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7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7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3" name="IMG_0807.jpeg" descr="IMG_08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s://www.liveworksheets.com/kh3021144s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7.png"/><Relationship Id="rId4" Type="http://schemas.openxmlformats.org/officeDocument/2006/relationships/slide" Target="slide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Relationship Id="rId4" Type="http://schemas.openxmlformats.org/officeDocument/2006/relationships/slide" Target="slide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Relationship Id="rId4" Type="http://schemas.openxmlformats.org/officeDocument/2006/relationships/slide" Target="slide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slide" Target="slide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slide" Target="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slide" Target="slide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slide" Target="slide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مربع نص 1"/>
          <p:cNvSpPr txBox="1"/>
          <p:nvPr/>
        </p:nvSpPr>
        <p:spPr>
          <a:xfrm>
            <a:off x="7744115" y="2938785"/>
            <a:ext cx="10852190" cy="3919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الحادي عشر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6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١١-١ الى ١١-٤</a:t>
            </a:r>
          </a:p>
        </p:txBody>
      </p:sp>
      <p:pic>
        <p:nvPicPr>
          <p:cNvPr id="101" name="IMG_1141.png" descr="IMG_1141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26419" t="5676" r="26419" b="38459"/>
          <a:stretch>
            <a:fillRect/>
          </a:stretch>
        </p:blipFill>
        <p:spPr>
          <a:xfrm>
            <a:off x="7744115" y="5012159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5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497296" cy="96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6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8596304" y="-1"/>
            <a:ext cx="6094472" cy="1979066"/>
            <a:chOff x="0" y="0"/>
            <a:chExt cx="6094471" cy="1979064"/>
          </a:xfrm>
        </p:grpSpPr>
        <p:sp>
          <p:nvSpPr>
            <p:cNvPr id="10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4326408" y="533915"/>
              <a:ext cx="981042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82845" y="2290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١١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78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  <p:sp>
          <p:nvSpPr>
            <p:cNvPr id="108" name="الأشكال الهندسية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الأشكال الهندسية</a:t>
              </a:r>
            </a:p>
          </p:txBody>
        </p:sp>
      </p:grpSp>
      <p:pic>
        <p:nvPicPr>
          <p:cNvPr id="110" name="IMG_0427.jpeg" descr="IMG_0427.jpeg"/>
          <p:cNvPicPr>
            <a:picLocks noChangeAspect="1"/>
          </p:cNvPicPr>
          <p:nvPr/>
        </p:nvPicPr>
        <p:blipFill>
          <a:blip r:embed="rId7">
            <a:extLst/>
          </a:blip>
          <a:srcRect l="1651" t="0" r="1651" b="0"/>
          <a:stretch>
            <a:fillRect/>
          </a:stretch>
        </p:blipFill>
        <p:spPr>
          <a:xfrm>
            <a:off x="16808749" y="5012159"/>
            <a:ext cx="1471304" cy="1473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7519" t="24754" r="19674" b="18516"/>
          <a:stretch>
            <a:fillRect/>
          </a:stretch>
        </p:blipFill>
        <p:spPr>
          <a:xfrm flipH="1" rot="16200000">
            <a:off x="21868119" y="11516114"/>
            <a:ext cx="1122564" cy="75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0399.png" descr="IMG_0399.png"/>
          <p:cNvPicPr>
            <a:picLocks noChangeAspect="1"/>
          </p:cNvPicPr>
          <p:nvPr/>
        </p:nvPicPr>
        <p:blipFill>
          <a:blip r:embed="rId3">
            <a:extLst/>
          </a:blip>
          <a:srcRect l="0" t="8296" r="13563" b="11550"/>
          <a:stretch>
            <a:fillRect/>
          </a:stretch>
        </p:blipFill>
        <p:spPr>
          <a:xfrm>
            <a:off x="9147412" y="939667"/>
            <a:ext cx="13867262" cy="592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3565.png" descr="IMG_356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770" y="7907118"/>
            <a:ext cx="4905114" cy="4905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9038" y="8327968"/>
            <a:ext cx="4652658" cy="4652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0399.png" descr="IMG_0399.png"/>
          <p:cNvPicPr>
            <a:picLocks noChangeAspect="1"/>
          </p:cNvPicPr>
          <p:nvPr/>
        </p:nvPicPr>
        <p:blipFill>
          <a:blip r:embed="rId3">
            <a:extLst/>
          </a:blip>
          <a:srcRect l="0" t="8296" r="13563" b="11550"/>
          <a:stretch>
            <a:fillRect/>
          </a:stretch>
        </p:blipFill>
        <p:spPr>
          <a:xfrm>
            <a:off x="9147412" y="939667"/>
            <a:ext cx="13867262" cy="592306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مستطيل مستدير الزوايا"/>
          <p:cNvSpPr/>
          <p:nvPr/>
        </p:nvSpPr>
        <p:spPr>
          <a:xfrm>
            <a:off x="9772843" y="3932898"/>
            <a:ext cx="5114815" cy="1247859"/>
          </a:xfrm>
          <a:prstGeom prst="roundRect">
            <a:avLst>
              <a:gd name="adj" fmla="val 15878"/>
            </a:avLst>
          </a:prstGeom>
          <a:ln w="63500">
            <a:solidFill>
              <a:srgbClr val="B92D5D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72" name="Group 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70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17113" y="11470690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0398.png" descr="IMG_0398.png"/>
          <p:cNvPicPr>
            <a:picLocks noChangeAspect="1"/>
          </p:cNvPicPr>
          <p:nvPr/>
        </p:nvPicPr>
        <p:blipFill>
          <a:blip r:embed="rId4">
            <a:extLst/>
          </a:blip>
          <a:srcRect l="0" t="1056" r="0" b="2230"/>
          <a:stretch>
            <a:fillRect/>
          </a:stretch>
        </p:blipFill>
        <p:spPr>
          <a:xfrm>
            <a:off x="7297013" y="822698"/>
            <a:ext cx="15620765" cy="9904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36531" y="8472801"/>
            <a:ext cx="4507826" cy="4507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0398.png" descr="IMG_0398.png"/>
          <p:cNvPicPr>
            <a:picLocks noChangeAspect="1"/>
          </p:cNvPicPr>
          <p:nvPr/>
        </p:nvPicPr>
        <p:blipFill>
          <a:blip r:embed="rId3">
            <a:extLst/>
          </a:blip>
          <a:srcRect l="0" t="1056" r="0" b="2230"/>
          <a:stretch>
            <a:fillRect/>
          </a:stretch>
        </p:blipFill>
        <p:spPr>
          <a:xfrm>
            <a:off x="4381698" y="822697"/>
            <a:ext cx="15620765" cy="990408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صفر"/>
          <p:cNvSpPr txBox="1"/>
          <p:nvPr/>
        </p:nvSpPr>
        <p:spPr>
          <a:xfrm>
            <a:off x="9133775" y="4494700"/>
            <a:ext cx="3058226" cy="985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صفر </a:t>
            </a:r>
          </a:p>
        </p:txBody>
      </p:sp>
      <p:sp>
        <p:nvSpPr>
          <p:cNvPr id="181" name="٢"/>
          <p:cNvSpPr txBox="1"/>
          <p:nvPr/>
        </p:nvSpPr>
        <p:spPr>
          <a:xfrm>
            <a:off x="8924166" y="8472801"/>
            <a:ext cx="3058225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٢</a:t>
            </a:r>
          </a:p>
        </p:txBody>
      </p:sp>
      <p:grpSp>
        <p:nvGrpSpPr>
          <p:cNvPr id="184" name="Group 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82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052483" y="11581319"/>
            <a:ext cx="1044838" cy="706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400.png" descr="IMG_0400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31709"/>
          <a:stretch>
            <a:fillRect/>
          </a:stretch>
        </p:blipFill>
        <p:spPr>
          <a:xfrm>
            <a:off x="11938992" y="579014"/>
            <a:ext cx="10989248" cy="8724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400.png" descr="IMG_0400.png"/>
          <p:cNvPicPr>
            <a:picLocks noChangeAspect="1"/>
          </p:cNvPicPr>
          <p:nvPr/>
        </p:nvPicPr>
        <p:blipFill>
          <a:blip r:embed="rId4">
            <a:extLst/>
          </a:blip>
          <a:srcRect l="73623" t="69347" r="0" b="0"/>
          <a:stretch>
            <a:fillRect/>
          </a:stretch>
        </p:blipFill>
        <p:spPr>
          <a:xfrm>
            <a:off x="10791597" y="3217729"/>
            <a:ext cx="3730943" cy="5040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3573.png" descr="IMG_3573.png"/>
          <p:cNvPicPr>
            <a:picLocks noChangeAspect="1"/>
          </p:cNvPicPr>
          <p:nvPr/>
        </p:nvPicPr>
        <p:blipFill>
          <a:blip r:embed="rId2">
            <a:extLst/>
          </a:blip>
          <a:srcRect l="4010" t="18485" r="4010" b="18485"/>
          <a:stretch>
            <a:fillRect/>
          </a:stretch>
        </p:blipFill>
        <p:spPr>
          <a:xfrm>
            <a:off x="17958025" y="8897075"/>
            <a:ext cx="5958959" cy="408345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( ٥ ، ٦ )"/>
          <p:cNvSpPr txBox="1"/>
          <p:nvPr/>
        </p:nvSpPr>
        <p:spPr>
          <a:xfrm>
            <a:off x="6966453" y="3815988"/>
            <a:ext cx="3069726" cy="9331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400">
                <a:solidFill>
                  <a:srgbClr val="0061FE"/>
                </a:solidFill>
              </a:defRPr>
            </a:lvl1pPr>
          </a:lstStyle>
          <a:p>
            <a:pPr/>
            <a:r>
              <a:t>( ٥ ، ٦ )</a:t>
            </a:r>
          </a:p>
        </p:txBody>
      </p:sp>
      <p:pic>
        <p:nvPicPr>
          <p:cNvPr id="193" name="IMG_0400.png" descr="IMG_0400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1709"/>
          <a:stretch>
            <a:fillRect/>
          </a:stretch>
        </p:blipFill>
        <p:spPr>
          <a:xfrm>
            <a:off x="11938992" y="579014"/>
            <a:ext cx="10989248" cy="8724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0400.png" descr="IMG_0400.png"/>
          <p:cNvPicPr>
            <a:picLocks noChangeAspect="1"/>
          </p:cNvPicPr>
          <p:nvPr/>
        </p:nvPicPr>
        <p:blipFill>
          <a:blip r:embed="rId3">
            <a:extLst/>
          </a:blip>
          <a:srcRect l="73623" t="69347" r="0" b="0"/>
          <a:stretch>
            <a:fillRect/>
          </a:stretch>
        </p:blipFill>
        <p:spPr>
          <a:xfrm>
            <a:off x="10791597" y="3217729"/>
            <a:ext cx="3730943" cy="504087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( ٢ ، ٣ )"/>
          <p:cNvSpPr txBox="1"/>
          <p:nvPr/>
        </p:nvSpPr>
        <p:spPr>
          <a:xfrm>
            <a:off x="6966453" y="5481775"/>
            <a:ext cx="3069726" cy="9331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400">
                <a:solidFill>
                  <a:srgbClr val="0061FE"/>
                </a:solidFill>
              </a:defRPr>
            </a:lvl1pPr>
          </a:lstStyle>
          <a:p>
            <a:pPr/>
            <a:r>
              <a:t>( ٢ ، ٣ )</a:t>
            </a:r>
          </a:p>
        </p:txBody>
      </p:sp>
      <p:sp>
        <p:nvSpPr>
          <p:cNvPr id="196" name="( ١ ، ١ )"/>
          <p:cNvSpPr txBox="1"/>
          <p:nvPr/>
        </p:nvSpPr>
        <p:spPr>
          <a:xfrm>
            <a:off x="6966453" y="7325311"/>
            <a:ext cx="3069726" cy="9331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400">
                <a:solidFill>
                  <a:srgbClr val="0061FE"/>
                </a:solidFill>
              </a:defRPr>
            </a:lvl1pPr>
          </a:lstStyle>
          <a:p>
            <a:pPr/>
            <a:r>
              <a:t>( ١ ، ١ )</a:t>
            </a:r>
          </a:p>
        </p:txBody>
      </p:sp>
      <p:grpSp>
        <p:nvGrpSpPr>
          <p:cNvPr id="199" name="Group 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97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80477" y="11340741"/>
            <a:ext cx="1014747" cy="68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0401.png" descr="IMG_0401.png"/>
          <p:cNvPicPr>
            <a:picLocks noChangeAspect="1"/>
          </p:cNvPicPr>
          <p:nvPr/>
        </p:nvPicPr>
        <p:blipFill>
          <a:blip r:embed="rId4">
            <a:extLst/>
          </a:blip>
          <a:srcRect l="5054" t="8989" r="0" b="4649"/>
          <a:stretch>
            <a:fillRect/>
          </a:stretch>
        </p:blipFill>
        <p:spPr>
          <a:xfrm>
            <a:off x="8384022" y="1011397"/>
            <a:ext cx="14454016" cy="3349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3568.png" descr="IMG_35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9054" y="9241952"/>
            <a:ext cx="3867259" cy="3867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0401.png" descr="IMG_0401.png"/>
          <p:cNvPicPr>
            <a:picLocks noChangeAspect="1"/>
          </p:cNvPicPr>
          <p:nvPr/>
        </p:nvPicPr>
        <p:blipFill>
          <a:blip r:embed="rId3">
            <a:extLst/>
          </a:blip>
          <a:srcRect l="5054" t="8989" r="0" b="4649"/>
          <a:stretch>
            <a:fillRect/>
          </a:stretch>
        </p:blipFill>
        <p:spPr>
          <a:xfrm>
            <a:off x="8384022" y="1011397"/>
            <a:ext cx="14454016" cy="334933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لا…"/>
          <p:cNvSpPr txBox="1"/>
          <p:nvPr/>
        </p:nvSpPr>
        <p:spPr>
          <a:xfrm>
            <a:off x="5957156" y="5382759"/>
            <a:ext cx="14466887" cy="23411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5100">
                <a:solidFill>
                  <a:srgbClr val="0061FE"/>
                </a:solidFill>
              </a:defRPr>
            </a:pPr>
            <a:r>
              <a:t>لا</a:t>
            </a:r>
          </a:p>
          <a:p>
            <a:pPr algn="ctr" defTabSz="2438400" rtl="0">
              <a:defRPr b="1" sz="5100">
                <a:solidFill>
                  <a:srgbClr val="0061FE"/>
                </a:solidFill>
              </a:defRPr>
            </a:pPr>
            <a:r>
              <a:t> لأن شبه المنحرف فيه ضلعان فقط متوازيان، أما متوازي الأضلاع ففيه كل ضلعين متقابلين متوازيان. </a:t>
            </a:r>
          </a:p>
        </p:txBody>
      </p:sp>
      <p:grpSp>
        <p:nvGrpSpPr>
          <p:cNvPr id="210" name="Group 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208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9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71160" y="11626561"/>
            <a:ext cx="1020329" cy="689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G_0395.png" descr="IMG_0395.png"/>
          <p:cNvPicPr>
            <a:picLocks noChangeAspect="1"/>
          </p:cNvPicPr>
          <p:nvPr/>
        </p:nvPicPr>
        <p:blipFill>
          <a:blip r:embed="rId4">
            <a:extLst/>
          </a:blip>
          <a:srcRect l="0" t="5031" r="6053" b="0"/>
          <a:stretch>
            <a:fillRect/>
          </a:stretch>
        </p:blipFill>
        <p:spPr>
          <a:xfrm>
            <a:off x="5848189" y="939667"/>
            <a:ext cx="16978195" cy="6353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خط"/>
          <p:cNvSpPr/>
          <p:nvPr/>
        </p:nvSpPr>
        <p:spPr>
          <a:xfrm flipH="1" flipV="1">
            <a:off x="6377673" y="1585991"/>
            <a:ext cx="1234844" cy="1"/>
          </a:xfrm>
          <a:prstGeom prst="line">
            <a:avLst/>
          </a:prstGeom>
          <a:ln w="50800">
            <a:solidFill>
              <a:srgbClr val="0061FE"/>
            </a:solidFill>
            <a:headEnd type="arrow"/>
            <a:tailEnd type="arrow"/>
          </a:ln>
        </p:spPr>
        <p:txBody>
          <a:bodyPr lIns="121917" tIns="121917" rIns="121917" bIns="121917"/>
          <a:lstStyle/>
          <a:p>
            <a:pPr/>
          </a:p>
        </p:txBody>
      </p:sp>
      <p:grpSp>
        <p:nvGrpSpPr>
          <p:cNvPr id="119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7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8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sp>
        <p:nvSpPr>
          <p:cNvPr id="120" name="مستقيم  ، ج د"/>
          <p:cNvSpPr txBox="1"/>
          <p:nvPr/>
        </p:nvSpPr>
        <p:spPr>
          <a:xfrm>
            <a:off x="5800516" y="1585991"/>
            <a:ext cx="5474602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مستقيم  ، ج د</a:t>
            </a:r>
          </a:p>
        </p:txBody>
      </p:sp>
      <p:pic>
        <p:nvPicPr>
          <p:cNvPr id="121" name="IMG_3559.png" descr="IMG_3559.png"/>
          <p:cNvPicPr>
            <a:picLocks noChangeAspect="1"/>
          </p:cNvPicPr>
          <p:nvPr/>
        </p:nvPicPr>
        <p:blipFill>
          <a:blip r:embed="rId3">
            <a:extLst/>
          </a:blip>
          <a:srcRect l="0" t="16214" r="3715" b="16214"/>
          <a:stretch>
            <a:fillRect/>
          </a:stretch>
        </p:blipFill>
        <p:spPr>
          <a:xfrm>
            <a:off x="17864352" y="8794836"/>
            <a:ext cx="5982460" cy="419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0395.png" descr="IMG_0395.png"/>
          <p:cNvPicPr>
            <a:picLocks noChangeAspect="1"/>
          </p:cNvPicPr>
          <p:nvPr/>
        </p:nvPicPr>
        <p:blipFill>
          <a:blip r:embed="rId4">
            <a:extLst/>
          </a:blip>
          <a:srcRect l="49025" t="59660" r="9379" b="12938"/>
          <a:stretch>
            <a:fillRect/>
          </a:stretch>
        </p:blipFill>
        <p:spPr>
          <a:xfrm>
            <a:off x="11275116" y="1234744"/>
            <a:ext cx="6922041" cy="1688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0395.png" descr="IMG_0395.png"/>
          <p:cNvPicPr>
            <a:picLocks noChangeAspect="1"/>
          </p:cNvPicPr>
          <p:nvPr/>
        </p:nvPicPr>
        <p:blipFill>
          <a:blip r:embed="rId4">
            <a:extLst/>
          </a:blip>
          <a:srcRect l="0" t="58976" r="54793" b="0"/>
          <a:stretch>
            <a:fillRect/>
          </a:stretch>
        </p:blipFill>
        <p:spPr>
          <a:xfrm>
            <a:off x="11639738" y="6554921"/>
            <a:ext cx="7523129" cy="252719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مستوى  ،  ل م ن"/>
          <p:cNvSpPr txBox="1"/>
          <p:nvPr/>
        </p:nvSpPr>
        <p:spPr>
          <a:xfrm>
            <a:off x="5800516" y="7325863"/>
            <a:ext cx="5474602" cy="985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مستوى  ،  ل م ن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2017593" y="11650194"/>
            <a:ext cx="962817" cy="651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0396.png" descr="IMG_0396.png"/>
          <p:cNvPicPr>
            <a:picLocks noChangeAspect="1"/>
          </p:cNvPicPr>
          <p:nvPr/>
        </p:nvPicPr>
        <p:blipFill>
          <a:blip r:embed="rId4">
            <a:extLst/>
          </a:blip>
          <a:srcRect l="0" t="7562" r="7770" b="9307"/>
          <a:stretch>
            <a:fillRect/>
          </a:stretch>
        </p:blipFill>
        <p:spPr>
          <a:xfrm>
            <a:off x="7678741" y="939667"/>
            <a:ext cx="15552731" cy="6872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5938" r="0" b="0"/>
          <a:stretch>
            <a:fillRect/>
          </a:stretch>
        </p:blipFill>
        <p:spPr>
          <a:xfrm>
            <a:off x="20050841" y="9936130"/>
            <a:ext cx="4577212" cy="3847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0396.png" descr="IMG_0396.png"/>
          <p:cNvPicPr>
            <a:picLocks noChangeAspect="1"/>
          </p:cNvPicPr>
          <p:nvPr/>
        </p:nvPicPr>
        <p:blipFill>
          <a:blip r:embed="rId3">
            <a:extLst/>
          </a:blip>
          <a:srcRect l="0" t="7562" r="7770" b="9307"/>
          <a:stretch>
            <a:fillRect/>
          </a:stretch>
        </p:blipFill>
        <p:spPr>
          <a:xfrm>
            <a:off x="6452520" y="775496"/>
            <a:ext cx="14947147" cy="660443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متقاطعان"/>
          <p:cNvSpPr txBox="1"/>
          <p:nvPr/>
        </p:nvSpPr>
        <p:spPr>
          <a:xfrm>
            <a:off x="15393889" y="7872601"/>
            <a:ext cx="3803576" cy="985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متقاطعان </a:t>
            </a:r>
          </a:p>
        </p:txBody>
      </p:sp>
      <p:sp>
        <p:nvSpPr>
          <p:cNvPr id="133" name="متوازيان"/>
          <p:cNvSpPr txBox="1"/>
          <p:nvPr/>
        </p:nvSpPr>
        <p:spPr>
          <a:xfrm>
            <a:off x="7971217" y="7872601"/>
            <a:ext cx="3250574" cy="985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متوازيان  </a:t>
            </a:r>
          </a:p>
        </p:txBody>
      </p:sp>
      <p:grpSp>
        <p:nvGrpSpPr>
          <p:cNvPr id="136" name="Group 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34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5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80477" y="11340741"/>
            <a:ext cx="1014747" cy="68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G_0397.png" descr="IMG_0397.png"/>
          <p:cNvPicPr>
            <a:picLocks noChangeAspect="1"/>
          </p:cNvPicPr>
          <p:nvPr/>
        </p:nvPicPr>
        <p:blipFill>
          <a:blip r:embed="rId4">
            <a:extLst/>
          </a:blip>
          <a:srcRect l="0" t="2307" r="16871" b="58222"/>
          <a:stretch>
            <a:fillRect/>
          </a:stretch>
        </p:blipFill>
        <p:spPr>
          <a:xfrm>
            <a:off x="10066973" y="939667"/>
            <a:ext cx="12928991" cy="5484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3568.png" descr="IMG_35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9488" y="9966314"/>
            <a:ext cx="3142898" cy="3142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0397.png" descr="IMG_0397.png"/>
          <p:cNvPicPr>
            <a:picLocks noChangeAspect="1"/>
          </p:cNvPicPr>
          <p:nvPr/>
        </p:nvPicPr>
        <p:blipFill>
          <a:blip r:embed="rId3">
            <a:extLst/>
          </a:blip>
          <a:srcRect l="0" t="2307" r="16871" b="58222"/>
          <a:stretch>
            <a:fillRect/>
          </a:stretch>
        </p:blipFill>
        <p:spPr>
          <a:xfrm>
            <a:off x="10066973" y="939667"/>
            <a:ext cx="12928991" cy="548482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4" name="الجدول"/>
          <p:cNvGraphicFramePr/>
          <p:nvPr/>
        </p:nvGraphicFramePr>
        <p:xfrm>
          <a:off x="17913038" y="7203964"/>
          <a:ext cx="10360958" cy="6324183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{4C3C2611-4C71-4FC5-86AE-919BDF0F9419}</a:tableStyleId>
              </a:tblPr>
              <a:tblGrid>
                <a:gridCol w="3445185"/>
                <a:gridCol w="3445185"/>
                <a:gridCol w="5738802"/>
              </a:tblGrid>
              <a:tr h="1259756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500">
                          <a:solidFill>
                            <a:srgbClr val="FFFFFF"/>
                          </a:solidFill>
                        </a:rPr>
                        <a:t>مجموعة ٢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500">
                          <a:solidFill>
                            <a:srgbClr val="FFFFFF"/>
                          </a:solidFill>
                        </a:rPr>
                        <a:t>مجموعة 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500">
                          <a:solidFill>
                            <a:srgbClr val="FFFFFF"/>
                          </a:solidFill>
                        </a:rPr>
                        <a:t>النتيجة</a:t>
                      </a:r>
                    </a:p>
                  </a:txBody>
                  <a:tcPr marL="0" marR="0" marT="0" marB="0" anchor="ctr" anchorCtr="0" horzOverflow="overflow"/>
                </a:tc>
              </a:tr>
              <a:tr h="1259756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500">
                          <a:solidFill>
                            <a:srgbClr val="FFFFFF"/>
                          </a:solidFill>
                        </a:rPr>
                        <a:t>١٠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4500"/>
                        <a:t>١٠ + ٥ = ١٥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4500"/>
                      </a:pPr>
                      <a:r>
                        <a:t>١٠ + ١٥= </a:t>
                      </a:r>
                      <a:r>
                        <a:rPr>
                          <a:solidFill>
                            <a:srgbClr val="B92D5D"/>
                          </a:solidFill>
                        </a:rPr>
                        <a:t>٢٥</a:t>
                      </a:r>
                    </a:p>
                  </a:txBody>
                  <a:tcPr marL="0" marR="0" marT="0" marB="0" anchor="ctr" anchorCtr="0" horzOverflow="overflow"/>
                </a:tc>
              </a:tr>
              <a:tr h="1259756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500">
                          <a:solidFill>
                            <a:srgbClr val="FFFFFF"/>
                          </a:solidFill>
                        </a:rPr>
                        <a:t>٨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4500"/>
                        <a:t>٨ + ٥ = ١٣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4500"/>
                      </a:pPr>
                      <a:r>
                        <a:t>٨ + ١٣ = </a:t>
                      </a:r>
                      <a:r>
                        <a:rPr>
                          <a:solidFill>
                            <a:srgbClr val="B92D5D"/>
                          </a:solidFill>
                        </a:rPr>
                        <a:t>٢١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45" name="معتمد"/>
          <p:cNvSpPr/>
          <p:nvPr/>
        </p:nvSpPr>
        <p:spPr>
          <a:xfrm>
            <a:off x="5576567" y="9912188"/>
            <a:ext cx="776490" cy="776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146" name="إلغاء"/>
          <p:cNvSpPr/>
          <p:nvPr/>
        </p:nvSpPr>
        <p:spPr>
          <a:xfrm>
            <a:off x="5589267" y="8639726"/>
            <a:ext cx="776490" cy="776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6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6165" y="4684"/>
                </a:moveTo>
                <a:cubicBezTo>
                  <a:pt x="6180" y="4684"/>
                  <a:pt x="6194" y="4690"/>
                  <a:pt x="6205" y="4702"/>
                </a:cubicBezTo>
                <a:lnTo>
                  <a:pt x="9799" y="8462"/>
                </a:lnTo>
                <a:cubicBezTo>
                  <a:pt x="9822" y="8486"/>
                  <a:pt x="9858" y="8486"/>
                  <a:pt x="9881" y="8462"/>
                </a:cubicBezTo>
                <a:lnTo>
                  <a:pt x="13474" y="4702"/>
                </a:lnTo>
                <a:cubicBezTo>
                  <a:pt x="13497" y="4678"/>
                  <a:pt x="13533" y="4678"/>
                  <a:pt x="13556" y="4702"/>
                </a:cubicBezTo>
                <a:lnTo>
                  <a:pt x="15186" y="6408"/>
                </a:lnTo>
                <a:cubicBezTo>
                  <a:pt x="15209" y="6432"/>
                  <a:pt x="15209" y="6471"/>
                  <a:pt x="15186" y="6495"/>
                </a:cubicBezTo>
                <a:lnTo>
                  <a:pt x="11593" y="10254"/>
                </a:lnTo>
                <a:cubicBezTo>
                  <a:pt x="11570" y="10278"/>
                  <a:pt x="11570" y="10317"/>
                  <a:pt x="11593" y="10341"/>
                </a:cubicBezTo>
                <a:lnTo>
                  <a:pt x="15186" y="14100"/>
                </a:lnTo>
                <a:cubicBezTo>
                  <a:pt x="15209" y="14124"/>
                  <a:pt x="15209" y="14162"/>
                  <a:pt x="15186" y="14186"/>
                </a:cubicBezTo>
                <a:lnTo>
                  <a:pt x="13556" y="15892"/>
                </a:lnTo>
                <a:cubicBezTo>
                  <a:pt x="13533" y="15916"/>
                  <a:pt x="13497" y="15916"/>
                  <a:pt x="13474" y="15892"/>
                </a:cubicBezTo>
                <a:lnTo>
                  <a:pt x="9881" y="12133"/>
                </a:lnTo>
                <a:cubicBezTo>
                  <a:pt x="9858" y="12109"/>
                  <a:pt x="9822" y="12109"/>
                  <a:pt x="9799" y="12133"/>
                </a:cubicBezTo>
                <a:lnTo>
                  <a:pt x="6205" y="15892"/>
                </a:lnTo>
                <a:cubicBezTo>
                  <a:pt x="6183" y="15916"/>
                  <a:pt x="6147" y="15916"/>
                  <a:pt x="6124" y="15892"/>
                </a:cubicBezTo>
                <a:lnTo>
                  <a:pt x="4493" y="14186"/>
                </a:lnTo>
                <a:cubicBezTo>
                  <a:pt x="4471" y="14162"/>
                  <a:pt x="4471" y="14124"/>
                  <a:pt x="4493" y="14100"/>
                </a:cubicBezTo>
                <a:lnTo>
                  <a:pt x="8085" y="10341"/>
                </a:lnTo>
                <a:cubicBezTo>
                  <a:pt x="8108" y="10317"/>
                  <a:pt x="8108" y="10278"/>
                  <a:pt x="8085" y="10254"/>
                </a:cubicBezTo>
                <a:lnTo>
                  <a:pt x="4493" y="6495"/>
                </a:lnTo>
                <a:cubicBezTo>
                  <a:pt x="4471" y="6471"/>
                  <a:pt x="4471" y="6432"/>
                  <a:pt x="4493" y="6408"/>
                </a:cubicBezTo>
                <a:lnTo>
                  <a:pt x="6124" y="4702"/>
                </a:lnTo>
                <a:cubicBezTo>
                  <a:pt x="6135" y="4690"/>
                  <a:pt x="6151" y="4684"/>
                  <a:pt x="6165" y="4684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grpSp>
        <p:nvGrpSpPr>
          <p:cNvPr id="149" name="Group 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47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8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24845" y="11569666"/>
            <a:ext cx="1058666" cy="7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0397.png" descr="IMG_0397.png"/>
          <p:cNvPicPr>
            <a:picLocks noChangeAspect="1"/>
          </p:cNvPicPr>
          <p:nvPr/>
        </p:nvPicPr>
        <p:blipFill>
          <a:blip r:embed="rId4">
            <a:extLst/>
          </a:blip>
          <a:srcRect l="0" t="45563" r="16871" b="1558"/>
          <a:stretch>
            <a:fillRect/>
          </a:stretch>
        </p:blipFill>
        <p:spPr>
          <a:xfrm>
            <a:off x="10066973" y="939667"/>
            <a:ext cx="12928991" cy="7348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3571.png" descr="IMG_35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0397.png" descr="IMG_0397.png"/>
          <p:cNvPicPr>
            <a:picLocks noChangeAspect="1"/>
          </p:cNvPicPr>
          <p:nvPr/>
        </p:nvPicPr>
        <p:blipFill>
          <a:blip r:embed="rId3">
            <a:extLst/>
          </a:blip>
          <a:srcRect l="0" t="45563" r="16871" b="1558"/>
          <a:stretch>
            <a:fillRect/>
          </a:stretch>
        </p:blipFill>
        <p:spPr>
          <a:xfrm>
            <a:off x="10066973" y="939667"/>
            <a:ext cx="12928991" cy="734820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٥٤٠ ÷ ٥ = ١٠٨"/>
          <p:cNvSpPr txBox="1"/>
          <p:nvPr/>
        </p:nvSpPr>
        <p:spPr>
          <a:xfrm>
            <a:off x="8408155" y="6730750"/>
            <a:ext cx="5462580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٥٤٠ ÷ ٥ = ١٠٨ </a:t>
            </a:r>
          </a:p>
        </p:txBody>
      </p:sp>
      <p:sp>
        <p:nvSpPr>
          <p:cNvPr id="158" name="°"/>
          <p:cNvSpPr txBox="1"/>
          <p:nvPr/>
        </p:nvSpPr>
        <p:spPr>
          <a:xfrm>
            <a:off x="7791394" y="6667250"/>
            <a:ext cx="1740586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°</a:t>
            </a:r>
          </a:p>
        </p:txBody>
      </p:sp>
      <p:grpSp>
        <p:nvGrpSpPr>
          <p:cNvPr id="161" name="Group 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59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0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