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39" r:id="rId2"/>
    <p:sldId id="462" r:id="rId3"/>
    <p:sldId id="423" r:id="rId4"/>
    <p:sldId id="424" r:id="rId5"/>
    <p:sldId id="425" r:id="rId6"/>
    <p:sldId id="442" r:id="rId7"/>
    <p:sldId id="428" r:id="rId8"/>
    <p:sldId id="348" r:id="rId9"/>
    <p:sldId id="444" r:id="rId10"/>
    <p:sldId id="460" r:id="rId11"/>
    <p:sldId id="433" r:id="rId12"/>
    <p:sldId id="461" r:id="rId13"/>
    <p:sldId id="453" r:id="rId14"/>
    <p:sldId id="435" r:id="rId15"/>
    <p:sldId id="436" r:id="rId16"/>
    <p:sldId id="362" r:id="rId17"/>
    <p:sldId id="438" r:id="rId18"/>
  </p:sldIdLst>
  <p:sldSz cx="18288000" cy="10287000"/>
  <p:notesSz cx="6858000" cy="9144000"/>
  <p:embeddedFontLst>
    <p:embeddedFont>
      <p:font typeface="Tw Cen MT" pitchFamily="34" charset="0"/>
      <p:regular r:id="rId20"/>
      <p:bold r:id="rId21"/>
      <p:italic r:id="rId22"/>
      <p:boldItalic r:id="rId23"/>
    </p:embeddedFont>
    <p:embeddedFont>
      <p:font typeface="DecoType Naskh" charset="-78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lgerian" pitchFamily="82" charset="0"/>
      <p:regular r:id="rId29"/>
    </p:embeddedFon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PT Simple Bold Ruled" charset="-78"/>
      <p:regular r:id="rId34"/>
    </p:embeddedFont>
    <p:embeddedFont>
      <p:font typeface="Calibri Light" pitchFamily="34" charset="0"/>
      <p:regular r:id="rId35"/>
      <p:italic r:id="rId36"/>
    </p:embeddedFont>
    <p:embeddedFont>
      <p:font typeface="맑은 고딕" pitchFamily="34" charset="-127"/>
      <p:regular r:id="rId37"/>
      <p:bold r:id="rId38"/>
    </p:embeddedFont>
    <p:embeddedFont>
      <p:font typeface="Segoe UI Semibold" pitchFamily="34" charset="0"/>
      <p:bold r:id="rId39"/>
      <p:boldItalic r:id="rId40"/>
    </p:embeddedFont>
    <p:embeddedFont>
      <p:font typeface="PT Bold Heading" charset="-78"/>
      <p:regular r:id="rId41"/>
    </p:embeddedFont>
    <p:embeddedFont>
      <p:font typeface="Arabic Typesetting" pitchFamily="66" charset="-78"/>
      <p:regular r:id="rId42"/>
    </p:embeddedFont>
    <p:embeddedFont>
      <p:font typeface="宋体" pitchFamily="2" charset="-122"/>
      <p:regular r:id="rId43"/>
    </p:embeddedFont>
    <p:embeddedFont>
      <p:font typeface="微软雅黑" pitchFamily="34" charset="-122"/>
      <p:regular r:id="rId44"/>
      <p:bold r:id="rId45"/>
    </p:embeddedFont>
    <p:embeddedFont>
      <p:font typeface="Arial Rounded MT Bold" pitchFamily="34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C0099"/>
    <a:srgbClr val="006600"/>
    <a:srgbClr val="CC3399"/>
    <a:srgbClr val="C6605E"/>
    <a:srgbClr val="9933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F2F4033-14F4-4CE7-8B44-EF543D483742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324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6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gif"/><Relationship Id="rId4" Type="http://schemas.openxmlformats.org/officeDocument/2006/relationships/audio" Target="../media/audio2.wav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microsoft.com/office/2007/relationships/hdphoto" Target="../media/hdphoto10.wdp"/><Relationship Id="rId3" Type="http://schemas.openxmlformats.org/officeDocument/2006/relationships/audio" Target="../media/audio3.wav"/><Relationship Id="rId21" Type="http://schemas.openxmlformats.org/officeDocument/2006/relationships/image" Target="../media/image82.png"/><Relationship Id="rId7" Type="http://schemas.openxmlformats.org/officeDocument/2006/relationships/image" Target="../media/image73.tmp"/><Relationship Id="rId12" Type="http://schemas.openxmlformats.org/officeDocument/2006/relationships/image" Target="../media/image76.gif"/><Relationship Id="rId17" Type="http://schemas.microsoft.com/office/2007/relationships/hdphoto" Target="../media/hdphoto8.wdp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9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75.gif"/><Relationship Id="rId24" Type="http://schemas.openxmlformats.org/officeDocument/2006/relationships/image" Target="../media/image85.png"/><Relationship Id="rId5" Type="http://schemas.openxmlformats.org/officeDocument/2006/relationships/audio" Target="../media/audio5.wav"/><Relationship Id="rId15" Type="http://schemas.openxmlformats.org/officeDocument/2006/relationships/image" Target="../media/image78.png"/><Relationship Id="rId23" Type="http://schemas.openxmlformats.org/officeDocument/2006/relationships/image" Target="../media/image84.png"/><Relationship Id="rId28" Type="http://schemas.microsoft.com/office/2007/relationships/hdphoto" Target="../media/hdphoto11.wdp"/><Relationship Id="rId10" Type="http://schemas.openxmlformats.org/officeDocument/2006/relationships/image" Target="../media/image2.svg"/><Relationship Id="rId19" Type="http://schemas.microsoft.com/office/2007/relationships/hdphoto" Target="../media/hdphoto9.wdp"/><Relationship Id="rId4" Type="http://schemas.openxmlformats.org/officeDocument/2006/relationships/audio" Target="../media/audio4.wav"/><Relationship Id="rId14" Type="http://schemas.microsoft.com/office/2007/relationships/hdphoto" Target="../media/hdphoto7.wdp"/><Relationship Id="rId22" Type="http://schemas.openxmlformats.org/officeDocument/2006/relationships/image" Target="../media/image83.png"/><Relationship Id="rId27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85.png"/><Relationship Id="rId3" Type="http://schemas.openxmlformats.org/officeDocument/2006/relationships/audio" Target="../media/audio4.wav"/><Relationship Id="rId21" Type="http://schemas.openxmlformats.org/officeDocument/2006/relationships/image" Target="../media/image87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0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3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11" Type="http://schemas.openxmlformats.org/officeDocument/2006/relationships/image" Target="../media/image75.gif"/><Relationship Id="rId24" Type="http://schemas.openxmlformats.org/officeDocument/2006/relationships/image" Target="../media/image89.gif"/><Relationship Id="rId5" Type="http://schemas.openxmlformats.org/officeDocument/2006/relationships/image" Target="../media/image88.tmp"/><Relationship Id="rId15" Type="http://schemas.openxmlformats.org/officeDocument/2006/relationships/image" Target="../media/image82.png"/><Relationship Id="rId23" Type="http://schemas.openxmlformats.org/officeDocument/2006/relationships/image" Target="../media/image78.png"/><Relationship Id="rId10" Type="http://schemas.openxmlformats.org/officeDocument/2006/relationships/image" Target="../media/image2.svg"/><Relationship Id="rId19" Type="http://schemas.openxmlformats.org/officeDocument/2006/relationships/image" Target="../media/image86.png"/><Relationship Id="rId4" Type="http://schemas.openxmlformats.org/officeDocument/2006/relationships/audio" Target="../media/audio5.wav"/><Relationship Id="rId14" Type="http://schemas.openxmlformats.org/officeDocument/2006/relationships/image" Target="../media/image81.png"/><Relationship Id="rId22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12" Type="http://schemas.openxmlformats.org/officeDocument/2006/relationships/image" Target="../media/image7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93.png"/><Relationship Id="rId10" Type="http://schemas.openxmlformats.org/officeDocument/2006/relationships/image" Target="../media/image92.gif"/><Relationship Id="rId4" Type="http://schemas.openxmlformats.org/officeDocument/2006/relationships/image" Target="../media/image74.png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9.png"/><Relationship Id="rId18" Type="http://schemas.openxmlformats.org/officeDocument/2006/relationships/image" Target="../media/image102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8.png"/><Relationship Id="rId17" Type="http://schemas.microsoft.com/office/2007/relationships/hdphoto" Target="../media/hdphoto12.wdp"/><Relationship Id="rId2" Type="http://schemas.openxmlformats.org/officeDocument/2006/relationships/video" Target="../media/media3.mp4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1" Type="http://schemas.microsoft.com/office/2007/relationships/media" Target="../media/media3.mp4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5" Type="http://schemas.openxmlformats.org/officeDocument/2006/relationships/image" Target="../media/image13.png"/><Relationship Id="rId10" Type="http://schemas.openxmlformats.org/officeDocument/2006/relationships/image" Target="../media/image96.jpeg"/><Relationship Id="rId19" Type="http://schemas.openxmlformats.org/officeDocument/2006/relationships/image" Target="../media/image10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5.jpeg"/><Relationship Id="rId14" Type="http://schemas.openxmlformats.org/officeDocument/2006/relationships/image" Target="../media/image100.png"/><Relationship Id="rId22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gif"/><Relationship Id="rId5" Type="http://schemas.openxmlformats.org/officeDocument/2006/relationships/image" Target="../media/image107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3" Type="http://schemas.openxmlformats.org/officeDocument/2006/relationships/image" Target="../media/image109.png"/><Relationship Id="rId7" Type="http://schemas.openxmlformats.org/officeDocument/2006/relationships/image" Target="../media/image1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jpg"/><Relationship Id="rId9" Type="http://schemas.openxmlformats.org/officeDocument/2006/relationships/image" Target="../media/image115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12" Type="http://schemas.openxmlformats.org/officeDocument/2006/relationships/image" Target="../media/image1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11" Type="http://schemas.openxmlformats.org/officeDocument/2006/relationships/image" Target="../media/image121.gif"/><Relationship Id="rId5" Type="http://schemas.openxmlformats.org/officeDocument/2006/relationships/image" Target="../media/image117.gif"/><Relationship Id="rId10" Type="http://schemas.openxmlformats.org/officeDocument/2006/relationships/image" Target="../media/image11.gif"/><Relationship Id="rId4" Type="http://schemas.openxmlformats.org/officeDocument/2006/relationships/image" Target="../media/image15.png"/><Relationship Id="rId9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3.jpeg"/><Relationship Id="rId29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42.gif"/><Relationship Id="rId31" Type="http://schemas.openxmlformats.org/officeDocument/2006/relationships/image" Target="../media/image54.gif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65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64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81004" y="-190500"/>
            <a:ext cx="10972804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942135"/>
              <a:chOff x="-2270880" y="73499"/>
              <a:chExt cx="9557445" cy="2010536"/>
            </a:xfrm>
          </p:grpSpPr>
          <p:sp>
            <p:nvSpPr>
              <p:cNvPr id="4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17205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7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الطرح من الاعداد</a:t>
                </a:r>
              </a:p>
              <a:p>
                <a:pPr algn="ctr"/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7 , 8, 9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24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095501"/>
            <a:ext cx="16891586" cy="79248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59" y="3688789"/>
            <a:ext cx="8747441" cy="4502711"/>
          </a:xfrm>
          <a:prstGeom prst="rect">
            <a:avLst/>
          </a:prstGeom>
          <a:ln w="1143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864" y="3265426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106" y="3276548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3300879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531" y="4996394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ربع نص 13"/>
          <p:cNvSpPr txBox="1"/>
          <p:nvPr/>
        </p:nvSpPr>
        <p:spPr>
          <a:xfrm>
            <a:off x="8686800" y="2705100"/>
            <a:ext cx="34290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7 - 1= 6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2" name="مربع نص 12"/>
          <p:cNvSpPr txBox="1"/>
          <p:nvPr/>
        </p:nvSpPr>
        <p:spPr>
          <a:xfrm>
            <a:off x="11188785" y="2476500"/>
            <a:ext cx="6108615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* تستطيع نورة أن تطرح من العدد 7 , 7 – 1 = 6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2" name="مربع نص 12"/>
          <p:cNvSpPr txBox="1"/>
          <p:nvPr/>
        </p:nvSpPr>
        <p:spPr>
          <a:xfrm>
            <a:off x="11506200" y="4229100"/>
            <a:ext cx="579292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* تستطيع سارة أن تطرح من العدد 7 , 7 – 3 =3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3" name="مربع نص 13"/>
          <p:cNvSpPr txBox="1"/>
          <p:nvPr/>
        </p:nvSpPr>
        <p:spPr>
          <a:xfrm>
            <a:off x="8635830" y="4229100"/>
            <a:ext cx="33275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7 – 3 =  4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4" name="مربع نص 12"/>
          <p:cNvSpPr txBox="1"/>
          <p:nvPr/>
        </p:nvSpPr>
        <p:spPr>
          <a:xfrm>
            <a:off x="9525431" y="5953244"/>
            <a:ext cx="7162369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* هل يمكن ان نحصل على ناتج طرح  7 بطريقة أخرى؟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5" name="مربع نص 13"/>
          <p:cNvSpPr txBox="1"/>
          <p:nvPr/>
        </p:nvSpPr>
        <p:spPr>
          <a:xfrm>
            <a:off x="9724942" y="6591300"/>
            <a:ext cx="6353258" cy="26314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سنتعرف على هذا في جدول تكوين الأربعة باستعمال المكعبات فهيا نتعلم</a:t>
            </a:r>
            <a:endParaRPr lang="ar-EG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" name="Picture 4" descr="Spelling - Word Clouds: HV ELA S1 0109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117" y="8017366"/>
            <a:ext cx="2978145" cy="19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وسيلة شرح بيضاوية 67"/>
          <p:cNvSpPr/>
          <p:nvPr/>
        </p:nvSpPr>
        <p:spPr>
          <a:xfrm>
            <a:off x="-457200" y="3883421"/>
            <a:ext cx="2857520" cy="1336279"/>
          </a:xfrm>
          <a:prstGeom prst="wedgeEllipseCallout">
            <a:avLst>
              <a:gd name="adj1" fmla="val 49526"/>
              <a:gd name="adj2" fmla="val 52956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سارة</a:t>
            </a:r>
            <a:endParaRPr lang="ar-SA" sz="6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وسيلة شرح بيضاوية 68"/>
          <p:cNvSpPr/>
          <p:nvPr/>
        </p:nvSpPr>
        <p:spPr>
          <a:xfrm>
            <a:off x="5029200" y="5453054"/>
            <a:ext cx="2857520" cy="1214446"/>
          </a:xfrm>
          <a:prstGeom prst="wedgeEllipseCallout">
            <a:avLst>
              <a:gd name="adj1" fmla="val -46154"/>
              <a:gd name="adj2" fmla="val -54745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نورة</a:t>
            </a:r>
            <a:endParaRPr lang="ar-SA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58" y="262890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232" y="4984043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4914900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706" y="3314700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339031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368" y="3314700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032" y="4984043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4914900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785" y="4996394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942" y="5024488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629" y="3322560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1" grpId="0"/>
      <p:bldP spid="52" grpId="0"/>
      <p:bldP spid="62" grpId="0"/>
      <p:bldP spid="63" grpId="0"/>
      <p:bldP spid="64" grpId="0"/>
      <p:bldP spid="65" grpId="0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5800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3" t="37383" r="26614" b="51043"/>
          <a:stretch/>
        </p:blipFill>
        <p:spPr bwMode="auto">
          <a:xfrm>
            <a:off x="5165836" y="7505700"/>
            <a:ext cx="8626364" cy="107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xmlns="" id="{B2286805-AA69-4DD6-8958-5C741143C8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t="26240"/>
          <a:stretch/>
        </p:blipFill>
        <p:spPr>
          <a:xfrm>
            <a:off x="3886216" y="2959758"/>
            <a:ext cx="10715570" cy="4537730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982200" y="907865"/>
            <a:ext cx="7239000" cy="167214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5192" y="391898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te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700" y="6835440"/>
            <a:ext cx="3009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ستطيل 135"/>
          <p:cNvSpPr txBox="1"/>
          <p:nvPr/>
        </p:nvSpPr>
        <p:spPr>
          <a:xfrm>
            <a:off x="12507714" y="40365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7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10555299" y="39243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8621514" y="41127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1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88" name="مستطيل 135"/>
          <p:cNvSpPr txBox="1"/>
          <p:nvPr/>
        </p:nvSpPr>
        <p:spPr>
          <a:xfrm>
            <a:off x="6876239" y="4112794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4800600" y="4188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6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9906000" y="800100"/>
            <a:ext cx="7612675" cy="1369995"/>
            <a:chOff x="9982200" y="952500"/>
            <a:chExt cx="7612675" cy="1369995"/>
          </a:xfrm>
        </p:grpSpPr>
        <p:grpSp>
          <p:nvGrpSpPr>
            <p:cNvPr id="3" name="مجموعة 2"/>
            <p:cNvGrpSpPr/>
            <p:nvPr/>
          </p:nvGrpSpPr>
          <p:grpSpPr>
            <a:xfrm>
              <a:off x="9982200" y="952500"/>
              <a:ext cx="7612675" cy="1369995"/>
              <a:chOff x="9982200" y="952500"/>
              <a:chExt cx="7612675" cy="1369995"/>
            </a:xfrm>
          </p:grpSpPr>
          <p:sp>
            <p:nvSpPr>
              <p:cNvPr id="20" name="أكمل الأعداد الناقصة"/>
              <p:cNvSpPr txBox="1"/>
              <p:nvPr/>
            </p:nvSpPr>
            <p:spPr>
              <a:xfrm>
                <a:off x="9982200" y="952500"/>
                <a:ext cx="7612675" cy="11980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0" tIns="0" rIns="0" bIns="0" anchor="ctr">
                <a:noAutofit/>
              </a:bodyPr>
              <a:lstStyle>
                <a:lvl1pPr algn="ctr" defTabSz="227837">
                  <a:defRPr sz="5460">
                    <a:solidFill>
                      <a:srgbClr val="BC1D65"/>
                    </a:solidFill>
                    <a:latin typeface="GE Dinar One Medium"/>
                    <a:ea typeface="GE Dinar One Medium"/>
                    <a:cs typeface="GE Dinar One Medium"/>
                    <a:sym typeface="GE Dinar One Medium"/>
                  </a:defRPr>
                </a:lvl1pPr>
              </a:lstStyle>
              <a:p>
                <a:pPr rtl="0">
                  <a:defRPr/>
                </a:pPr>
                <a:endParaRPr lang="en-US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endParaRPr>
              </a:p>
              <a:p>
                <a:pPr rtl="0">
                  <a:defRPr/>
                </a:pPr>
                <a:endParaRPr lang="en-US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endParaRPr>
              </a:p>
              <a:p>
                <a:pPr rtl="0">
                  <a:defRPr/>
                </a:pPr>
                <a:r>
                  <a:rPr lang="ar-SA" sz="2800" dirty="0" smtClean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PT Bold Heading" pitchFamily="2" charset="-78"/>
                  </a:rPr>
                  <a:t>أبدأ ب 7            ثم أحذف منها, </a:t>
                </a:r>
              </a:p>
              <a:p>
                <a:pPr rtl="0">
                  <a:defRPr/>
                </a:pPr>
                <a:r>
                  <a:rPr lang="ar-SA" sz="2800" dirty="0" smtClean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PT Bold Heading" pitchFamily="2" charset="-78"/>
                  </a:rPr>
                  <a:t>أضع علامة           على المكعبات المحذوفة ,</a:t>
                </a:r>
              </a:p>
              <a:p>
                <a:pPr rtl="0">
                  <a:defRPr/>
                </a:pPr>
                <a:r>
                  <a:rPr lang="ar-SA" sz="2800" dirty="0" smtClean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PT Bold Heading" pitchFamily="2" charset="-78"/>
                  </a:rPr>
                  <a:t>ثم أكتب الاعداد :</a:t>
                </a:r>
                <a:endParaRPr sz="2800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endParaRPr>
              </a:p>
            </p:txBody>
          </p:sp>
          <p:pic>
            <p:nvPicPr>
              <p:cNvPr id="100" name="Picture 2" descr="تحقق علامة X علامة الصليب ، خطأ, متنوعة, النص 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5325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1554">
                <a:off x="14068861" y="1706839"/>
                <a:ext cx="395537" cy="615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8000" contrast="54000"/>
            </a:blip>
            <a:srcRect/>
            <a:stretch>
              <a:fillRect/>
            </a:stretch>
          </p:blipFill>
          <p:spPr bwMode="auto">
            <a:xfrm>
              <a:off x="14035145" y="1153214"/>
              <a:ext cx="578656" cy="650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9" name="مستطيل 135"/>
          <p:cNvSpPr txBox="1"/>
          <p:nvPr/>
        </p:nvSpPr>
        <p:spPr>
          <a:xfrm>
            <a:off x="12528328" y="4686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7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10" name="مستطيل 135"/>
          <p:cNvSpPr txBox="1"/>
          <p:nvPr/>
        </p:nvSpPr>
        <p:spPr>
          <a:xfrm>
            <a:off x="10575913" y="45339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1" name="مستطيل 135"/>
          <p:cNvSpPr txBox="1"/>
          <p:nvPr/>
        </p:nvSpPr>
        <p:spPr>
          <a:xfrm>
            <a:off x="8642128" y="4722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2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112" name="مستطيل 135"/>
          <p:cNvSpPr txBox="1"/>
          <p:nvPr/>
        </p:nvSpPr>
        <p:spPr>
          <a:xfrm>
            <a:off x="6831567" y="46863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13" name="مستطيل 135"/>
          <p:cNvSpPr txBox="1"/>
          <p:nvPr/>
        </p:nvSpPr>
        <p:spPr>
          <a:xfrm>
            <a:off x="4800600" y="4686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65814" y="452647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مستطيل 135"/>
          <p:cNvSpPr txBox="1"/>
          <p:nvPr/>
        </p:nvSpPr>
        <p:spPr>
          <a:xfrm>
            <a:off x="12496800" y="5372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7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18" name="مستطيل 135"/>
          <p:cNvSpPr txBox="1"/>
          <p:nvPr/>
        </p:nvSpPr>
        <p:spPr>
          <a:xfrm>
            <a:off x="10575913" y="5143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9" name="مستطيل 135"/>
          <p:cNvSpPr txBox="1"/>
          <p:nvPr/>
        </p:nvSpPr>
        <p:spPr>
          <a:xfrm>
            <a:off x="8642128" y="52197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3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120" name="مستطيل 135"/>
          <p:cNvSpPr txBox="1"/>
          <p:nvPr/>
        </p:nvSpPr>
        <p:spPr>
          <a:xfrm>
            <a:off x="6896853" y="52959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21" name="مستطيل 135"/>
          <p:cNvSpPr txBox="1"/>
          <p:nvPr/>
        </p:nvSpPr>
        <p:spPr>
          <a:xfrm>
            <a:off x="4865886" y="52197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65814" y="51484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مستطيل 135"/>
          <p:cNvSpPr txBox="1"/>
          <p:nvPr/>
        </p:nvSpPr>
        <p:spPr>
          <a:xfrm>
            <a:off x="12507714" y="5905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7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27" name="مستطيل 135"/>
          <p:cNvSpPr txBox="1"/>
          <p:nvPr/>
        </p:nvSpPr>
        <p:spPr>
          <a:xfrm>
            <a:off x="10555299" y="57531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28" name="مستطيل 135"/>
          <p:cNvSpPr txBox="1"/>
          <p:nvPr/>
        </p:nvSpPr>
        <p:spPr>
          <a:xfrm>
            <a:off x="8621514" y="5789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4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129" name="مستطيل 135"/>
          <p:cNvSpPr txBox="1"/>
          <p:nvPr/>
        </p:nvSpPr>
        <p:spPr>
          <a:xfrm>
            <a:off x="6876239" y="59055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30" name="مستطيل 135"/>
          <p:cNvSpPr txBox="1"/>
          <p:nvPr/>
        </p:nvSpPr>
        <p:spPr>
          <a:xfrm>
            <a:off x="4845272" y="5829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41208" y="576002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4" descr="Soroban 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08" y="781599"/>
            <a:ext cx="3107192" cy="23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مستطيل 135"/>
          <p:cNvSpPr txBox="1"/>
          <p:nvPr/>
        </p:nvSpPr>
        <p:spPr>
          <a:xfrm>
            <a:off x="12463042" y="6474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7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53" name="مستطيل 135"/>
          <p:cNvSpPr txBox="1"/>
          <p:nvPr/>
        </p:nvSpPr>
        <p:spPr>
          <a:xfrm>
            <a:off x="10510627" y="6322595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8642128" y="6474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5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6831567" y="6474995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4800600" y="63987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6536" y="6329515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4343400" y="8115300"/>
            <a:ext cx="5943600" cy="1295400"/>
            <a:chOff x="4800600" y="8191500"/>
            <a:chExt cx="5943600" cy="1295400"/>
          </a:xfrm>
        </p:grpSpPr>
        <p:sp>
          <p:nvSpPr>
            <p:cNvPr id="44" name="مستطيل 135"/>
            <p:cNvSpPr txBox="1"/>
            <p:nvPr/>
          </p:nvSpPr>
          <p:spPr>
            <a:xfrm>
              <a:off x="4800600" y="8246646"/>
              <a:ext cx="5943600" cy="12402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/>
              </a:pPr>
              <a:r>
                <a:rPr lang="ar-SA" sz="2800" dirty="0" smtClean="0">
                  <a:solidFill>
                    <a:srgbClr val="6666FF"/>
                  </a:solidFill>
                </a:rPr>
                <a:t>أضع علامة     على المكعبات المطروحة       , </a:t>
              </a:r>
            </a:p>
            <a:p>
              <a:pPr>
                <a:defRPr/>
              </a:pPr>
              <a:r>
                <a:rPr lang="ar-SA" sz="2800" dirty="0" smtClean="0">
                  <a:solidFill>
                    <a:srgbClr val="6666FF"/>
                  </a:solidFill>
                </a:rPr>
                <a:t>ثم أُعد ما تبقى</a:t>
              </a:r>
              <a:endParaRPr lang="ar-SA" sz="2800" dirty="0">
                <a:solidFill>
                  <a:srgbClr val="6666FF"/>
                </a:solidFill>
              </a:endParaRPr>
            </a:p>
          </p:txBody>
        </p:sp>
        <p:pic>
          <p:nvPicPr>
            <p:cNvPr id="107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746249" y="8323165"/>
              <a:ext cx="271347" cy="529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8000" contrast="54000"/>
            </a:blip>
            <a:srcRect/>
            <a:stretch>
              <a:fillRect/>
            </a:stretch>
          </p:blipFill>
          <p:spPr bwMode="auto">
            <a:xfrm>
              <a:off x="5181600" y="8191500"/>
              <a:ext cx="578656" cy="650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4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79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75" y="666522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65" y="4914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40" y="55498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24" y="6094572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39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26" y="666121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40" y="489367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34" y="55584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50" y="6144671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04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85" y="669013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8" y="49063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70" y="55498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27" y="612302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38" y="666522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530" y="4914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530" y="55584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14" y="61161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27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66121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66" y="4914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58" y="55245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1341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53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28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77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79" y="4914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79" y="4914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83" y="553051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38" y="552633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40" y="6101512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38" y="6127561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34" y="671937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83" y="669213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730080" y="427043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705444" y="4811764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314139" y="4837134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728426" y="5445284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302507" y="547166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815680" y="541329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660102" y="5994269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240934" y="6052423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868731" y="5978427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440901" y="6012318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730080" y="65439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345740" y="65439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891880" y="663263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510880" y="663263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126540" y="663263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7" grpId="0" animBg="1" advAuto="0"/>
      <p:bldP spid="78" grpId="0" animBg="1" advAuto="0"/>
      <p:bldP spid="79" grpId="0" animBg="1" advAuto="0"/>
      <p:bldP spid="88" grpId="0" animBg="1" advAuto="0"/>
      <p:bldP spid="99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52" grpId="0" animBg="1" advAuto="0"/>
      <p:bldP spid="53" grpId="0" animBg="1" advAuto="0"/>
      <p:bldP spid="55" grpId="0" animBg="1" advAuto="0"/>
      <p:bldP spid="56" grpId="0" animBg="1" advAuto="0"/>
      <p:bldP spid="57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9600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33" name="صورة 132">
            <a:extLst>
              <a:ext uri="{FF2B5EF4-FFF2-40B4-BE49-F238E27FC236}">
                <a16:creationId xmlns:a16="http://schemas.microsoft.com/office/drawing/2014/main" xmlns="" id="{B3CD9B69-8AE3-4CA5-88CC-19BB1AC978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t="22565" r="48372"/>
          <a:stretch/>
        </p:blipFill>
        <p:spPr>
          <a:xfrm>
            <a:off x="4165152" y="3660062"/>
            <a:ext cx="5016740" cy="4607638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xmlns="" id="{B3CD9B69-8AE3-4CA5-88CC-19BB1AC978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7" t="22565" r="5446"/>
          <a:stretch/>
        </p:blipFill>
        <p:spPr>
          <a:xfrm>
            <a:off x="9235738" y="3675676"/>
            <a:ext cx="5140214" cy="4607638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7752" y="4508052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ستطيل 135"/>
          <p:cNvSpPr txBox="1"/>
          <p:nvPr/>
        </p:nvSpPr>
        <p:spPr>
          <a:xfrm>
            <a:off x="12786666" y="46461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8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11997865" y="42291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11262666" y="4569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1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88" name="مستطيل 135"/>
          <p:cNvSpPr txBox="1"/>
          <p:nvPr/>
        </p:nvSpPr>
        <p:spPr>
          <a:xfrm>
            <a:off x="10611825" y="44270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9491242" y="4569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9" name="مستطيل 135"/>
          <p:cNvSpPr txBox="1"/>
          <p:nvPr/>
        </p:nvSpPr>
        <p:spPr>
          <a:xfrm>
            <a:off x="12801600" y="5067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8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110" name="مستطيل 135"/>
          <p:cNvSpPr txBox="1"/>
          <p:nvPr/>
        </p:nvSpPr>
        <p:spPr>
          <a:xfrm>
            <a:off x="12013752" y="47625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1" name="مستطيل 135"/>
          <p:cNvSpPr txBox="1"/>
          <p:nvPr/>
        </p:nvSpPr>
        <p:spPr>
          <a:xfrm>
            <a:off x="11283280" y="5027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2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112" name="مستطيل 135"/>
          <p:cNvSpPr txBox="1"/>
          <p:nvPr/>
        </p:nvSpPr>
        <p:spPr>
          <a:xfrm>
            <a:off x="10668000" y="48842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13" name="مستطيل 135"/>
          <p:cNvSpPr txBox="1"/>
          <p:nvPr/>
        </p:nvSpPr>
        <p:spPr>
          <a:xfrm>
            <a:off x="9491242" y="5027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6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63600" y="4965252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مستطيل 135"/>
          <p:cNvSpPr txBox="1"/>
          <p:nvPr/>
        </p:nvSpPr>
        <p:spPr>
          <a:xfrm>
            <a:off x="12775752" y="56007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8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118" name="مستطيل 135"/>
          <p:cNvSpPr txBox="1"/>
          <p:nvPr/>
        </p:nvSpPr>
        <p:spPr>
          <a:xfrm>
            <a:off x="11997865" y="52197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9" name="مستطيل 135"/>
          <p:cNvSpPr txBox="1"/>
          <p:nvPr/>
        </p:nvSpPr>
        <p:spPr>
          <a:xfrm>
            <a:off x="11277600" y="548840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3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120" name="مستطيل 135"/>
          <p:cNvSpPr txBox="1"/>
          <p:nvPr/>
        </p:nvSpPr>
        <p:spPr>
          <a:xfrm>
            <a:off x="10642152" y="53414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21" name="مستطيل 135"/>
          <p:cNvSpPr txBox="1"/>
          <p:nvPr/>
        </p:nvSpPr>
        <p:spPr>
          <a:xfrm>
            <a:off x="9556528" y="5560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11904" y="5453811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مستطيل 135"/>
          <p:cNvSpPr txBox="1"/>
          <p:nvPr/>
        </p:nvSpPr>
        <p:spPr>
          <a:xfrm>
            <a:off x="12786666" y="60579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8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127" name="مستطيل 135"/>
          <p:cNvSpPr txBox="1"/>
          <p:nvPr/>
        </p:nvSpPr>
        <p:spPr>
          <a:xfrm>
            <a:off x="11963400" y="56769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28" name="مستطيل 135"/>
          <p:cNvSpPr txBox="1"/>
          <p:nvPr/>
        </p:nvSpPr>
        <p:spPr>
          <a:xfrm>
            <a:off x="11283280" y="59817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4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129" name="مستطيل 135"/>
          <p:cNvSpPr txBox="1"/>
          <p:nvPr/>
        </p:nvSpPr>
        <p:spPr>
          <a:xfrm>
            <a:off x="10637673" y="59055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30" name="مستطيل 135"/>
          <p:cNvSpPr txBox="1"/>
          <p:nvPr/>
        </p:nvSpPr>
        <p:spPr>
          <a:xfrm>
            <a:off x="9535914" y="59817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7400" y="5910323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4" descr="Soroban 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43939"/>
            <a:ext cx="3107192" cy="23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مستطيل 135"/>
          <p:cNvSpPr txBox="1"/>
          <p:nvPr/>
        </p:nvSpPr>
        <p:spPr>
          <a:xfrm>
            <a:off x="12801600" y="6515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8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53" name="مستطيل 135"/>
          <p:cNvSpPr txBox="1"/>
          <p:nvPr/>
        </p:nvSpPr>
        <p:spPr>
          <a:xfrm>
            <a:off x="11997865" y="62103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1283280" y="6474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5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10591800" y="64389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9491242" y="64389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7752" y="6362700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051" y="46215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793" y="660480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437" y="51349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512" y="56260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734" y="60579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911" y="46215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044" y="660079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512" y="511372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206" y="56346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860" y="6107999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276" y="46215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403" y="662970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750" y="51263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842" y="56260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537" y="6086348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56" y="660480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602" y="51349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602" y="56346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724" y="6079428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199" y="46215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518" y="660079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638" y="51349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330" y="56007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010" y="6097428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725" y="46215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500" y="46215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949" y="46215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2651" y="51349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251" y="51349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655" y="560671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810" y="560253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050" y="606484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848" y="6090889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852" y="66589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301" y="663171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7112714" y="449903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7088078" y="5040364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696773" y="5065734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7111060" y="55533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685141" y="55533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198314" y="55533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7088078" y="6014523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783278" y="6014523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326078" y="6014523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823535" y="6014523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7112714" y="65439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728374" y="65439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303080" y="655643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893514" y="65439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509174" y="65439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982200" y="907865"/>
            <a:ext cx="7239000" cy="167214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06" name="مجموعة 105"/>
          <p:cNvGrpSpPr/>
          <p:nvPr/>
        </p:nvGrpSpPr>
        <p:grpSpPr>
          <a:xfrm>
            <a:off x="9067800" y="800100"/>
            <a:ext cx="7612675" cy="1198064"/>
            <a:chOff x="9982200" y="952500"/>
            <a:chExt cx="7612675" cy="1198064"/>
          </a:xfrm>
        </p:grpSpPr>
        <p:sp>
          <p:nvSpPr>
            <p:cNvPr id="123" name="أكمل الأعداد الناقصة"/>
            <p:cNvSpPr txBox="1"/>
            <p:nvPr/>
          </p:nvSpPr>
          <p:spPr>
            <a:xfrm>
              <a:off x="9982200" y="952500"/>
              <a:ext cx="7612675" cy="11980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endParaRPr lang="en-US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  <a:p>
              <a:pPr rtl="0">
                <a:defRPr/>
              </a:pPr>
              <a:endParaRPr lang="en-US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         , لتطرح من 8 و من 9 , </a:t>
              </a:r>
            </a:p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          ثم جد الناتج وأكمل جمل الطرح                            </a:t>
              </a:r>
            </a:p>
          </p:txBody>
        </p:sp>
        <p:pic>
          <p:nvPicPr>
            <p:cNvPr id="124" name="Picture 2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8000" contrast="54000"/>
            </a:blip>
            <a:srcRect/>
            <a:stretch>
              <a:fillRect/>
            </a:stretch>
          </p:blipFill>
          <p:spPr bwMode="auto">
            <a:xfrm>
              <a:off x="14356544" y="1368335"/>
              <a:ext cx="578656" cy="650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5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764" y="-229778"/>
            <a:ext cx="2488121" cy="24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130 GIF Boobib Pop-Ups ideas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00" y="7429500"/>
            <a:ext cx="3956436" cy="39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46101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398" y="511372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959" y="561448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7697" y="6109235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665270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مستطيل 135"/>
          <p:cNvSpPr txBox="1"/>
          <p:nvPr/>
        </p:nvSpPr>
        <p:spPr>
          <a:xfrm>
            <a:off x="12820424" y="6972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8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161" name="مستطيل 135"/>
          <p:cNvSpPr txBox="1"/>
          <p:nvPr/>
        </p:nvSpPr>
        <p:spPr>
          <a:xfrm>
            <a:off x="11322272" y="6972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6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162" name="مستطيل 135"/>
          <p:cNvSpPr txBox="1"/>
          <p:nvPr/>
        </p:nvSpPr>
        <p:spPr>
          <a:xfrm>
            <a:off x="10591800" y="68654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63" name="مستطيل 135"/>
          <p:cNvSpPr txBox="1"/>
          <p:nvPr/>
        </p:nvSpPr>
        <p:spPr>
          <a:xfrm>
            <a:off x="9601200" y="6932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56576" y="6896100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مستطيل 135"/>
          <p:cNvSpPr txBox="1"/>
          <p:nvPr/>
        </p:nvSpPr>
        <p:spPr>
          <a:xfrm>
            <a:off x="12008072" y="6667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pic>
        <p:nvPicPr>
          <p:cNvPr id="166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184" y="71500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878" y="71586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5514" y="71500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274" y="71586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0" y="71923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327" y="713071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482" y="712653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631" y="713848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7217480" y="70773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833140" y="70773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379280" y="716603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998280" y="70773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461540" y="70773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080540" y="70773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95310" y="7429500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مستطيل 135"/>
          <p:cNvSpPr txBox="1"/>
          <p:nvPr/>
        </p:nvSpPr>
        <p:spPr>
          <a:xfrm>
            <a:off x="12833128" y="7429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8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182" name="مستطيل 135"/>
          <p:cNvSpPr txBox="1"/>
          <p:nvPr/>
        </p:nvSpPr>
        <p:spPr>
          <a:xfrm>
            <a:off x="11309128" y="7353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>
                <a:solidFill>
                  <a:srgbClr val="006600"/>
                </a:solidFill>
              </a:rPr>
              <a:t>7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183" name="مستطيل 135"/>
          <p:cNvSpPr txBox="1"/>
          <p:nvPr/>
        </p:nvSpPr>
        <p:spPr>
          <a:xfrm>
            <a:off x="10569383" y="72464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84" name="مستطيل 135"/>
          <p:cNvSpPr txBox="1"/>
          <p:nvPr/>
        </p:nvSpPr>
        <p:spPr>
          <a:xfrm>
            <a:off x="9632728" y="7429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5" name="مستطيل 135"/>
          <p:cNvSpPr txBox="1"/>
          <p:nvPr/>
        </p:nvSpPr>
        <p:spPr>
          <a:xfrm>
            <a:off x="12023713" y="71247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pic>
        <p:nvPicPr>
          <p:cNvPr id="186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449" y="76834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143" y="76920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779" y="76834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539" y="76920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267" y="76581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592" y="766411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747" y="765993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896" y="767188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7214140" y="76107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680740" y="76107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299740" y="76107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918740" y="76107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520839" y="7627274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071980" y="7579718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665714" y="7541210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2352" y="4495555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مستطيل 135"/>
          <p:cNvSpPr txBox="1"/>
          <p:nvPr/>
        </p:nvSpPr>
        <p:spPr>
          <a:xfrm>
            <a:off x="7620000" y="4569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9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03" name="مستطيل 135"/>
          <p:cNvSpPr txBox="1"/>
          <p:nvPr/>
        </p:nvSpPr>
        <p:spPr>
          <a:xfrm>
            <a:off x="6157266" y="45574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1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204" name="مستطيل 135"/>
          <p:cNvSpPr txBox="1"/>
          <p:nvPr/>
        </p:nvSpPr>
        <p:spPr>
          <a:xfrm>
            <a:off x="5506425" y="4414532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205" name="مستطيل 135"/>
          <p:cNvSpPr txBox="1"/>
          <p:nvPr/>
        </p:nvSpPr>
        <p:spPr>
          <a:xfrm>
            <a:off x="4385842" y="45574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6" name="مستطيل 135"/>
          <p:cNvSpPr txBox="1"/>
          <p:nvPr/>
        </p:nvSpPr>
        <p:spPr>
          <a:xfrm>
            <a:off x="7620000" y="50548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9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07" name="مستطيل 135"/>
          <p:cNvSpPr txBox="1"/>
          <p:nvPr/>
        </p:nvSpPr>
        <p:spPr>
          <a:xfrm>
            <a:off x="6908352" y="4750004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6177880" y="50146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2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209" name="مستطيل 135"/>
          <p:cNvSpPr txBox="1"/>
          <p:nvPr/>
        </p:nvSpPr>
        <p:spPr>
          <a:xfrm>
            <a:off x="4385842" y="50146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4952755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مستطيل 135"/>
          <p:cNvSpPr txBox="1"/>
          <p:nvPr/>
        </p:nvSpPr>
        <p:spPr>
          <a:xfrm>
            <a:off x="7620000" y="56007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9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12" name="مستطيل 135"/>
          <p:cNvSpPr txBox="1"/>
          <p:nvPr/>
        </p:nvSpPr>
        <p:spPr>
          <a:xfrm>
            <a:off x="6892465" y="5207204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3" name="مستطيل 135"/>
          <p:cNvSpPr txBox="1"/>
          <p:nvPr/>
        </p:nvSpPr>
        <p:spPr>
          <a:xfrm>
            <a:off x="6172200" y="547590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3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214" name="مستطيل 135"/>
          <p:cNvSpPr txBox="1"/>
          <p:nvPr/>
        </p:nvSpPr>
        <p:spPr>
          <a:xfrm>
            <a:off x="5536752" y="5328932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215" name="مستطيل 135"/>
          <p:cNvSpPr txBox="1"/>
          <p:nvPr/>
        </p:nvSpPr>
        <p:spPr>
          <a:xfrm>
            <a:off x="4451128" y="55480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6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6504" y="5441314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" name="مستطيل 135"/>
          <p:cNvSpPr txBox="1"/>
          <p:nvPr/>
        </p:nvSpPr>
        <p:spPr>
          <a:xfrm>
            <a:off x="7620000" y="60454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9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18" name="مستطيل 135"/>
          <p:cNvSpPr txBox="1"/>
          <p:nvPr/>
        </p:nvSpPr>
        <p:spPr>
          <a:xfrm>
            <a:off x="6858000" y="5664403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9" name="مستطيل 135"/>
          <p:cNvSpPr txBox="1"/>
          <p:nvPr/>
        </p:nvSpPr>
        <p:spPr>
          <a:xfrm>
            <a:off x="6177880" y="59692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4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220" name="مستطيل 135"/>
          <p:cNvSpPr txBox="1"/>
          <p:nvPr/>
        </p:nvSpPr>
        <p:spPr>
          <a:xfrm>
            <a:off x="4430514" y="59692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5897826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مستطيل 135"/>
          <p:cNvSpPr txBox="1"/>
          <p:nvPr/>
        </p:nvSpPr>
        <p:spPr>
          <a:xfrm>
            <a:off x="7620000" y="65026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9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23" name="مستطيل 135"/>
          <p:cNvSpPr txBox="1"/>
          <p:nvPr/>
        </p:nvSpPr>
        <p:spPr>
          <a:xfrm>
            <a:off x="6892465" y="6197803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24" name="مستطيل 135"/>
          <p:cNvSpPr txBox="1"/>
          <p:nvPr/>
        </p:nvSpPr>
        <p:spPr>
          <a:xfrm>
            <a:off x="6177880" y="64624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5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225" name="مستطيل 135"/>
          <p:cNvSpPr txBox="1"/>
          <p:nvPr/>
        </p:nvSpPr>
        <p:spPr>
          <a:xfrm>
            <a:off x="5532273" y="62865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226" name="مستطيل 135"/>
          <p:cNvSpPr txBox="1"/>
          <p:nvPr/>
        </p:nvSpPr>
        <p:spPr>
          <a:xfrm>
            <a:off x="4385842" y="64264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2352" y="6350203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51" y="46977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93" y="668100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37" y="52111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12" y="57022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34" y="61341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11" y="46977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44" y="667699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12" y="518992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06" y="57108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60" y="6184199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76" y="46977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03" y="670590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50" y="52025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42" y="57022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37" y="6162548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356" y="668100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02" y="52111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02" y="57108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24" y="6155628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799" y="46977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18" y="667699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238" y="52111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30" y="5676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10" y="6173628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25" y="46977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00" y="46977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549" y="469779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51" y="52111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51" y="52111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5" y="568291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10" y="567873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50" y="614104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48" y="6167089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52" y="67351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01" y="670791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63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98" y="518992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59" y="569068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97" y="6185435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72890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مستطيل 135"/>
          <p:cNvSpPr txBox="1"/>
          <p:nvPr/>
        </p:nvSpPr>
        <p:spPr>
          <a:xfrm>
            <a:off x="7620000" y="69598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9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84" name="مستطيل 135"/>
          <p:cNvSpPr txBox="1"/>
          <p:nvPr/>
        </p:nvSpPr>
        <p:spPr>
          <a:xfrm>
            <a:off x="6216872" y="69598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6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285" name="مستطيل 135"/>
          <p:cNvSpPr txBox="1"/>
          <p:nvPr/>
        </p:nvSpPr>
        <p:spPr>
          <a:xfrm>
            <a:off x="4419600" y="69196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1176" y="6883603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مستطيل 135"/>
          <p:cNvSpPr txBox="1"/>
          <p:nvPr/>
        </p:nvSpPr>
        <p:spPr>
          <a:xfrm>
            <a:off x="6902672" y="6667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pic>
        <p:nvPicPr>
          <p:cNvPr id="288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84" y="72262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78" y="72348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14" y="72262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74" y="72348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02" y="7200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27" y="720691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82" y="720273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1" y="721468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9910" y="7417003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" name="مستطيل 135"/>
          <p:cNvSpPr txBox="1"/>
          <p:nvPr/>
        </p:nvSpPr>
        <p:spPr>
          <a:xfrm>
            <a:off x="7651528" y="7429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9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304" name="مستطيل 135"/>
          <p:cNvSpPr txBox="1"/>
          <p:nvPr/>
        </p:nvSpPr>
        <p:spPr>
          <a:xfrm>
            <a:off x="6203728" y="7353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>
                <a:solidFill>
                  <a:srgbClr val="006600"/>
                </a:solidFill>
              </a:rPr>
              <a:t>7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305" name="مستطيل 135"/>
          <p:cNvSpPr txBox="1"/>
          <p:nvPr/>
        </p:nvSpPr>
        <p:spPr>
          <a:xfrm>
            <a:off x="5532273" y="72009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306" name="مستطيل 135"/>
          <p:cNvSpPr txBox="1"/>
          <p:nvPr/>
        </p:nvSpPr>
        <p:spPr>
          <a:xfrm>
            <a:off x="4419600" y="7389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7" name="مستطيل 135"/>
          <p:cNvSpPr txBox="1"/>
          <p:nvPr/>
        </p:nvSpPr>
        <p:spPr>
          <a:xfrm>
            <a:off x="6858000" y="71247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pic>
        <p:nvPicPr>
          <p:cNvPr id="308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49" y="77596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43" y="77682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79" y="775966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39" y="77682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67" y="77343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92" y="774031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47" y="773613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96" y="774808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" name="مستطيل 135"/>
          <p:cNvSpPr txBox="1"/>
          <p:nvPr/>
        </p:nvSpPr>
        <p:spPr>
          <a:xfrm>
            <a:off x="6842113" y="42291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324" name="مستطيل 135"/>
          <p:cNvSpPr txBox="1"/>
          <p:nvPr/>
        </p:nvSpPr>
        <p:spPr>
          <a:xfrm>
            <a:off x="5532273" y="48842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325" name="مستطيل 135"/>
          <p:cNvSpPr txBox="1"/>
          <p:nvPr/>
        </p:nvSpPr>
        <p:spPr>
          <a:xfrm>
            <a:off x="5562600" y="57986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326" name="مستطيل 135"/>
          <p:cNvSpPr txBox="1"/>
          <p:nvPr/>
        </p:nvSpPr>
        <p:spPr>
          <a:xfrm>
            <a:off x="5532273" y="67437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pic>
        <p:nvPicPr>
          <p:cNvPr id="327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863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4653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7" y="572110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0" y="6218288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9" y="673698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2771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41" y="778419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65979" y="5100123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87127" y="5589229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50131" y="559245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03990" y="560447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83798" y="6090455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80724" y="6100840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85213" y="6098022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999627" y="6036410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07340" y="6639490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70437" y="6615868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58612" y="6583808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047489" y="6607638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426791" y="6632632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75184" y="7161789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87798" y="7139730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23868" y="710494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945331" y="7130772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232014" y="7153535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766375" y="7117441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54940" y="767115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93829" y="7671155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36207" y="7666945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925758" y="7692950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260388" y="7688770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749029" y="7700717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123868" y="7605325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34481" y="4558494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83836" y="5147255"/>
            <a:ext cx="359221" cy="7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6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5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9" fill="hold">
                      <p:stCondLst>
                        <p:cond delay="indefinite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5" fill="hold">
                      <p:stCondLst>
                        <p:cond delay="indefinite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8" fill="hold">
                      <p:stCondLst>
                        <p:cond delay="indefinite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0" fill="hold">
                      <p:stCondLst>
                        <p:cond delay="indefinite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2" fill="hold">
                      <p:stCondLst>
                        <p:cond delay="indefinite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2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4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2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3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6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1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4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5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4" fill="hold">
                      <p:stCondLst>
                        <p:cond delay="indefinite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0" fill="hold">
                      <p:stCondLst>
                        <p:cond delay="indefinite"/>
                      </p:stCondLst>
                      <p:childTnLst>
                        <p:par>
                          <p:cTn id="821" fill="hold">
                            <p:stCondLst>
                              <p:cond delay="0"/>
                            </p:stCondLst>
                            <p:childTnLst>
                              <p:par>
                                <p:cTn id="8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6" fill="hold">
                      <p:stCondLst>
                        <p:cond delay="indefinite"/>
                      </p:stCondLst>
                      <p:childTnLst>
                        <p:par>
                          <p:cTn id="827" fill="hold">
                            <p:stCondLst>
                              <p:cond delay="0"/>
                            </p:stCondLst>
                            <p:childTnLst>
                              <p:par>
                                <p:cTn id="8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1" fill="hold">
                      <p:stCondLst>
                        <p:cond delay="indefinite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1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0" fill="hold">
                      <p:stCondLst>
                        <p:cond delay="indefinite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6" fill="hold">
                      <p:stCondLst>
                        <p:cond delay="indefinite"/>
                      </p:stCondLst>
                      <p:childTnLst>
                        <p:par>
                          <p:cTn id="857" fill="hold">
                            <p:stCondLst>
                              <p:cond delay="0"/>
                            </p:stCondLst>
                            <p:childTnLst>
                              <p:par>
                                <p:cTn id="8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0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1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2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6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9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2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4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0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6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9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5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8" fill="hold">
                      <p:stCondLst>
                        <p:cond delay="indefinite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4" fill="hold">
                      <p:stCondLst>
                        <p:cond delay="indefinite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2" fill="hold">
                      <p:stCondLst>
                        <p:cond delay="indefinite"/>
                      </p:stCondLst>
                      <p:childTnLst>
                        <p:par>
                          <p:cTn id="933" fill="hold">
                            <p:stCondLst>
                              <p:cond delay="0"/>
                            </p:stCondLst>
                            <p:childTnLst>
                              <p:par>
                                <p:cTn id="93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6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8" fill="hold">
                      <p:stCondLst>
                        <p:cond delay="indefinite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4" fill="hold">
                      <p:stCondLst>
                        <p:cond delay="indefinite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1" fill="hold">
                      <p:stCondLst>
                        <p:cond delay="indefinite"/>
                      </p:stCondLst>
                      <p:childTnLst>
                        <p:par>
                          <p:cTn id="952" fill="hold">
                            <p:stCondLst>
                              <p:cond delay="0"/>
                            </p:stCondLst>
                            <p:childTnLst>
                              <p:par>
                                <p:cTn id="9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7" fill="hold">
                      <p:stCondLst>
                        <p:cond delay="indefinite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1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3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4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0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6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9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1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2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5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6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8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1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4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9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0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5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9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3" fill="hold">
                      <p:stCondLst>
                        <p:cond delay="indefinite"/>
                      </p:stCondLst>
                      <p:childTnLst>
                        <p:par>
                          <p:cTn id="1014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9" fill="hold">
                      <p:stCondLst>
                        <p:cond delay="indefinite"/>
                      </p:stCondLst>
                      <p:childTnLst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3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4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5" fill="hold">
                      <p:stCondLst>
                        <p:cond delay="indefinite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6" fill="hold">
                      <p:stCondLst>
                        <p:cond delay="indefinite"/>
                      </p:stCondLst>
                      <p:childTnLst>
                        <p:par>
                          <p:cTn id="1037" fill="hold">
                            <p:stCondLst>
                              <p:cond delay="0"/>
                            </p:stCondLst>
                            <p:childTnLst>
                              <p:par>
                                <p:cTn id="10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2" fill="hold">
                      <p:stCondLst>
                        <p:cond delay="indefinite"/>
                      </p:stCondLst>
                      <p:childTnLst>
                        <p:par>
                          <p:cTn id="1043" fill="hold">
                            <p:stCondLst>
                              <p:cond delay="0"/>
                            </p:stCondLst>
                            <p:childTnLst>
                              <p:par>
                                <p:cTn id="10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6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5" fill="hold">
                      <p:stCondLst>
                        <p:cond delay="indefinite"/>
                      </p:stCondLst>
                      <p:childTnLst>
                        <p:par>
                          <p:cTn id="1056" fill="hold">
                            <p:stCondLst>
                              <p:cond delay="0"/>
                            </p:stCondLst>
                            <p:childTnLst>
                              <p:par>
                                <p:cTn id="10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0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1" fill="hold">
                      <p:stCondLst>
                        <p:cond delay="indefinite"/>
                      </p:stCondLst>
                      <p:childTnLst>
                        <p:par>
                          <p:cTn id="1062" fill="hold">
                            <p:stCondLst>
                              <p:cond delay="0"/>
                            </p:stCondLst>
                            <p:childTnLst>
                              <p:par>
                                <p:cTn id="10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5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6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8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1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2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3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4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7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0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3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4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5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6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0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1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4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0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3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5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6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7" fill="hold">
                      <p:stCondLst>
                        <p:cond delay="indefinite"/>
                      </p:stCondLst>
                      <p:childTnLst>
                        <p:par>
                          <p:cTn id="1118" fill="hold">
                            <p:stCondLst>
                              <p:cond delay="0"/>
                            </p:stCondLst>
                            <p:childTnLst>
                              <p:par>
                                <p:cTn id="11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1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3" fill="hold">
                      <p:stCondLst>
                        <p:cond delay="indefinite"/>
                      </p:stCondLst>
                      <p:childTnLst>
                        <p:par>
                          <p:cTn id="1124" fill="hold">
                            <p:stCondLst>
                              <p:cond delay="0"/>
                            </p:stCondLst>
                            <p:childTnLst>
                              <p:par>
                                <p:cTn id="11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9" fill="hold">
                      <p:stCondLst>
                        <p:cond delay="indefinite"/>
                      </p:stCondLst>
                      <p:childTnLst>
                        <p:par>
                          <p:cTn id="1130" fill="hold">
                            <p:stCondLst>
                              <p:cond delay="0"/>
                            </p:stCondLst>
                            <p:childTnLst>
                              <p:par>
                                <p:cTn id="1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3" fill="hold">
                      <p:stCondLst>
                        <p:cond delay="indefinite"/>
                      </p:stCondLst>
                      <p:childTnLst>
                        <p:par>
                          <p:cTn id="1144" fill="hold">
                            <p:stCondLst>
                              <p:cond delay="0"/>
                            </p:stCondLst>
                            <p:childTnLst>
                              <p:par>
                                <p:cTn id="11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7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9" fill="hold">
                      <p:stCondLst>
                        <p:cond delay="indefinite"/>
                      </p:stCondLst>
                      <p:childTnLst>
                        <p:par>
                          <p:cTn id="1150" fill="hold">
                            <p:stCondLst>
                              <p:cond delay="0"/>
                            </p:stCondLst>
                            <p:childTnLst>
                              <p:par>
                                <p:cTn id="11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5" fill="hold">
                      <p:stCondLst>
                        <p:cond delay="indefinite"/>
                      </p:stCondLst>
                      <p:childTnLst>
                        <p:par>
                          <p:cTn id="1156" fill="hold">
                            <p:stCondLst>
                              <p:cond delay="0"/>
                            </p:stCondLst>
                            <p:childTnLst>
                              <p:par>
                                <p:cTn id="1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2" fill="hold">
                      <p:stCondLst>
                        <p:cond delay="indefinite"/>
                      </p:stCondLst>
                      <p:childTnLst>
                        <p:par>
                          <p:cTn id="1163" fill="hold">
                            <p:stCondLst>
                              <p:cond delay="0"/>
                            </p:stCondLst>
                            <p:childTnLst>
                              <p:par>
                                <p:cTn id="11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6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8" fill="hold">
                      <p:stCondLst>
                        <p:cond delay="indefinite"/>
                      </p:stCondLst>
                      <p:childTnLst>
                        <p:par>
                          <p:cTn id="1169" fill="hold">
                            <p:stCondLst>
                              <p:cond delay="0"/>
                            </p:stCondLst>
                            <p:childTnLst>
                              <p:par>
                                <p:cTn id="11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2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3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4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5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8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9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0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1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0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1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2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3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6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9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4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5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1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0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1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4" fill="hold">
                      <p:stCondLst>
                        <p:cond delay="indefinite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0" fill="hold">
                      <p:stCondLst>
                        <p:cond delay="indefinite"/>
                      </p:stCondLst>
                      <p:childTnLst>
                        <p:par>
                          <p:cTn id="1231" fill="hold">
                            <p:stCondLst>
                              <p:cond delay="0"/>
                            </p:stCondLst>
                            <p:childTnLst>
                              <p:par>
                                <p:cTn id="12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6" fill="hold">
                      <p:stCondLst>
                        <p:cond delay="indefinite"/>
                      </p:stCondLst>
                      <p:childTnLst>
                        <p:par>
                          <p:cTn id="1237" fill="hold">
                            <p:stCondLst>
                              <p:cond delay="0"/>
                            </p:stCondLst>
                            <p:childTnLst>
                              <p:par>
                                <p:cTn id="1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3" fill="hold">
                      <p:stCondLst>
                        <p:cond delay="indefinite"/>
                      </p:stCondLst>
                      <p:childTnLst>
                        <p:par>
                          <p:cTn id="1254" fill="hold">
                            <p:stCondLst>
                              <p:cond delay="0"/>
                            </p:stCondLst>
                            <p:childTnLst>
                              <p:par>
                                <p:cTn id="12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9" fill="hold">
                      <p:stCondLst>
                        <p:cond delay="indefinite"/>
                      </p:stCondLst>
                      <p:childTnLst>
                        <p:par>
                          <p:cTn id="1260" fill="hold">
                            <p:stCondLst>
                              <p:cond delay="0"/>
                            </p:stCondLst>
                            <p:childTnLst>
                              <p:par>
                                <p:cTn id="12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5" fill="hold">
                      <p:stCondLst>
                        <p:cond delay="indefinite"/>
                      </p:stCondLst>
                      <p:childTnLst>
                        <p:par>
                          <p:cTn id="1266" fill="hold">
                            <p:stCondLst>
                              <p:cond delay="0"/>
                            </p:stCondLst>
                            <p:childTnLst>
                              <p:par>
                                <p:cTn id="1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2" fill="hold">
                      <p:stCondLst>
                        <p:cond delay="indefinite"/>
                      </p:stCondLst>
                      <p:childTnLst>
                        <p:par>
                          <p:cTn id="1273" fill="hold">
                            <p:stCondLst>
                              <p:cond delay="0"/>
                            </p:stCondLst>
                            <p:childTnLst>
                              <p:par>
                                <p:cTn id="12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6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8" fill="hold">
                      <p:stCondLst>
                        <p:cond delay="indefinite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9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1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4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5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6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2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3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9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2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3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4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5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9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0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1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4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6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0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1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2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3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4" fill="hold">
                      <p:stCondLst>
                        <p:cond delay="indefinite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8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0" fill="hold">
                      <p:stCondLst>
                        <p:cond delay="indefinite"/>
                      </p:stCondLst>
                      <p:childTnLst>
                        <p:par>
                          <p:cTn id="1341" fill="hold">
                            <p:stCondLst>
                              <p:cond delay="0"/>
                            </p:stCondLst>
                            <p:childTnLst>
                              <p:par>
                                <p:cTn id="13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4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6" fill="hold">
                      <p:stCondLst>
                        <p:cond delay="indefinite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6" fill="hold">
                      <p:stCondLst>
                        <p:cond delay="indefinite"/>
                      </p:stCondLst>
                      <p:childTnLst>
                        <p:par>
                          <p:cTn id="1367" fill="hold">
                            <p:stCondLst>
                              <p:cond delay="0"/>
                            </p:stCondLst>
                            <p:childTnLst>
                              <p:par>
                                <p:cTn id="13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0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1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2" fill="hold">
                      <p:stCondLst>
                        <p:cond delay="indefinite"/>
                      </p:stCondLst>
                      <p:childTnLst>
                        <p:par>
                          <p:cTn id="1373" fill="hold">
                            <p:stCondLst>
                              <p:cond delay="0"/>
                            </p:stCondLst>
                            <p:childTnLst>
                              <p:par>
                                <p:cTn id="137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6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8" fill="hold">
                      <p:stCondLst>
                        <p:cond delay="indefinite"/>
                      </p:stCondLst>
                      <p:childTnLst>
                        <p:par>
                          <p:cTn id="1379" fill="hold">
                            <p:stCondLst>
                              <p:cond delay="0"/>
                            </p:stCondLst>
                            <p:childTnLst>
                              <p:par>
                                <p:cTn id="13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3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5" fill="hold">
                      <p:stCondLst>
                        <p:cond delay="indefinite"/>
                      </p:stCondLst>
                      <p:childTnLst>
                        <p:par>
                          <p:cTn id="1386" fill="hold">
                            <p:stCondLst>
                              <p:cond delay="0"/>
                            </p:stCondLst>
                            <p:childTnLst>
                              <p:par>
                                <p:cTn id="13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0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1" fill="hold">
                      <p:stCondLst>
                        <p:cond delay="indefinite"/>
                      </p:stCondLst>
                      <p:childTnLst>
                        <p:par>
                          <p:cTn id="1392" fill="hold">
                            <p:stCondLst>
                              <p:cond delay="0"/>
                            </p:stCondLst>
                            <p:childTnLst>
                              <p:par>
                                <p:cTn id="13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5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6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7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8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6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1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8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1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2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3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4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7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0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3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6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7" fill="hold">
                      <p:stCondLst>
                        <p:cond delay="indefinite"/>
                      </p:stCondLst>
                      <p:childTnLst>
                        <p:par>
                          <p:cTn id="1448" fill="hold">
                            <p:stCondLst>
                              <p:cond delay="0"/>
                            </p:stCondLst>
                            <p:childTnLst>
                              <p:par>
                                <p:cTn id="14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1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2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3" fill="hold">
                      <p:stCondLst>
                        <p:cond delay="indefinite"/>
                      </p:stCondLst>
                      <p:childTnLst>
                        <p:par>
                          <p:cTn id="1454" fill="hold">
                            <p:stCondLst>
                              <p:cond delay="0"/>
                            </p:stCondLst>
                            <p:childTnLst>
                              <p:par>
                                <p:cTn id="14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9" fill="hold">
                      <p:stCondLst>
                        <p:cond delay="indefinite"/>
                      </p:stCondLst>
                      <p:childTnLst>
                        <p:par>
                          <p:cTn id="1460" fill="hold">
                            <p:stCondLst>
                              <p:cond delay="0"/>
                            </p:stCondLst>
                            <p:childTnLst>
                              <p:par>
                                <p:cTn id="14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2" fill="hold">
                      <p:stCondLst>
                        <p:cond delay="indefinite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8" fill="hold">
                      <p:stCondLst>
                        <p:cond delay="indefinite"/>
                      </p:stCondLst>
                      <p:childTnLst>
                        <p:par>
                          <p:cTn id="1489" fill="hold">
                            <p:stCondLst>
                              <p:cond delay="0"/>
                            </p:stCondLst>
                            <p:childTnLst>
                              <p:par>
                                <p:cTn id="14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2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3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4" fill="hold">
                      <p:stCondLst>
                        <p:cond delay="indefinite"/>
                      </p:stCondLst>
                      <p:childTnLst>
                        <p:par>
                          <p:cTn id="1495" fill="hold">
                            <p:stCondLst>
                              <p:cond delay="0"/>
                            </p:stCondLst>
                            <p:childTnLst>
                              <p:par>
                                <p:cTn id="14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 advAuto="0"/>
      <p:bldP spid="78" grpId="0" animBg="1" advAuto="0"/>
      <p:bldP spid="79" grpId="0" animBg="1" advAuto="0"/>
      <p:bldP spid="88" grpId="0" animBg="1" advAuto="0"/>
      <p:bldP spid="99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52" grpId="0" animBg="1" advAuto="0"/>
      <p:bldP spid="53" grpId="0" animBg="1" advAuto="0"/>
      <p:bldP spid="55" grpId="0" animBg="1" advAuto="0"/>
      <p:bldP spid="56" grpId="0" animBg="1" advAuto="0"/>
      <p:bldP spid="57" grpId="0" animBg="1" advAuto="0"/>
      <p:bldP spid="102" grpId="0" animBg="1"/>
      <p:bldP spid="160" grpId="0" animBg="1" advAuto="0"/>
      <p:bldP spid="161" grpId="0" animBg="1" advAuto="0"/>
      <p:bldP spid="162" grpId="0" animBg="1" advAuto="0"/>
      <p:bldP spid="163" grpId="0" animBg="1" advAuto="0"/>
      <p:bldP spid="165" grpId="0" animBg="1" advAuto="0"/>
      <p:bldP spid="181" grpId="0" animBg="1" advAuto="0"/>
      <p:bldP spid="182" grpId="0" animBg="1" advAuto="0"/>
      <p:bldP spid="183" grpId="0" animBg="1" advAuto="0"/>
      <p:bldP spid="184" grpId="0" animBg="1" advAuto="0"/>
      <p:bldP spid="185" grpId="0" animBg="1" advAuto="0"/>
      <p:bldP spid="202" grpId="0" animBg="1" advAuto="0"/>
      <p:bldP spid="203" grpId="0" animBg="1" advAuto="0"/>
      <p:bldP spid="204" grpId="0" animBg="1" advAuto="0"/>
      <p:bldP spid="205" grpId="0" animBg="1" advAuto="0"/>
      <p:bldP spid="206" grpId="0" animBg="1" advAuto="0"/>
      <p:bldP spid="207" grpId="0" animBg="1" advAuto="0"/>
      <p:bldP spid="208" grpId="0" animBg="1" advAuto="0"/>
      <p:bldP spid="209" grpId="0" animBg="1" advAuto="0"/>
      <p:bldP spid="211" grpId="0" animBg="1" advAuto="0"/>
      <p:bldP spid="212" grpId="0" animBg="1" advAuto="0"/>
      <p:bldP spid="213" grpId="0" animBg="1" advAuto="0"/>
      <p:bldP spid="214" grpId="0" animBg="1" advAuto="0"/>
      <p:bldP spid="215" grpId="0" animBg="1" advAuto="0"/>
      <p:bldP spid="217" grpId="0" animBg="1" advAuto="0"/>
      <p:bldP spid="218" grpId="0" animBg="1" advAuto="0"/>
      <p:bldP spid="219" grpId="0" animBg="1" advAuto="0"/>
      <p:bldP spid="220" grpId="0" animBg="1" advAuto="0"/>
      <p:bldP spid="222" grpId="0" animBg="1" advAuto="0"/>
      <p:bldP spid="223" grpId="0" animBg="1" advAuto="0"/>
      <p:bldP spid="224" grpId="0" animBg="1" advAuto="0"/>
      <p:bldP spid="225" grpId="0" animBg="1" advAuto="0"/>
      <p:bldP spid="226" grpId="0" animBg="1" advAuto="0"/>
      <p:bldP spid="283" grpId="0" animBg="1" advAuto="0"/>
      <p:bldP spid="284" grpId="0" animBg="1" advAuto="0"/>
      <p:bldP spid="285" grpId="0" animBg="1" advAuto="0"/>
      <p:bldP spid="287" grpId="0" animBg="1" advAuto="0"/>
      <p:bldP spid="303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23" grpId="0" animBg="1" advAuto="0"/>
      <p:bldP spid="324" grpId="0" animBg="1" advAuto="0"/>
      <p:bldP spid="325" grpId="0" animBg="1" advAuto="0"/>
      <p:bldP spid="326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2275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82B30250-1F3C-4D69-8B84-5C580DC7C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7" b="34485"/>
          <a:stretch/>
        </p:blipFill>
        <p:spPr>
          <a:xfrm>
            <a:off x="2408182" y="2755076"/>
            <a:ext cx="13060418" cy="292182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82B30250-1F3C-4D69-8B84-5C580DC7C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60242" r="-2691" b="7912"/>
          <a:stretch/>
        </p:blipFill>
        <p:spPr>
          <a:xfrm>
            <a:off x="5815595" y="6189147"/>
            <a:ext cx="8357605" cy="1849953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39208" y="907866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0013693" y="1059382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لأجد ناتج الطرح 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030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>
              <a:solidFill>
                <a:srgbClr val="FFFF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3411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/>
          </a:p>
        </p:txBody>
      </p:sp>
      <p:pic>
        <p:nvPicPr>
          <p:cNvPr id="51" name="Picture 6" descr="100 Boobib stickers gif ideas in 2021 | ملصقات, آيكون, قيوط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901" y="6901417"/>
            <a:ext cx="2910282" cy="29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6" descr="CÁLCULO MENTAL - fundacioncis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42977"/>
            <a:ext cx="1675899" cy="23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مستطيل 135"/>
          <p:cNvSpPr txBox="1"/>
          <p:nvPr/>
        </p:nvSpPr>
        <p:spPr>
          <a:xfrm>
            <a:off x="7162800" y="8018046"/>
            <a:ext cx="5791200" cy="85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/>
            </a:pPr>
            <a:r>
              <a:rPr lang="ar-SA" sz="2800" dirty="0" smtClean="0">
                <a:solidFill>
                  <a:srgbClr val="6666FF"/>
                </a:solidFill>
              </a:rPr>
              <a:t>لأن العدد المطروح هو الفرق بين العدد الكبير والعدد الناتج</a:t>
            </a:r>
            <a:endParaRPr lang="ar-SA" sz="2800" dirty="0">
              <a:solidFill>
                <a:srgbClr val="6666FF"/>
              </a:solidFill>
            </a:endParaRPr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97000" y="277819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مستطيل 135"/>
          <p:cNvSpPr txBox="1"/>
          <p:nvPr/>
        </p:nvSpPr>
        <p:spPr>
          <a:xfrm>
            <a:off x="11657905" y="2857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8429026" y="279844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826" y="27813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27521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135"/>
          <p:cNvSpPr txBox="1"/>
          <p:nvPr/>
        </p:nvSpPr>
        <p:spPr>
          <a:xfrm>
            <a:off x="4800600" y="2705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11766328" y="4417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4602" y="43523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826" y="43523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مستطيل 135"/>
          <p:cNvSpPr txBox="1"/>
          <p:nvPr/>
        </p:nvSpPr>
        <p:spPr>
          <a:xfrm>
            <a:off x="8435046" y="4417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2" name="مستطيل 135"/>
          <p:cNvSpPr txBox="1"/>
          <p:nvPr/>
        </p:nvSpPr>
        <p:spPr>
          <a:xfrm>
            <a:off x="4832128" y="4341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626" y="43523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0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20" grpId="0" animBg="1"/>
      <p:bldP spid="21" grpId="0"/>
      <p:bldP spid="23" grpId="0"/>
      <p:bldP spid="63" grpId="0" animBg="1"/>
      <p:bldP spid="67" grpId="0" animBg="1" advAuto="0"/>
      <p:bldP spid="68" grpId="0" animBg="1" advAuto="0"/>
      <p:bldP spid="75" grpId="0" animBg="1" advAuto="0"/>
      <p:bldP spid="76" grpId="0" animBg="1" advAuto="0"/>
      <p:bldP spid="79" grpId="0" animBg="1" advAuto="0"/>
      <p:bldP spid="9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342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7- 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 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الطرح من </a:t>
              </a:r>
              <a:r>
                <a:rPr lang="ar-SA" sz="44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</a:t>
              </a:r>
            </a:p>
            <a:p>
              <a:pPr algn="ctr"/>
              <a:r>
                <a:rPr lang="ar-SA" sz="44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7 ,8</a:t>
              </a:r>
              <a:r>
                <a:rPr lang="ar-SA" sz="4400" spc="-84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, 9</a:t>
              </a:r>
              <a:endParaRPr lang="ar-SA" sz="44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الطرح_من_الأعداد_٧_٨_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71697" y="3138591"/>
            <a:ext cx="11421350" cy="642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1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9030792" y="3111535"/>
              <a:ext cx="1726324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24 + 25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5943600" y="2417045"/>
            <a:ext cx="8487860" cy="6460255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75" name="矩形 111"/>
          <p:cNvSpPr/>
          <p:nvPr/>
        </p:nvSpPr>
        <p:spPr>
          <a:xfrm>
            <a:off x="-1559584" y="2705100"/>
            <a:ext cx="20269200" cy="555188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53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3712771" y="4477459"/>
            <a:ext cx="1097280" cy="1097280"/>
          </a:xfrm>
          <a:prstGeom prst="rect">
            <a:avLst/>
          </a:prstGeom>
        </p:spPr>
      </p:pic>
      <p:sp>
        <p:nvSpPr>
          <p:cNvPr id="36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20101496">
            <a:off x="7272993" y="2019300"/>
            <a:ext cx="3710288" cy="2058847"/>
          </a:xfrm>
          <a:custGeom>
            <a:avLst/>
            <a:gdLst>
              <a:gd name="T0" fmla="*/ 1149077 w 1282351"/>
              <a:gd name="T1" fmla="*/ 0 h 719837"/>
              <a:gd name="T2" fmla="*/ 1278640 w 1282351"/>
              <a:gd name="T3" fmla="*/ 516639 h 719837"/>
              <a:gd name="T4" fmla="*/ 814762 w 1282351"/>
              <a:gd name="T5" fmla="*/ 717739 h 719837"/>
              <a:gd name="T6" fmla="*/ 887192 w 1282351"/>
              <a:gd name="T7" fmla="*/ 562240 h 719837"/>
              <a:gd name="T8" fmla="*/ 244474 w 1282351"/>
              <a:gd name="T9" fmla="*/ 545160 h 719837"/>
              <a:gd name="T10" fmla="*/ 280681 w 1282351"/>
              <a:gd name="T11" fmla="*/ 231150 h 719837"/>
              <a:gd name="T12" fmla="*/ 0 w 1282351"/>
              <a:gd name="T13" fmla="*/ 152044 h 719837"/>
              <a:gd name="T14" fmla="*/ 1081229 w 1282351"/>
              <a:gd name="T15" fmla="*/ 145660 h 7198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2351"/>
              <a:gd name="T25" fmla="*/ 0 h 719837"/>
              <a:gd name="T26" fmla="*/ 1282351 w 1282351"/>
              <a:gd name="T27" fmla="*/ 719837 h 7198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2351" h="719837">
                <a:moveTo>
                  <a:pt x="1152411" y="0"/>
                </a:moveTo>
                <a:lnTo>
                  <a:pt x="1282351" y="518149"/>
                </a:lnTo>
                <a:lnTo>
                  <a:pt x="817126" y="719837"/>
                </a:lnTo>
                <a:lnTo>
                  <a:pt x="889766" y="563883"/>
                </a:lnTo>
                <a:cubicBezTo>
                  <a:pt x="683542" y="472899"/>
                  <a:pt x="452010" y="468325"/>
                  <a:pt x="245183" y="546754"/>
                </a:cubicBezTo>
                <a:lnTo>
                  <a:pt x="281495" y="231825"/>
                </a:lnTo>
                <a:lnTo>
                  <a:pt x="0" y="152488"/>
                </a:lnTo>
                <a:cubicBezTo>
                  <a:pt x="340849" y="-5534"/>
                  <a:pt x="736394" y="-9435"/>
                  <a:pt x="1084367" y="146086"/>
                </a:cubicBezTo>
                <a:lnTo>
                  <a:pt x="1152411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 </a:t>
            </a: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استعمل قطع العد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لتوضيح قصص الطرح</a:t>
            </a:r>
            <a:endParaRPr lang="zh-CN" alt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7" name="MH_SubTitle_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2430401">
            <a:off x="10114328" y="2410160"/>
            <a:ext cx="3816032" cy="2145202"/>
          </a:xfrm>
          <a:custGeom>
            <a:avLst/>
            <a:gdLst>
              <a:gd name="T0" fmla="*/ 0 w 1318168"/>
              <a:gd name="T1" fmla="*/ 266111 h 748993"/>
              <a:gd name="T2" fmla="*/ 1084228 w 1318168"/>
              <a:gd name="T3" fmla="*/ 152189 h 748993"/>
              <a:gd name="T4" fmla="*/ 1137951 w 1318168"/>
              <a:gd name="T5" fmla="*/ 0 h 748993"/>
              <a:gd name="T6" fmla="*/ 1316539 w 1318168"/>
              <a:gd name="T7" fmla="*/ 504243 h 748993"/>
              <a:gd name="T8" fmla="*/ 873237 w 1318168"/>
              <a:gd name="T9" fmla="*/ 749914 h 748993"/>
              <a:gd name="T10" fmla="*/ 930588 w 1318168"/>
              <a:gd name="T11" fmla="*/ 587444 h 748993"/>
              <a:gd name="T12" fmla="*/ 280421 w 1318168"/>
              <a:gd name="T13" fmla="*/ 636310 h 748993"/>
              <a:gd name="T14" fmla="*/ 286511 w 1318168"/>
              <a:gd name="T15" fmla="*/ 318096 h 7489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8168"/>
              <a:gd name="T25" fmla="*/ 0 h 748993"/>
              <a:gd name="T26" fmla="*/ 1318168 w 1318168"/>
              <a:gd name="T27" fmla="*/ 748993 h 7489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8168" h="748993">
                <a:moveTo>
                  <a:pt x="0" y="265784"/>
                </a:moveTo>
                <a:cubicBezTo>
                  <a:pt x="325588" y="72690"/>
                  <a:pt x="721868" y="29564"/>
                  <a:pt x="1085569" y="152003"/>
                </a:cubicBezTo>
                <a:lnTo>
                  <a:pt x="1139358" y="0"/>
                </a:lnTo>
                <a:lnTo>
                  <a:pt x="1318168" y="503623"/>
                </a:lnTo>
                <a:lnTo>
                  <a:pt x="874317" y="748993"/>
                </a:lnTo>
                <a:lnTo>
                  <a:pt x="931739" y="586722"/>
                </a:lnTo>
                <a:cubicBezTo>
                  <a:pt x="714942" y="514896"/>
                  <a:pt x="480752" y="533902"/>
                  <a:pt x="280769" y="635528"/>
                </a:cubicBezTo>
                <a:lnTo>
                  <a:pt x="286865" y="317706"/>
                </a:lnTo>
                <a:lnTo>
                  <a:pt x="0" y="265784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0" rIns="0" bIns="108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أمثل الطرح وجمل 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باستعمال -, =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8" name="MH_SubTitle_3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802531">
            <a:off x="11985562" y="4364479"/>
            <a:ext cx="2206862" cy="3808643"/>
          </a:xfrm>
          <a:custGeom>
            <a:avLst/>
            <a:gdLst>
              <a:gd name="T0" fmla="*/ 439280 w 761372"/>
              <a:gd name="T1" fmla="*/ 0 h 1329312"/>
              <a:gd name="T2" fmla="*/ 608360 w 761372"/>
              <a:gd name="T3" fmla="*/ 1081916 h 1329312"/>
              <a:gd name="T4" fmla="*/ 763258 w 761372"/>
              <a:gd name="T5" fmla="*/ 1128152 h 1329312"/>
              <a:gd name="T6" fmla="*/ 267999 w 761372"/>
              <a:gd name="T7" fmla="*/ 1332354 h 1329312"/>
              <a:gd name="T8" fmla="*/ 0 w 761372"/>
              <a:gd name="T9" fmla="*/ 900326 h 1329312"/>
              <a:gd name="T10" fmla="*/ 165361 w 761372"/>
              <a:gd name="T11" fmla="*/ 949685 h 1329312"/>
              <a:gd name="T12" fmla="*/ 84884 w 761372"/>
              <a:gd name="T13" fmla="*/ 302316 h 1329312"/>
              <a:gd name="T14" fmla="*/ 401354 w 761372"/>
              <a:gd name="T15" fmla="*/ 292575 h 13293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1372"/>
              <a:gd name="T25" fmla="*/ 0 h 1329312"/>
              <a:gd name="T26" fmla="*/ 761372 w 761372"/>
              <a:gd name="T27" fmla="*/ 1329312 h 1329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1372" h="1329312">
                <a:moveTo>
                  <a:pt x="438195" y="0"/>
                </a:moveTo>
                <a:cubicBezTo>
                  <a:pt x="647828" y="315709"/>
                  <a:pt x="711001" y="709735"/>
                  <a:pt x="606857" y="1079446"/>
                </a:cubicBezTo>
                <a:lnTo>
                  <a:pt x="761372" y="1125577"/>
                </a:lnTo>
                <a:lnTo>
                  <a:pt x="267336" y="1329312"/>
                </a:lnTo>
                <a:lnTo>
                  <a:pt x="0" y="898270"/>
                </a:lnTo>
                <a:lnTo>
                  <a:pt x="164953" y="947517"/>
                </a:lnTo>
                <a:cubicBezTo>
                  <a:pt x="225623" y="728107"/>
                  <a:pt x="195280" y="495943"/>
                  <a:pt x="84674" y="301626"/>
                </a:cubicBezTo>
                <a:lnTo>
                  <a:pt x="400362" y="291907"/>
                </a:lnTo>
                <a:lnTo>
                  <a:pt x="438195" y="0"/>
                </a:lnTo>
                <a:close/>
              </a:path>
            </a:pathLst>
          </a:custGeom>
          <a:solidFill>
            <a:schemeClr val="accent3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0800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طرح الصفر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وطرح الكل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9" name="MH_SubTitle_4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20641480">
            <a:off x="9199401" y="7477745"/>
            <a:ext cx="3848214" cy="2186108"/>
          </a:xfrm>
          <a:custGeom>
            <a:avLst/>
            <a:gdLst>
              <a:gd name="T0" fmla="*/ 1029233 w 1328458"/>
              <a:gd name="T1" fmla="*/ 75706 h 763873"/>
              <a:gd name="T2" fmla="*/ 1042684 w 1328458"/>
              <a:gd name="T3" fmla="*/ 395118 h 763873"/>
              <a:gd name="T4" fmla="*/ 1329295 w 1328458"/>
              <a:gd name="T5" fmla="*/ 428890 h 763873"/>
              <a:gd name="T6" fmla="*/ 253764 w 1328458"/>
              <a:gd name="T7" fmla="*/ 608169 h 763873"/>
              <a:gd name="T8" fmla="*/ 209357 w 1328458"/>
              <a:gd name="T9" fmla="*/ 763018 h 763873"/>
              <a:gd name="T10" fmla="*/ 0 w 1328458"/>
              <a:gd name="T11" fmla="*/ 271920 h 763873"/>
              <a:gd name="T12" fmla="*/ 428176 w 1328458"/>
              <a:gd name="T13" fmla="*/ 0 h 763873"/>
              <a:gd name="T14" fmla="*/ 380768 w 1328458"/>
              <a:gd name="T15" fmla="*/ 165309 h 763873"/>
              <a:gd name="T16" fmla="*/ 1029233 w 1328458"/>
              <a:gd name="T17" fmla="*/ 75706 h 763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8458"/>
              <a:gd name="T28" fmla="*/ 0 h 763873"/>
              <a:gd name="T29" fmla="*/ 1328458 w 1328458"/>
              <a:gd name="T30" fmla="*/ 763873 h 763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8458" h="763873">
                <a:moveTo>
                  <a:pt x="1028585" y="75790"/>
                </a:moveTo>
                <a:lnTo>
                  <a:pt x="1042027" y="395561"/>
                </a:lnTo>
                <a:lnTo>
                  <a:pt x="1328458" y="429370"/>
                </a:lnTo>
                <a:cubicBezTo>
                  <a:pt x="1015632" y="641427"/>
                  <a:pt x="623460" y="708512"/>
                  <a:pt x="253605" y="608850"/>
                </a:cubicBezTo>
                <a:lnTo>
                  <a:pt x="209225" y="763873"/>
                </a:lnTo>
                <a:lnTo>
                  <a:pt x="0" y="272225"/>
                </a:lnTo>
                <a:lnTo>
                  <a:pt x="427906" y="0"/>
                </a:lnTo>
                <a:lnTo>
                  <a:pt x="380528" y="165495"/>
                </a:lnTo>
                <a:cubicBezTo>
                  <a:pt x="601820" y="223987"/>
                  <a:pt x="834975" y="190279"/>
                  <a:pt x="1028585" y="7579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من الاعداد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من 4 الى12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0" name="MH_SubTitle_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2286727">
            <a:off x="6344272" y="6891455"/>
            <a:ext cx="3747069" cy="2113386"/>
          </a:xfrm>
          <a:custGeom>
            <a:avLst/>
            <a:gdLst>
              <a:gd name="T0" fmla="*/ 0 w 1293229"/>
              <a:gd name="T1" fmla="*/ 227517 h 737477"/>
              <a:gd name="T2" fmla="*/ 454598 w 1293229"/>
              <a:gd name="T3" fmla="*/ 0 h 737477"/>
              <a:gd name="T4" fmla="*/ 390256 w 1293229"/>
              <a:gd name="T5" fmla="*/ 160238 h 737477"/>
              <a:gd name="T6" fmla="*/ 1034362 w 1293229"/>
              <a:gd name="T7" fmla="*/ 142957 h 737477"/>
              <a:gd name="T8" fmla="*/ 1014593 w 1293229"/>
              <a:gd name="T9" fmla="*/ 464516 h 737477"/>
              <a:gd name="T10" fmla="*/ 1294982 w 1293229"/>
              <a:gd name="T11" fmla="*/ 527413 h 737477"/>
              <a:gd name="T12" fmla="*/ 217888 w 1293229"/>
              <a:gd name="T13" fmla="*/ 589510 h 737477"/>
              <a:gd name="T14" fmla="*/ 157618 w 1293229"/>
              <a:gd name="T15" fmla="*/ 739609 h 7374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3229"/>
              <a:gd name="T25" fmla="*/ 0 h 737477"/>
              <a:gd name="T26" fmla="*/ 1293229 w 1293229"/>
              <a:gd name="T27" fmla="*/ 737477 h 7374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3229" h="737477">
                <a:moveTo>
                  <a:pt x="0" y="226861"/>
                </a:moveTo>
                <a:lnTo>
                  <a:pt x="453983" y="0"/>
                </a:lnTo>
                <a:lnTo>
                  <a:pt x="389728" y="159776"/>
                </a:lnTo>
                <a:cubicBezTo>
                  <a:pt x="600022" y="239233"/>
                  <a:pt x="830884" y="231440"/>
                  <a:pt x="1032962" y="142546"/>
                </a:cubicBezTo>
                <a:lnTo>
                  <a:pt x="1013219" y="463177"/>
                </a:lnTo>
                <a:lnTo>
                  <a:pt x="1293229" y="525893"/>
                </a:lnTo>
                <a:cubicBezTo>
                  <a:pt x="962741" y="699142"/>
                  <a:pt x="570932" y="723259"/>
                  <a:pt x="217594" y="587811"/>
                </a:cubicBezTo>
                <a:lnTo>
                  <a:pt x="157405" y="737477"/>
                </a:lnTo>
                <a:lnTo>
                  <a:pt x="0" y="226861"/>
                </a:lnTo>
                <a:close/>
              </a:path>
            </a:pathLst>
          </a:custGeom>
          <a:solidFill>
            <a:schemeClr val="accent5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7200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الرأسي والافقي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1" name="MH_SubTitle_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610332">
            <a:off x="6096000" y="3323691"/>
            <a:ext cx="2160886" cy="3795010"/>
          </a:xfrm>
          <a:custGeom>
            <a:avLst/>
            <a:gdLst>
              <a:gd name="T0" fmla="*/ 502087 w 747369"/>
              <a:gd name="T1" fmla="*/ 0 h 1325358"/>
              <a:gd name="T2" fmla="*/ 743643 w 747369"/>
              <a:gd name="T3" fmla="*/ 445241 h 1325358"/>
              <a:gd name="T4" fmla="*/ 582532 w 747369"/>
              <a:gd name="T5" fmla="*/ 386874 h 1325358"/>
              <a:gd name="T6" fmla="*/ 628351 w 747369"/>
              <a:gd name="T7" fmla="*/ 1039959 h 1325358"/>
              <a:gd name="T8" fmla="*/ 317532 w 747369"/>
              <a:gd name="T9" fmla="*/ 1032133 h 1325358"/>
              <a:gd name="T10" fmla="*/ 262854 w 747369"/>
              <a:gd name="T11" fmla="*/ 1325973 h 1325358"/>
              <a:gd name="T12" fmla="*/ 150918 w 747369"/>
              <a:gd name="T13" fmla="*/ 230510 h 1325358"/>
              <a:gd name="T14" fmla="*/ 0 w 747369"/>
              <a:gd name="T15" fmla="*/ 175835 h 13253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7369"/>
              <a:gd name="T25" fmla="*/ 0 h 1325358"/>
              <a:gd name="T26" fmla="*/ 747369 w 747369"/>
              <a:gd name="T27" fmla="*/ 1325358 h 13253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7369" h="1325358">
                <a:moveTo>
                  <a:pt x="504603" y="0"/>
                </a:moveTo>
                <a:lnTo>
                  <a:pt x="747369" y="445034"/>
                </a:lnTo>
                <a:lnTo>
                  <a:pt x="585450" y="386694"/>
                </a:lnTo>
                <a:cubicBezTo>
                  <a:pt x="512137" y="603639"/>
                  <a:pt x="530132" y="838616"/>
                  <a:pt x="631499" y="1039476"/>
                </a:cubicBezTo>
                <a:lnTo>
                  <a:pt x="319122" y="1031653"/>
                </a:lnTo>
                <a:lnTo>
                  <a:pt x="264171" y="1325358"/>
                </a:lnTo>
                <a:cubicBezTo>
                  <a:pt x="68737" y="996897"/>
                  <a:pt x="25971" y="596569"/>
                  <a:pt x="151674" y="230402"/>
                </a:cubicBezTo>
                <a:lnTo>
                  <a:pt x="0" y="175754"/>
                </a:lnTo>
                <a:lnTo>
                  <a:pt x="504603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144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أُحل المسائلة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برسم صورة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grpSp>
        <p:nvGrpSpPr>
          <p:cNvPr id="42" name="组合 3"/>
          <p:cNvGrpSpPr/>
          <p:nvPr/>
        </p:nvGrpSpPr>
        <p:grpSpPr>
          <a:xfrm>
            <a:off x="5943600" y="2728218"/>
            <a:ext cx="8915400" cy="5463282"/>
            <a:chOff x="6235903" y="2283028"/>
            <a:chExt cx="4635296" cy="2847831"/>
          </a:xfrm>
        </p:grpSpPr>
        <p:sp>
          <p:nvSpPr>
            <p:cNvPr id="43" name="MH_Other_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MH_Other_2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1981200" y="647700"/>
            <a:ext cx="6216044" cy="2679404"/>
            <a:chOff x="3989878" y="372140"/>
            <a:chExt cx="5955984" cy="1786269"/>
          </a:xfrm>
        </p:grpSpPr>
        <p:pic>
          <p:nvPicPr>
            <p:cNvPr id="6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6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5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46" name="MH_Other_1"/>
            <p:cNvSpPr/>
            <p:nvPr>
              <p:custDataLst>
                <p:tags r:id="rId8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MH_Other_2"/>
            <p:cNvSpPr/>
            <p:nvPr>
              <p:custDataLst>
                <p:tags r:id="rId9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8" name="MH_Other_3"/>
            <p:cNvCxnSpPr/>
            <p:nvPr>
              <p:custDataLst>
                <p:tags r:id="rId10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السابع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oogle Shape;573;p53"/>
          <p:cNvGrpSpPr/>
          <p:nvPr/>
        </p:nvGrpSpPr>
        <p:grpSpPr>
          <a:xfrm>
            <a:off x="1066800" y="4729804"/>
            <a:ext cx="4239968" cy="3880576"/>
            <a:chOff x="129774" y="111294"/>
            <a:chExt cx="1520688" cy="1561617"/>
          </a:xfrm>
        </p:grpSpPr>
        <p:sp>
          <p:nvSpPr>
            <p:cNvPr id="71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1643087" y="5241657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5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56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7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7" t="20670" r="36072" b="6250"/>
          <a:stretch/>
        </p:blipFill>
        <p:spPr bwMode="auto">
          <a:xfrm>
            <a:off x="10465193" y="3005516"/>
            <a:ext cx="5195821" cy="676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t="22306" r="36535" b="8341"/>
          <a:stretch/>
        </p:blipFill>
        <p:spPr bwMode="auto">
          <a:xfrm>
            <a:off x="1940719" y="3031363"/>
            <a:ext cx="5632375" cy="659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24 الى 25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21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45107" y="714417"/>
              <a:ext cx="127422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24 +25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7939870" y="3368814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5707285" y="3086101"/>
            <a:ext cx="7687739" cy="5727041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7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8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9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77" name="椭圆 31"/>
          <p:cNvSpPr/>
          <p:nvPr/>
        </p:nvSpPr>
        <p:spPr>
          <a:xfrm rot="16200000" flipV="1">
            <a:off x="6198420" y="1535881"/>
            <a:ext cx="6484584" cy="88230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5707286" y="4076701"/>
            <a:ext cx="5643744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أطرح من الاعداد </a:t>
            </a:r>
          </a:p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9,8,7</a:t>
            </a:r>
            <a:endParaRPr lang="ar-SA" altLang="zh-C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405750" y="6532678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405753" y="6253346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1207584" y="3509321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207582" y="3229989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7850712" y="7353300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الطرح من الاعداد</a:t>
            </a:r>
          </a:p>
          <a:p>
            <a:pPr lvl="0" algn="ctr">
              <a:defRPr/>
            </a:pPr>
            <a:endParaRPr lang="ar-SA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7974663" y="6416815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7" grpId="0" animBg="1"/>
      <p:bldP spid="193" grpId="0"/>
      <p:bldP spid="194" grpId="0" animBg="1"/>
      <p:bldP spid="196" grpId="0" animBg="1"/>
      <p:bldP spid="198" grpId="0"/>
      <p:bldP spid="19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7070419214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5606</TotalTime>
  <Words>450</Words>
  <Application>Microsoft Office PowerPoint</Application>
  <PresentationFormat>Custom</PresentationFormat>
  <Paragraphs>209</Paragraphs>
  <Slides>17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51" baseType="lpstr">
      <vt:lpstr>Arial</vt:lpstr>
      <vt:lpstr>inpin heiti</vt:lpstr>
      <vt:lpstr>Tw Cen MT</vt:lpstr>
      <vt:lpstr>GE Dinar One Medium</vt:lpstr>
      <vt:lpstr>DecoType Naskh</vt:lpstr>
      <vt:lpstr>Concert One</vt:lpstr>
      <vt:lpstr>新蒂小丸子小学版</vt:lpstr>
      <vt:lpstr>Architects Daughter</vt:lpstr>
      <vt:lpstr>Calibri</vt:lpstr>
      <vt:lpstr>Algerian</vt:lpstr>
      <vt:lpstr>Catamaran</vt:lpstr>
      <vt:lpstr>Century Gothic</vt:lpstr>
      <vt:lpstr>Khalid Art bold</vt:lpstr>
      <vt:lpstr>PT Simple Bold Ruled</vt:lpstr>
      <vt:lpstr>思源黑体 CN Medium</vt:lpstr>
      <vt:lpstr>Calibri Light</vt:lpstr>
      <vt:lpstr>Nunito ExtraLight</vt:lpstr>
      <vt:lpstr>맑은 고딕</vt:lpstr>
      <vt:lpstr>Dubai</vt:lpstr>
      <vt:lpstr>Nunito</vt:lpstr>
      <vt:lpstr>Segoe UI Semibold</vt:lpstr>
      <vt:lpstr>Roboto Mono Regular</vt:lpstr>
      <vt:lpstr>Montserrat Black</vt:lpstr>
      <vt:lpstr>华康海报体W12(P)</vt:lpstr>
      <vt:lpstr>PT Bold Heading</vt:lpstr>
      <vt:lpstr>Arabic Typesetting</vt:lpstr>
      <vt:lpstr>Copperplate</vt:lpstr>
      <vt:lpstr>Anonymous Pro</vt:lpstr>
      <vt:lpstr>宋体</vt:lpstr>
      <vt:lpstr>微软雅黑</vt:lpstr>
      <vt:lpstr>Montserrat Medium</vt:lpstr>
      <vt:lpstr>Arial Rounded MT Bold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202</cp:revision>
  <dcterms:created xsi:type="dcterms:W3CDTF">2006-08-16T00:00:00Z</dcterms:created>
  <dcterms:modified xsi:type="dcterms:W3CDTF">2023-04-08T11:01:05Z</dcterms:modified>
  <dc:identifier>DAEmlF8lUv0</dc:identifier>
</cp:coreProperties>
</file>