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14" r:id="rId2"/>
    <p:sldId id="486" r:id="rId3"/>
    <p:sldId id="317" r:id="rId4"/>
    <p:sldId id="315" r:id="rId5"/>
    <p:sldId id="318" r:id="rId6"/>
    <p:sldId id="474" r:id="rId7"/>
    <p:sldId id="320" r:id="rId8"/>
    <p:sldId id="346" r:id="rId9"/>
    <p:sldId id="347" r:id="rId10"/>
    <p:sldId id="348" r:id="rId11"/>
    <p:sldId id="479" r:id="rId12"/>
    <p:sldId id="485" r:id="rId13"/>
    <p:sldId id="484" r:id="rId14"/>
    <p:sldId id="450" r:id="rId15"/>
    <p:sldId id="451" r:id="rId16"/>
    <p:sldId id="473" r:id="rId17"/>
    <p:sldId id="452" r:id="rId18"/>
  </p:sldIdLst>
  <p:sldSz cx="18288000" cy="10287000"/>
  <p:notesSz cx="6858000" cy="9144000"/>
  <p:embeddedFontLst>
    <p:embeddedFont>
      <p:font typeface="맑은 고딕" pitchFamily="34" charset="-127"/>
      <p:regular r:id="rId20"/>
      <p:bold r:id="rId21"/>
    </p:embeddedFont>
    <p:embeddedFont>
      <p:font typeface="Segoe UI Semibold" pitchFamily="34" charset="0"/>
      <p:bold r:id="rId22"/>
      <p:boldItalic r:id="rId23"/>
    </p:embeddedFont>
    <p:embeddedFont>
      <p:font typeface="Calibri Light" pitchFamily="34" charset="0"/>
      <p:regular r:id="rId24"/>
      <p:italic r:id="rId25"/>
    </p:embeddedFont>
    <p:embeddedFont>
      <p:font typeface="Sakkal Majalla" pitchFamily="2" charset="-78"/>
      <p:regular r:id="rId26"/>
      <p:bold r:id="rId27"/>
    </p:embeddedFont>
    <p:embeddedFont>
      <p:font typeface="Arabic Typesetting" pitchFamily="66" charset="-78"/>
      <p:regular r:id="rId28"/>
    </p:embeddedFont>
    <p:embeddedFont>
      <p:font typeface="PT Simple Bold Ruled" charset="-78"/>
      <p:regular r:id="rId29"/>
    </p:embeddedFont>
    <p:embeddedFont>
      <p:font typeface="Architects Daughter" charset="0"/>
      <p:regular r:id="rId30"/>
    </p:embeddedFont>
    <p:embeddedFont>
      <p:font typeface="宋体" pitchFamily="2" charset="-122"/>
      <p:regular r:id="rId31"/>
    </p:embeddedFont>
    <p:embeddedFont>
      <p:font typeface="微软雅黑" pitchFamily="34" charset="-122"/>
      <p:regular r:id="rId32"/>
      <p:bold r:id="rId33"/>
    </p:embeddedFont>
    <p:embeddedFont>
      <p:font typeface="Arial Rounded MT Bold" pitchFamily="34" charset="0"/>
      <p:regular r:id="rId34"/>
    </p:embeddedFont>
    <p:embeddedFont>
      <p:font typeface="PT Bold Heading" charset="-78"/>
      <p:regular r:id="rId35"/>
    </p:embeddedFont>
    <p:embeddedFont>
      <p:font typeface="Tw Cen MT" pitchFamily="34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Algerian" pitchFamily="82" charset="0"/>
      <p:regular r:id="rId44"/>
    </p:embeddedFont>
    <p:embeddedFont>
      <p:font typeface="Century Gothic" pitchFamily="34" charset="0"/>
      <p:regular r:id="rId45"/>
      <p:bold r:id="rId46"/>
      <p:italic r:id="rId47"/>
      <p:boldItalic r:id="rId48"/>
    </p:embeddedFont>
    <p:embeddedFont>
      <p:font typeface="DecoType Naskh" charset="-78"/>
      <p:regular r:id="rId49"/>
    </p:embeddedFont>
    <p:embeddedFont>
      <p:font typeface="Catamaran" charset="0"/>
      <p:regular r:id="rId50"/>
      <p:bold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E4C5D"/>
    <a:srgbClr val="FF9900"/>
    <a:srgbClr val="C09200"/>
    <a:srgbClr val="6666FF"/>
    <a:srgbClr val="CFEDD7"/>
    <a:srgbClr val="9900FF"/>
    <a:srgbClr val="0099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3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jpeg"/><Relationship Id="rId5" Type="http://schemas.openxmlformats.org/officeDocument/2006/relationships/image" Target="../media/image75.png"/><Relationship Id="rId10" Type="http://schemas.openxmlformats.org/officeDocument/2006/relationships/image" Target="../media/image76.gif"/><Relationship Id="rId4" Type="http://schemas.openxmlformats.org/officeDocument/2006/relationships/image" Target="../media/image74.gif"/><Relationship Id="rId9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12" Type="http://schemas.openxmlformats.org/officeDocument/2006/relationships/image" Target="../media/image8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jpeg"/><Relationship Id="rId5" Type="http://schemas.openxmlformats.org/officeDocument/2006/relationships/image" Target="../media/image75.png"/><Relationship Id="rId10" Type="http://schemas.openxmlformats.org/officeDocument/2006/relationships/image" Target="../media/image76.gif"/><Relationship Id="rId4" Type="http://schemas.openxmlformats.org/officeDocument/2006/relationships/image" Target="../media/image74.gif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12" Type="http://schemas.openxmlformats.org/officeDocument/2006/relationships/image" Target="../media/image8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jpeg"/><Relationship Id="rId5" Type="http://schemas.openxmlformats.org/officeDocument/2006/relationships/image" Target="../media/image75.png"/><Relationship Id="rId10" Type="http://schemas.openxmlformats.org/officeDocument/2006/relationships/image" Target="../media/image76.gif"/><Relationship Id="rId4" Type="http://schemas.openxmlformats.org/officeDocument/2006/relationships/image" Target="../media/image74.gif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8.png"/><Relationship Id="rId18" Type="http://schemas.openxmlformats.org/officeDocument/2006/relationships/image" Target="../media/image91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87.png"/><Relationship Id="rId17" Type="http://schemas.microsoft.com/office/2007/relationships/hdphoto" Target="../media/hdphoto10.wdp"/><Relationship Id="rId2" Type="http://schemas.openxmlformats.org/officeDocument/2006/relationships/video" Target="../media/media3.mp4"/><Relationship Id="rId16" Type="http://schemas.openxmlformats.org/officeDocument/2006/relationships/image" Target="../media/image90.png"/><Relationship Id="rId20" Type="http://schemas.openxmlformats.org/officeDocument/2006/relationships/image" Target="../media/image93.png"/><Relationship Id="rId1" Type="http://schemas.microsoft.com/office/2007/relationships/media" Target="../media/media3.mp4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5" Type="http://schemas.openxmlformats.org/officeDocument/2006/relationships/image" Target="../media/image10.png"/><Relationship Id="rId10" Type="http://schemas.openxmlformats.org/officeDocument/2006/relationships/image" Target="../media/image85.jpeg"/><Relationship Id="rId19" Type="http://schemas.openxmlformats.org/officeDocument/2006/relationships/image" Target="../media/image9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4.jpeg"/><Relationship Id="rId14" Type="http://schemas.openxmlformats.org/officeDocument/2006/relationships/image" Target="../media/image89.png"/><Relationship Id="rId22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gif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image" Target="../media/image99.png"/><Relationship Id="rId7" Type="http://schemas.openxmlformats.org/officeDocument/2006/relationships/image" Target="../media/image10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gif"/><Relationship Id="rId5" Type="http://schemas.openxmlformats.org/officeDocument/2006/relationships/image" Target="../media/image101.gif"/><Relationship Id="rId4" Type="http://schemas.openxmlformats.org/officeDocument/2006/relationships/image" Target="../media/image100.jpg"/><Relationship Id="rId9" Type="http://schemas.openxmlformats.org/officeDocument/2006/relationships/image" Target="../media/image105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1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8.png"/><Relationship Id="rId11" Type="http://schemas.openxmlformats.org/officeDocument/2006/relationships/image" Target="../media/image111.gif"/><Relationship Id="rId5" Type="http://schemas.openxmlformats.org/officeDocument/2006/relationships/image" Target="../media/image107.gif"/><Relationship Id="rId10" Type="http://schemas.openxmlformats.org/officeDocument/2006/relationships/image" Target="../media/image8.gif"/><Relationship Id="rId4" Type="http://schemas.openxmlformats.org/officeDocument/2006/relationships/image" Target="../media/image12.png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openxmlformats.org/officeDocument/2006/relationships/image" Target="../media/image38.gif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1.jpe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0.jpeg"/><Relationship Id="rId29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4.png"/><Relationship Id="rId32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10" Type="http://schemas.microsoft.com/office/2007/relationships/hdphoto" Target="../media/hdphoto4.wdp"/><Relationship Id="rId19" Type="http://schemas.openxmlformats.org/officeDocument/2006/relationships/image" Target="../media/image39.gif"/><Relationship Id="rId31" Type="http://schemas.openxmlformats.org/officeDocument/2006/relationships/image" Target="../media/image51.gif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microsoft.com/office/2007/relationships/hdphoto" Target="../media/hdphoto6.wdp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52.gif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image" Target="../media/image53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208402" cy="102870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200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50" y="15915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28505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1929200"/>
            <a:ext cx="16282848" cy="78700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304803" y="-190500"/>
            <a:ext cx="10515603" cy="2636541"/>
            <a:chOff x="-304803" y="-190500"/>
            <a:chExt cx="10515603" cy="2636541"/>
          </a:xfrm>
        </p:grpSpPr>
        <p:grpSp>
          <p:nvGrpSpPr>
            <p:cNvPr id="42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73070" cy="1762837"/>
              <a:chOff x="-2270880" y="73499"/>
              <a:chExt cx="9615239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6336" y="539813"/>
                <a:ext cx="7370695" cy="76467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7 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تكوين الاعداد 7 ,8,9</a:t>
                </a:r>
                <a:endParaRPr lang="ar-SA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128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30-5-1443هـ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26" y="4340051"/>
            <a:ext cx="8837338" cy="4515551"/>
          </a:xfrm>
          <a:prstGeom prst="rect">
            <a:avLst/>
          </a:prstGeom>
          <a:ln w="114300" cap="sq" cmpd="thickThin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مربع نص 12"/>
          <p:cNvSpPr txBox="1"/>
          <p:nvPr/>
        </p:nvSpPr>
        <p:spPr>
          <a:xfrm>
            <a:off x="8915400" y="4603403"/>
            <a:ext cx="823132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3/ ماذا تلاحظ على ناتج الجمع في الجملتين العددية السابقة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0" y="3390218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مربع نص 13"/>
          <p:cNvSpPr txBox="1"/>
          <p:nvPr/>
        </p:nvSpPr>
        <p:spPr>
          <a:xfrm>
            <a:off x="10972800" y="3238500"/>
            <a:ext cx="342900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1 + 6 = 7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3" name="مربع نص 12"/>
          <p:cNvSpPr txBox="1"/>
          <p:nvPr/>
        </p:nvSpPr>
        <p:spPr>
          <a:xfrm>
            <a:off x="9601201" y="2781300"/>
            <a:ext cx="7696200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1/ اقراء جملة الجمع الأولى في الصورة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4" name="مربع نص 53"/>
          <p:cNvSpPr txBox="1"/>
          <p:nvPr/>
        </p:nvSpPr>
        <p:spPr>
          <a:xfrm>
            <a:off x="9906000" y="5067300"/>
            <a:ext cx="4114800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+ 4 = 7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5" name="مربع نص 12"/>
          <p:cNvSpPr txBox="1"/>
          <p:nvPr/>
        </p:nvSpPr>
        <p:spPr>
          <a:xfrm>
            <a:off x="9601201" y="3925104"/>
            <a:ext cx="7545523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اقراء جملة الجمع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الثانية في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الصورة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6" name="مربع نص 13"/>
          <p:cNvSpPr txBox="1"/>
          <p:nvPr/>
        </p:nvSpPr>
        <p:spPr>
          <a:xfrm>
            <a:off x="9702630" y="3993802"/>
            <a:ext cx="33275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2 + 5 = 7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7" name="مربع نص 12"/>
          <p:cNvSpPr txBox="1"/>
          <p:nvPr/>
        </p:nvSpPr>
        <p:spPr>
          <a:xfrm>
            <a:off x="9906000" y="5877044"/>
            <a:ext cx="7162369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4/ هل يمكن ان احصل على ناتج الجمع 7 بطريقة أخرى؟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1" name="مربع نص 13"/>
          <p:cNvSpPr txBox="1"/>
          <p:nvPr/>
        </p:nvSpPr>
        <p:spPr>
          <a:xfrm>
            <a:off x="9724942" y="6591300"/>
            <a:ext cx="6353258" cy="26314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سنتعرف على هذا في جدول تكوين الأربعة باستعمال قطع العد فهيا نتعلم</a:t>
            </a:r>
            <a:endParaRPr lang="ar-EG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4" descr="Spelling - Word Clouds: HV ELA S1 0109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117" y="8017366"/>
            <a:ext cx="2978145" cy="19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195" y="380785"/>
            <a:ext cx="2488121" cy="24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CÁLCULO MENTAL - fundacioncis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49" y="2446041"/>
            <a:ext cx="1675899" cy="231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" grpId="0"/>
      <p:bldP spid="52" grpId="0"/>
      <p:bldP spid="53" grpId="0"/>
      <p:bldP spid="54" grpId="0"/>
      <p:bldP spid="55" grpId="0"/>
      <p:bldP spid="56" grpId="0"/>
      <p:bldP spid="57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6" name="صورة 4">
            <a:extLst>
              <a:ext uri="{FF2B5EF4-FFF2-40B4-BE49-F238E27FC236}">
                <a16:creationId xmlns:a16="http://schemas.microsoft.com/office/drawing/2014/main" xmlns="" id="{FCC24710-CABF-DF4B-B9E1-1C5ED12E6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8" t="38399" r="8133" b="16824"/>
          <a:stretch/>
        </p:blipFill>
        <p:spPr>
          <a:xfrm>
            <a:off x="4969173" y="2927151"/>
            <a:ext cx="8518227" cy="663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699" y="2202001"/>
            <a:ext cx="2823995" cy="2823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534400" y="1333500"/>
            <a:ext cx="8428217" cy="16002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flipH="1">
            <a:off x="8367744" y="110573"/>
            <a:ext cx="881801" cy="162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1">
            <a:extLst/>
          </a:blip>
          <a:srcRect l="23664" t="9889" r="32159" b="21906"/>
          <a:stretch>
            <a:fillRect/>
          </a:stretch>
        </p:blipFill>
        <p:spPr>
          <a:xfrm>
            <a:off x="16361961" y="781556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2" name="مستطيل 135"/>
          <p:cNvSpPr txBox="1"/>
          <p:nvPr/>
        </p:nvSpPr>
        <p:spPr>
          <a:xfrm>
            <a:off x="10426255" y="4305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0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8229600" y="44577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7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10273855" y="5305574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1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8305800" y="52959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6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0350055" y="6134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2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8229600" y="61341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5</a:t>
            </a:r>
            <a:endParaRPr sz="8000" b="1" dirty="0">
              <a:solidFill>
                <a:srgbClr val="FFFF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8839200" y="1028700"/>
            <a:ext cx="7493783" cy="1569660"/>
            <a:chOff x="9178257" y="647700"/>
            <a:chExt cx="7493783" cy="1569660"/>
          </a:xfrm>
        </p:grpSpPr>
        <p:sp>
          <p:nvSpPr>
            <p:cNvPr id="41" name="أكمل الأعداد الناقصة"/>
            <p:cNvSpPr txBox="1"/>
            <p:nvPr/>
          </p:nvSpPr>
          <p:spPr>
            <a:xfrm>
              <a:off x="9178257" y="1181100"/>
              <a:ext cx="7493783" cy="981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norm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قطع العد            وضعها في مجموعتين لتكون العدد 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7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  ثم لون واكتب الاعداد</a:t>
              </a:r>
              <a:endParaRPr sz="96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12862997" y="64770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13243997" y="64770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/>
            </a:p>
          </p:txBody>
        </p:sp>
      </p:grpSp>
      <p:sp>
        <p:nvSpPr>
          <p:cNvPr id="37" name="مستطيل 135"/>
          <p:cNvSpPr txBox="1"/>
          <p:nvPr/>
        </p:nvSpPr>
        <p:spPr>
          <a:xfrm>
            <a:off x="10502455" y="6972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3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38" name="مستطيل 135"/>
          <p:cNvSpPr txBox="1"/>
          <p:nvPr/>
        </p:nvSpPr>
        <p:spPr>
          <a:xfrm>
            <a:off x="8229600" y="7008395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4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39" name="مستطيل 135"/>
          <p:cNvSpPr txBox="1"/>
          <p:nvPr/>
        </p:nvSpPr>
        <p:spPr>
          <a:xfrm>
            <a:off x="10350055" y="7886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4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8153400" y="78867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3</a:t>
            </a:r>
            <a:endParaRPr sz="8000" b="1" dirty="0">
              <a:solidFill>
                <a:srgbClr val="FFFF00"/>
              </a:solidFill>
            </a:endParaRPr>
          </a:p>
        </p:txBody>
      </p:sp>
      <p:pic>
        <p:nvPicPr>
          <p:cNvPr id="53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34100"/>
            <a:ext cx="1210649" cy="12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27" y="7490484"/>
            <a:ext cx="1210649" cy="12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51" y="7514251"/>
            <a:ext cx="1210649" cy="12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93" y="6150438"/>
            <a:ext cx="1210649" cy="12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215578"/>
            <a:ext cx="1210649" cy="12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67" y="7455487"/>
            <a:ext cx="1210649" cy="12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6" y="4954586"/>
            <a:ext cx="1210649" cy="12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176200" y="47235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0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en-US" sz="1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4" t="29281" r="53635" b="40812"/>
          <a:stretch/>
        </p:blipFill>
        <p:spPr bwMode="auto">
          <a:xfrm>
            <a:off x="2440837" y="2443633"/>
            <a:ext cx="2120174" cy="377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2" grpId="0" animBg="1" advAuto="0"/>
      <p:bldP spid="144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37" grpId="0" animBg="1" advAuto="0"/>
      <p:bldP spid="38" grpId="0" animBg="1" advAuto="0"/>
      <p:bldP spid="39" grpId="0" animBg="1" advAuto="0"/>
      <p:bldP spid="51" grpId="0" animBg="1" advAuto="0"/>
      <p:bldP spid="89" grpId="0"/>
      <p:bldP spid="8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4" name="صورة 4">
            <a:extLst>
              <a:ext uri="{FF2B5EF4-FFF2-40B4-BE49-F238E27FC236}">
                <a16:creationId xmlns:a16="http://schemas.microsoft.com/office/drawing/2014/main" xmlns="" id="{59F29951-4B00-8641-B62E-5558FD51F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1" t="8200" r="10283" b="21642"/>
          <a:stretch/>
        </p:blipFill>
        <p:spPr>
          <a:xfrm>
            <a:off x="6164519" y="2324100"/>
            <a:ext cx="6248400" cy="7224188"/>
          </a:xfrm>
          <a:prstGeom prst="rect">
            <a:avLst/>
          </a:prstGeom>
        </p:spPr>
      </p:pic>
      <p:pic>
        <p:nvPicPr>
          <p:cNvPr id="181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699" y="2202001"/>
            <a:ext cx="2823995" cy="2823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671995" y="803827"/>
            <a:ext cx="8428217" cy="16002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flipH="1">
            <a:off x="8505339" y="-419100"/>
            <a:ext cx="881801" cy="162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1">
            <a:extLst/>
          </a:blip>
          <a:srcRect l="23664" t="9889" r="32159" b="21906"/>
          <a:stretch>
            <a:fillRect/>
          </a:stretch>
        </p:blipFill>
        <p:spPr>
          <a:xfrm>
            <a:off x="16499556" y="251883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2" name="مستطيل 135"/>
          <p:cNvSpPr txBox="1"/>
          <p:nvPr/>
        </p:nvSpPr>
        <p:spPr>
          <a:xfrm>
            <a:off x="9982200" y="3086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0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8694481" y="30861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8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9969055" y="3848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1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8542081" y="39507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7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9906000" y="4646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2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8618281" y="47625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6</a:t>
            </a:r>
            <a:endParaRPr sz="8000" b="1" dirty="0">
              <a:solidFill>
                <a:srgbClr val="FFFF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8976795" y="499027"/>
            <a:ext cx="7493783" cy="1569660"/>
            <a:chOff x="9178257" y="647700"/>
            <a:chExt cx="7493783" cy="1569660"/>
          </a:xfrm>
        </p:grpSpPr>
        <p:sp>
          <p:nvSpPr>
            <p:cNvPr id="41" name="أكمل الأعداد الناقصة"/>
            <p:cNvSpPr txBox="1"/>
            <p:nvPr/>
          </p:nvSpPr>
          <p:spPr>
            <a:xfrm>
              <a:off x="9178257" y="1177373"/>
              <a:ext cx="7493783" cy="981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norm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قطع العد            وضعها في مجموعتين لتكون العدد 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8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 ثم لون واكتب الاعداد</a:t>
              </a:r>
              <a:endParaRPr sz="96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12862997" y="64770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13243997" y="64770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/>
            </a:p>
          </p:txBody>
        </p:sp>
      </p:grpSp>
      <p:sp>
        <p:nvSpPr>
          <p:cNvPr id="37" name="مستطيل 135"/>
          <p:cNvSpPr txBox="1"/>
          <p:nvPr/>
        </p:nvSpPr>
        <p:spPr>
          <a:xfrm>
            <a:off x="10058400" y="5448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3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38" name="مستطيل 135"/>
          <p:cNvSpPr txBox="1"/>
          <p:nvPr/>
        </p:nvSpPr>
        <p:spPr>
          <a:xfrm>
            <a:off x="8465881" y="56271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5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39" name="مستطيل 135"/>
          <p:cNvSpPr txBox="1"/>
          <p:nvPr/>
        </p:nvSpPr>
        <p:spPr>
          <a:xfrm>
            <a:off x="9906000" y="6362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4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8465881" y="64389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4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966107" y="4799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0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lang="en-US" sz="1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27" y="6290356"/>
            <a:ext cx="1380151" cy="13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56" y="6272297"/>
            <a:ext cx="1380151" cy="13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926" y="7802962"/>
            <a:ext cx="1380151" cy="13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55" y="7784903"/>
            <a:ext cx="1380151" cy="13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8" y="6318319"/>
            <a:ext cx="1380151" cy="13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54149"/>
            <a:ext cx="1380151" cy="13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01" y="7738575"/>
            <a:ext cx="1380151" cy="13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801949"/>
            <a:ext cx="1380151" cy="13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مستطيل 135"/>
          <p:cNvSpPr txBox="1"/>
          <p:nvPr/>
        </p:nvSpPr>
        <p:spPr>
          <a:xfrm>
            <a:off x="9974519" y="7151121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5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47" name="مستطيل 135"/>
          <p:cNvSpPr txBox="1"/>
          <p:nvPr/>
        </p:nvSpPr>
        <p:spPr>
          <a:xfrm>
            <a:off x="8534400" y="72273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3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48" name="مستطيل 135"/>
          <p:cNvSpPr txBox="1"/>
          <p:nvPr/>
        </p:nvSpPr>
        <p:spPr>
          <a:xfrm>
            <a:off x="9898319" y="8065521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6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49" name="مستطيل 135"/>
          <p:cNvSpPr txBox="1"/>
          <p:nvPr/>
        </p:nvSpPr>
        <p:spPr>
          <a:xfrm>
            <a:off x="8458200" y="81417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2</a:t>
            </a:r>
            <a:endParaRPr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2" grpId="0" animBg="1" advAuto="0"/>
      <p:bldP spid="144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37" grpId="0" animBg="1" advAuto="0"/>
      <p:bldP spid="38" grpId="0" animBg="1" advAuto="0"/>
      <p:bldP spid="39" grpId="0" animBg="1" advAuto="0"/>
      <p:bldP spid="51" grpId="0" animBg="1" advAuto="0"/>
      <p:bldP spid="89" grpId="0"/>
      <p:bldP spid="89" grpId="1"/>
      <p:bldP spid="46" grpId="0" animBg="1" advAuto="0"/>
      <p:bldP spid="47" grpId="0" animBg="1" advAuto="0"/>
      <p:bldP spid="48" grpId="0" animBg="1" advAuto="0"/>
      <p:bldP spid="4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6" name="صورة 4">
            <a:extLst>
              <a:ext uri="{FF2B5EF4-FFF2-40B4-BE49-F238E27FC236}">
                <a16:creationId xmlns:a16="http://schemas.microsoft.com/office/drawing/2014/main" xmlns="" id="{59F29951-4B00-8641-B62E-5558FD51F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8200" r="50499" b="21642"/>
          <a:stretch/>
        </p:blipFill>
        <p:spPr>
          <a:xfrm>
            <a:off x="6923844" y="2491933"/>
            <a:ext cx="5953956" cy="6918767"/>
          </a:xfrm>
          <a:prstGeom prst="rect">
            <a:avLst/>
          </a:prstGeom>
        </p:spPr>
      </p:pic>
      <p:pic>
        <p:nvPicPr>
          <p:cNvPr id="181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699" y="2202001"/>
            <a:ext cx="2823995" cy="2823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671995" y="803827"/>
            <a:ext cx="8428217" cy="16002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flipH="1">
            <a:off x="8505339" y="-419100"/>
            <a:ext cx="881801" cy="162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1">
            <a:extLst/>
          </a:blip>
          <a:srcRect l="23664" t="9889" r="32159" b="21906"/>
          <a:stretch>
            <a:fillRect/>
          </a:stretch>
        </p:blipFill>
        <p:spPr>
          <a:xfrm>
            <a:off x="16499556" y="251883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2" name="مستطيل 135"/>
          <p:cNvSpPr txBox="1"/>
          <p:nvPr/>
        </p:nvSpPr>
        <p:spPr>
          <a:xfrm>
            <a:off x="10502455" y="3274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0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9144000" y="32385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9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10439400" y="4086374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1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9220200" y="40767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8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0439400" y="4914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2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9144000" y="49149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7</a:t>
            </a:r>
            <a:endParaRPr sz="8000" b="1" dirty="0">
              <a:solidFill>
                <a:srgbClr val="FFFF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8976795" y="499027"/>
            <a:ext cx="7493783" cy="1569660"/>
            <a:chOff x="9178257" y="647700"/>
            <a:chExt cx="7493783" cy="1569660"/>
          </a:xfrm>
        </p:grpSpPr>
        <p:sp>
          <p:nvSpPr>
            <p:cNvPr id="41" name="أكمل الأعداد الناقصة"/>
            <p:cNvSpPr txBox="1"/>
            <p:nvPr/>
          </p:nvSpPr>
          <p:spPr>
            <a:xfrm>
              <a:off x="9178257" y="1177373"/>
              <a:ext cx="7493783" cy="981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norm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قطع العد            وضعها في مجموعتين لتكون العدد 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9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ثم لون واكتب الاعداد</a:t>
              </a:r>
              <a:endParaRPr sz="96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12862997" y="64770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13243997" y="64770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/>
            </a:p>
          </p:txBody>
        </p:sp>
      </p:grpSp>
      <p:sp>
        <p:nvSpPr>
          <p:cNvPr id="37" name="مستطيل 135"/>
          <p:cNvSpPr txBox="1"/>
          <p:nvPr/>
        </p:nvSpPr>
        <p:spPr>
          <a:xfrm>
            <a:off x="10515600" y="5600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3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38" name="مستطيل 135"/>
          <p:cNvSpPr txBox="1"/>
          <p:nvPr/>
        </p:nvSpPr>
        <p:spPr>
          <a:xfrm>
            <a:off x="9144000" y="56007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6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39" name="مستطيل 135"/>
          <p:cNvSpPr txBox="1"/>
          <p:nvPr/>
        </p:nvSpPr>
        <p:spPr>
          <a:xfrm>
            <a:off x="10515600" y="6286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4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9227881" y="63627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5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966107" y="42663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0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lang="en-US" sz="1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7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354149"/>
            <a:ext cx="1456351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99" y="6396524"/>
            <a:ext cx="1456351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99" y="6438900"/>
            <a:ext cx="1456351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99" y="6430349"/>
            <a:ext cx="1456351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30549"/>
            <a:ext cx="1456351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99" y="7988173"/>
            <a:ext cx="1456351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962900"/>
            <a:ext cx="1456351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49" y="7962900"/>
            <a:ext cx="1456351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4907183"/>
            <a:ext cx="1456351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مستطيل 135"/>
          <p:cNvSpPr txBox="1"/>
          <p:nvPr/>
        </p:nvSpPr>
        <p:spPr>
          <a:xfrm>
            <a:off x="10507919" y="7074921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5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99" name="مستطيل 135"/>
          <p:cNvSpPr txBox="1"/>
          <p:nvPr/>
        </p:nvSpPr>
        <p:spPr>
          <a:xfrm>
            <a:off x="9220200" y="71511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4</a:t>
            </a:r>
            <a:endParaRPr sz="8000" b="1" dirty="0">
              <a:solidFill>
                <a:srgbClr val="FFFF00"/>
              </a:solidFill>
            </a:endParaRPr>
          </a:p>
        </p:txBody>
      </p:sp>
      <p:sp>
        <p:nvSpPr>
          <p:cNvPr id="100" name="مستطيل 135"/>
          <p:cNvSpPr txBox="1"/>
          <p:nvPr/>
        </p:nvSpPr>
        <p:spPr>
          <a:xfrm>
            <a:off x="10507919" y="7836921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0000"/>
                </a:solidFill>
              </a:rPr>
              <a:t>6</a:t>
            </a:r>
            <a:endParaRPr sz="8000" b="1" dirty="0">
              <a:solidFill>
                <a:srgbClr val="FF0000"/>
              </a:solidFill>
            </a:endParaRPr>
          </a:p>
        </p:txBody>
      </p:sp>
      <p:sp>
        <p:nvSpPr>
          <p:cNvPr id="101" name="مستطيل 135"/>
          <p:cNvSpPr txBox="1"/>
          <p:nvPr/>
        </p:nvSpPr>
        <p:spPr>
          <a:xfrm>
            <a:off x="9220200" y="79131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000" b="1" dirty="0" smtClean="0">
                <a:solidFill>
                  <a:srgbClr val="FFFF00"/>
                </a:solidFill>
              </a:rPr>
              <a:t>3</a:t>
            </a:r>
            <a:endParaRPr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2" grpId="0" animBg="1" advAuto="0"/>
      <p:bldP spid="144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37" grpId="0" animBg="1" advAuto="0"/>
      <p:bldP spid="38" grpId="0" animBg="1" advAuto="0"/>
      <p:bldP spid="39" grpId="0" animBg="1" advAuto="0"/>
      <p:bldP spid="51" grpId="0" animBg="1" advAuto="0"/>
      <p:bldP spid="89" grpId="0"/>
      <p:bldP spid="89" grpId="1"/>
      <p:bldP spid="98" grpId="0" animBg="1" advAuto="0"/>
      <p:bldP spid="99" grpId="0" animBg="1" advAuto="0"/>
      <p:bldP spid="100" grpId="0" animBg="1" advAuto="0"/>
      <p:bldP spid="10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6 -7 </a:t>
              </a:r>
              <a:r>
                <a:rPr lang="ar-SA" sz="44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0000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تكوين الاعداد 7, 8, 9</a:t>
              </a:r>
              <a:endParaRPr lang="ar-SA" sz="4400" spc="-84" dirty="0">
                <a:solidFill>
                  <a:srgbClr val="0000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تكوين_الأعداد_٧_٨_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95166" y="3300789"/>
            <a:ext cx="11006120" cy="61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438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40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08402" cy="10287000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199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846977" y="3111535"/>
              <a:ext cx="2093946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128 + 129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30-5-1443هـ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1340872" y="-495300"/>
            <a:ext cx="3002528" cy="11562229"/>
          </a:xfrm>
          <a:prstGeom prst="rect">
            <a:avLst/>
          </a:prstGeom>
          <a:solidFill>
            <a:schemeClr val="accent6">
              <a:lumMod val="20000"/>
              <a:lumOff val="80000"/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381500"/>
            <a:ext cx="20269200" cy="55518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35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-225160" y="279436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7" name="Google Shape;309;p35"/>
          <p:cNvSpPr/>
          <p:nvPr/>
        </p:nvSpPr>
        <p:spPr>
          <a:xfrm rot="811791">
            <a:off x="6509245" y="693017"/>
            <a:ext cx="3321299" cy="2341866"/>
          </a:xfrm>
          <a:prstGeom prst="cloudCallout">
            <a:avLst>
              <a:gd name="adj1" fmla="val -8920"/>
              <a:gd name="adj2" fmla="val 151019"/>
            </a:avLst>
          </a:prstGeom>
          <a:gradFill>
            <a:gsLst>
              <a:gs pos="0">
                <a:srgbClr val="FFFFFF"/>
              </a:gs>
              <a:gs pos="66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chemeClr val="accent3">
                <a:shade val="95000"/>
                <a:satMod val="105000"/>
                <a:alpha val="62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3600"/>
          </a:p>
        </p:txBody>
      </p:sp>
      <p:pic>
        <p:nvPicPr>
          <p:cNvPr id="22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السادس: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الجمع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cxnSp>
        <p:nvCxnSpPr>
          <p:cNvPr id="169" name="MH_Other_1"/>
          <p:cNvCxnSpPr>
            <a:stCxn id="178" idx="28"/>
            <a:endCxn id="171" idx="0"/>
          </p:cNvCxnSpPr>
          <p:nvPr>
            <p:custDataLst>
              <p:tags r:id="rId1"/>
            </p:custDataLst>
          </p:nvPr>
        </p:nvCxnSpPr>
        <p:spPr>
          <a:xfrm>
            <a:off x="3299761" y="7306164"/>
            <a:ext cx="5768040" cy="1475580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MH_Other_2"/>
          <p:cNvCxnSpPr>
            <a:stCxn id="171" idx="0"/>
            <a:endCxn id="172" idx="32"/>
          </p:cNvCxnSpPr>
          <p:nvPr>
            <p:custDataLst>
              <p:tags r:id="rId2"/>
            </p:custDataLst>
          </p:nvPr>
        </p:nvCxnSpPr>
        <p:spPr>
          <a:xfrm flipH="1" flipV="1">
            <a:off x="6400850" y="6420006"/>
            <a:ext cx="2666951" cy="236173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MH_Title_1"/>
          <p:cNvSpPr txBox="1"/>
          <p:nvPr>
            <p:custDataLst>
              <p:tags r:id="rId3"/>
            </p:custDataLst>
          </p:nvPr>
        </p:nvSpPr>
        <p:spPr>
          <a:xfrm>
            <a:off x="5181601" y="8781744"/>
            <a:ext cx="7772400" cy="750159"/>
          </a:xfrm>
          <a:prstGeom prst="rect">
            <a:avLst/>
          </a:prstGeom>
          <a:solidFill>
            <a:srgbClr val="6666FF"/>
          </a:solidFill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أهداف الفصل السادس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72" name="MH_Other_3"/>
          <p:cNvSpPr/>
          <p:nvPr>
            <p:custDataLst>
              <p:tags r:id="rId4"/>
            </p:custDataLst>
          </p:nvPr>
        </p:nvSpPr>
        <p:spPr>
          <a:xfrm>
            <a:off x="3581400" y="4305300"/>
            <a:ext cx="4216346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3" name="MH_SubTitle_2"/>
          <p:cNvSpPr/>
          <p:nvPr>
            <p:custDataLst>
              <p:tags r:id="rId5"/>
            </p:custDataLst>
          </p:nvPr>
        </p:nvSpPr>
        <p:spPr>
          <a:xfrm>
            <a:off x="3895126" y="4459387"/>
            <a:ext cx="3611426" cy="1821189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CC0099"/>
                </a:solidFill>
                <a:cs typeface="PT Bold Heading" pitchFamily="2" charset="-78"/>
                <a:sym typeface="+mn-lt"/>
              </a:rPr>
              <a:t>الجمع بضم مجموعتين والجمع الى صفر</a:t>
            </a:r>
            <a:endParaRPr lang="zh-CN" altLang="en-US" sz="3200" dirty="0">
              <a:solidFill>
                <a:srgbClr val="CC0099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4" name="MH_Other_4"/>
          <p:cNvSpPr/>
          <p:nvPr>
            <p:custDataLst>
              <p:tags r:id="rId6"/>
            </p:custDataLst>
          </p:nvPr>
        </p:nvSpPr>
        <p:spPr>
          <a:xfrm>
            <a:off x="7506552" y="4684613"/>
            <a:ext cx="4261103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5" name="MH_SubTitle_3"/>
          <p:cNvSpPr/>
          <p:nvPr>
            <p:custDataLst>
              <p:tags r:id="rId7"/>
            </p:custDataLst>
          </p:nvPr>
        </p:nvSpPr>
        <p:spPr>
          <a:xfrm>
            <a:off x="7772400" y="4729808"/>
            <a:ext cx="3688949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أستعمل قطع العد لأكون مجموعاً</a:t>
            </a:r>
          </a:p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من 4 الى 12</a:t>
            </a:r>
            <a:endParaRPr lang="en-US" altLang="zh-CN" sz="3200" dirty="0">
              <a:solidFill>
                <a:srgbClr val="9900FF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6" name="MH_Other_5"/>
          <p:cNvSpPr/>
          <p:nvPr>
            <p:custDataLst>
              <p:tags r:id="rId8"/>
            </p:custDataLst>
          </p:nvPr>
        </p:nvSpPr>
        <p:spPr>
          <a:xfrm>
            <a:off x="11309240" y="4152900"/>
            <a:ext cx="3854560" cy="215704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7" name="MH_SubTitle_5"/>
          <p:cNvSpPr/>
          <p:nvPr>
            <p:custDataLst>
              <p:tags r:id="rId9"/>
            </p:custDataLst>
          </p:nvPr>
        </p:nvSpPr>
        <p:spPr>
          <a:xfrm>
            <a:off x="11767655" y="4152900"/>
            <a:ext cx="3015145" cy="2127676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FF9900"/>
                </a:solidFill>
                <a:cs typeface="PT Bold Heading" pitchFamily="2" charset="-78"/>
                <a:sym typeface="+mn-lt"/>
              </a:rPr>
              <a:t>الجمع الرأسي والافقي</a:t>
            </a:r>
            <a:endParaRPr lang="en-US" altLang="zh-CN" sz="3200" dirty="0">
              <a:solidFill>
                <a:srgbClr val="FF9900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8" name="MH_Other_6"/>
          <p:cNvSpPr/>
          <p:nvPr>
            <p:custDataLst>
              <p:tags r:id="rId10"/>
            </p:custDataLst>
          </p:nvPr>
        </p:nvSpPr>
        <p:spPr>
          <a:xfrm>
            <a:off x="76200" y="5066409"/>
            <a:ext cx="4180197" cy="259169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9" name="MH_SubTitle_1"/>
          <p:cNvSpPr/>
          <p:nvPr>
            <p:custDataLst>
              <p:tags r:id="rId11"/>
            </p:custDataLst>
          </p:nvPr>
        </p:nvSpPr>
        <p:spPr>
          <a:xfrm>
            <a:off x="381000" y="5295900"/>
            <a:ext cx="3572474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009999"/>
                </a:solidFill>
                <a:cs typeface="PT Bold Heading" pitchFamily="2" charset="-78"/>
                <a:sym typeface="+mn-lt"/>
              </a:rPr>
              <a:t>أستعمل قطع العد لتوضيح قصص وتمثيل الجمع</a:t>
            </a:r>
            <a:endParaRPr lang="zh-CN" altLang="en-US" sz="3200" dirty="0">
              <a:solidFill>
                <a:srgbClr val="009999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0" name="MH_Other_7"/>
          <p:cNvCxnSpPr>
            <a:stCxn id="171" idx="0"/>
            <a:endCxn id="185" idx="40"/>
          </p:cNvCxnSpPr>
          <p:nvPr>
            <p:custDataLst>
              <p:tags r:id="rId12"/>
            </p:custDataLst>
          </p:nvPr>
        </p:nvCxnSpPr>
        <p:spPr>
          <a:xfrm flipV="1">
            <a:off x="9067801" y="7744656"/>
            <a:ext cx="5927085" cy="103708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MH_Other_8"/>
          <p:cNvCxnSpPr>
            <a:stCxn id="174" idx="34"/>
            <a:endCxn id="171" idx="0"/>
          </p:cNvCxnSpPr>
          <p:nvPr>
            <p:custDataLst>
              <p:tags r:id="rId13"/>
            </p:custDataLst>
          </p:nvPr>
        </p:nvCxnSpPr>
        <p:spPr>
          <a:xfrm flipH="1">
            <a:off x="9067801" y="6736139"/>
            <a:ext cx="627544" cy="204560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MH_Other_9"/>
          <p:cNvSpPr/>
          <p:nvPr>
            <p:custDataLst>
              <p:tags r:id="rId14"/>
            </p:custDataLst>
          </p:nvPr>
        </p:nvSpPr>
        <p:spPr>
          <a:xfrm>
            <a:off x="13917051" y="5566271"/>
            <a:ext cx="4294749" cy="2472829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6" name="MH_SubTitle_4"/>
          <p:cNvSpPr/>
          <p:nvPr>
            <p:custDataLst>
              <p:tags r:id="rId15"/>
            </p:custDataLst>
          </p:nvPr>
        </p:nvSpPr>
        <p:spPr>
          <a:xfrm>
            <a:off x="14401800" y="5720408"/>
            <a:ext cx="3374365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6666FF"/>
                </a:solidFill>
                <a:cs typeface="PT Bold Heading" pitchFamily="2" charset="-78"/>
                <a:sym typeface="+mn-lt"/>
              </a:rPr>
              <a:t>أُحل مسائل الجمع بالتمثيل </a:t>
            </a:r>
            <a:endParaRPr lang="en-US" altLang="zh-CN" sz="3200" dirty="0">
              <a:solidFill>
                <a:srgbClr val="6666FF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7" name="MH_Other_10"/>
          <p:cNvCxnSpPr>
            <a:stCxn id="176" idx="38"/>
            <a:endCxn id="171" idx="0"/>
          </p:cNvCxnSpPr>
          <p:nvPr>
            <p:custDataLst>
              <p:tags r:id="rId16"/>
            </p:custDataLst>
          </p:nvPr>
        </p:nvCxnSpPr>
        <p:spPr>
          <a:xfrm flipH="1">
            <a:off x="9067801" y="6309279"/>
            <a:ext cx="3627843" cy="247246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文本框 26"/>
          <p:cNvSpPr txBox="1"/>
          <p:nvPr/>
        </p:nvSpPr>
        <p:spPr>
          <a:xfrm>
            <a:off x="6781800" y="1104900"/>
            <a:ext cx="2873864" cy="1369606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سنتعلم ف</a:t>
            </a:r>
          </a:p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ي هذا الفصل </a:t>
            </a:r>
            <a:endParaRPr lang="en-US" altLang="zh-C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89" name="等腰三角形 27"/>
          <p:cNvSpPr/>
          <p:nvPr/>
        </p:nvSpPr>
        <p:spPr>
          <a:xfrm rot="5400000">
            <a:off x="6021168" y="1560734"/>
            <a:ext cx="538933" cy="389269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0" name="等腰三角形 28"/>
          <p:cNvSpPr/>
          <p:nvPr/>
        </p:nvSpPr>
        <p:spPr>
          <a:xfrm rot="16200000">
            <a:off x="9746700" y="1560733"/>
            <a:ext cx="538932" cy="389267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6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250"/>
                            </p:stCondLst>
                            <p:childTnLst>
                              <p:par>
                                <p:cTn id="10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58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77" grpId="0" animBg="1"/>
      <p:bldP spid="171" grpId="0" animBg="1"/>
      <p:bldP spid="172" grpId="0" animBg="1"/>
      <p:bldP spid="173" grpId="0" animBg="1"/>
      <p:bldP spid="174" grpId="0" animBg="1"/>
      <p:bldP spid="175" grpId="0"/>
      <p:bldP spid="176" grpId="0" animBg="1"/>
      <p:bldP spid="177" grpId="0" animBg="1"/>
      <p:bldP spid="178" grpId="0" animBg="1"/>
      <p:bldP spid="179" grpId="0" animBg="1"/>
      <p:bldP spid="185" grpId="0" animBg="1"/>
      <p:bldP spid="186" grpId="0" animBg="1"/>
      <p:bldP spid="188" grpId="0"/>
      <p:bldP spid="189" grpId="0" animBg="1"/>
      <p:bldP spid="1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112" y="3130921"/>
            <a:ext cx="8918112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5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30-5-1443هـ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="" xmlns:a16="http://schemas.microsoft.com/office/drawing/2014/main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="" xmlns:a16="http://schemas.microsoft.com/office/drawing/2014/main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="" xmlns:a16="http://schemas.microsoft.com/office/drawing/2014/main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="" xmlns:a16="http://schemas.microsoft.com/office/drawing/2014/main" id="{03D00B63-FE2E-44CD-BC7B-D4593911C090}"/>
              </a:ext>
            </a:extLst>
          </p:cNvPr>
          <p:cNvSpPr/>
          <p:nvPr/>
        </p:nvSpPr>
        <p:spPr bwMode="auto">
          <a:xfrm rot="21092224">
            <a:off x="5943600" y="169710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أستعمل قطع العد لأكون مجموعاً يساوي </a:t>
            </a:r>
          </a:p>
          <a:p>
            <a:pPr algn="ctr"/>
            <a:r>
              <a:rPr lang="ar-SA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7 , 8 , 9</a:t>
            </a: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8534400" y="5651197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16D584A9-FBAE-4556-B695-EE5B6C05626C}"/>
              </a:ext>
            </a:extLst>
          </p:cNvPr>
          <p:cNvSpPr txBox="1"/>
          <p:nvPr/>
        </p:nvSpPr>
        <p:spPr>
          <a:xfrm>
            <a:off x="9116445" y="7512903"/>
            <a:ext cx="4828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تكوين الاعداد</a:t>
            </a:r>
          </a:p>
        </p:txBody>
      </p:sp>
      <p:grpSp>
        <p:nvGrpSpPr>
          <p:cNvPr id="22" name="组合 26">
            <a:extLst>
              <a:ext uri="{FF2B5EF4-FFF2-40B4-BE49-F238E27FC236}">
                <a16:creationId xmlns="" xmlns:a16="http://schemas.microsoft.com/office/drawing/2014/main" id="{0C1D7129-0A27-40BE-A4B0-75BC12476D05}"/>
              </a:ext>
            </a:extLst>
          </p:cNvPr>
          <p:cNvGrpSpPr/>
          <p:nvPr/>
        </p:nvGrpSpPr>
        <p:grpSpPr>
          <a:xfrm>
            <a:off x="12213131" y="5829300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="" xmlns:a16="http://schemas.microsoft.com/office/drawing/2014/main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="" xmlns:a16="http://schemas.microsoft.com/office/drawing/2014/main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3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23959" r="36182" b="6518"/>
          <a:stretch/>
        </p:blipFill>
        <p:spPr bwMode="auto">
          <a:xfrm>
            <a:off x="9879094" y="2691782"/>
            <a:ext cx="5470269" cy="717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22805" r="37032" b="11984"/>
          <a:stretch/>
        </p:blipFill>
        <p:spPr bwMode="auto">
          <a:xfrm>
            <a:off x="1940719" y="2599374"/>
            <a:ext cx="5524960" cy="72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128+ 129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1- 6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227202" y="9310701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7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880203" y="714417"/>
              <a:ext cx="1404070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126+127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29-5-1443هـ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Theme">
  <a:themeElements>
    <a:clrScheme name="مخصص 36">
      <a:dk1>
        <a:srgbClr val="CCDDEA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EBB7D8"/>
      </a:accent2>
      <a:accent3>
        <a:srgbClr val="ACC8DD"/>
      </a:accent3>
      <a:accent4>
        <a:srgbClr val="C783F1"/>
      </a:accent4>
      <a:accent5>
        <a:srgbClr val="CCDDEA"/>
      </a:accent5>
      <a:accent6>
        <a:srgbClr val="CCDDEA"/>
      </a:accent6>
      <a:hlink>
        <a:srgbClr val="9DD076"/>
      </a:hlink>
      <a:folHlink>
        <a:srgbClr val="F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</TotalTime>
  <Words>382</Words>
  <Application>Microsoft Office PowerPoint</Application>
  <PresentationFormat>Custom</PresentationFormat>
  <Paragraphs>135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46" baseType="lpstr">
      <vt:lpstr>Arial</vt:lpstr>
      <vt:lpstr>맑은 고딕</vt:lpstr>
      <vt:lpstr>Concert One</vt:lpstr>
      <vt:lpstr>Segoe UI Semibold</vt:lpstr>
      <vt:lpstr>Calibri Light</vt:lpstr>
      <vt:lpstr>Sakkal Majalla</vt:lpstr>
      <vt:lpstr>Montserrat Black</vt:lpstr>
      <vt:lpstr>GE Dinar One Medium</vt:lpstr>
      <vt:lpstr>Montserrat Medium</vt:lpstr>
      <vt:lpstr>Arabic Typesetting</vt:lpstr>
      <vt:lpstr>Helvetica Light</vt:lpstr>
      <vt:lpstr>PT Simple Bold Ruled</vt:lpstr>
      <vt:lpstr>Architects Daughter</vt:lpstr>
      <vt:lpstr>宋体</vt:lpstr>
      <vt:lpstr>微软雅黑</vt:lpstr>
      <vt:lpstr>Dubai</vt:lpstr>
      <vt:lpstr>Arial Rounded MT Bold</vt:lpstr>
      <vt:lpstr>新蒂小丸子小学版</vt:lpstr>
      <vt:lpstr>PT Bold Heading</vt:lpstr>
      <vt:lpstr>Tw Cen MT</vt:lpstr>
      <vt:lpstr>Khalid Art bold</vt:lpstr>
      <vt:lpstr>Calibri</vt:lpstr>
      <vt:lpstr>Algerian</vt:lpstr>
      <vt:lpstr>Century Gothic</vt:lpstr>
      <vt:lpstr>DecoType Naskh</vt:lpstr>
      <vt:lpstr>Copperplate</vt:lpstr>
      <vt:lpstr>华康海报体W12(P)</vt:lpstr>
      <vt:lpstr>Catamaran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265</cp:revision>
  <dcterms:created xsi:type="dcterms:W3CDTF">2006-08-16T00:00:00Z</dcterms:created>
  <dcterms:modified xsi:type="dcterms:W3CDTF">2023-04-07T12:10:51Z</dcterms:modified>
  <dc:identifier>DAEmlF8lUv0</dc:identifier>
</cp:coreProperties>
</file>