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96" r:id="rId4"/>
    <p:sldId id="297" r:id="rId5"/>
    <p:sldId id="298" r:id="rId6"/>
    <p:sldId id="292" r:id="rId7"/>
    <p:sldId id="299" r:id="rId8"/>
    <p:sldId id="300" r:id="rId9"/>
    <p:sldId id="301" r:id="rId10"/>
    <p:sldId id="302" r:id="rId11"/>
    <p:sldId id="303" r:id="rId12"/>
    <p:sldId id="304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791"/>
    <a:srgbClr val="ED718B"/>
    <a:srgbClr val="A07CA0"/>
    <a:srgbClr val="CBCACA"/>
    <a:srgbClr val="6F8CC2"/>
    <a:srgbClr val="7B95C4"/>
    <a:srgbClr val="D8E0ED"/>
    <a:srgbClr val="BAE0B7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emf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emf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emf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2.emf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12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emf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emf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emf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ستطيل مستدير الزوايا 55"/>
          <p:cNvSpPr/>
          <p:nvPr/>
        </p:nvSpPr>
        <p:spPr>
          <a:xfrm>
            <a:off x="6443339" y="5774322"/>
            <a:ext cx="1111451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مستدير الزوايا 54"/>
          <p:cNvSpPr/>
          <p:nvPr/>
        </p:nvSpPr>
        <p:spPr>
          <a:xfrm>
            <a:off x="6474293" y="4417586"/>
            <a:ext cx="1080497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مستدير الزوايا 52"/>
          <p:cNvSpPr/>
          <p:nvPr/>
        </p:nvSpPr>
        <p:spPr>
          <a:xfrm>
            <a:off x="6445856" y="5111153"/>
            <a:ext cx="1108934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475583" y="3772013"/>
            <a:ext cx="1058204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>
            <a:off x="3434676" y="2060864"/>
            <a:ext cx="4901113" cy="706854"/>
          </a:xfrm>
          <a:prstGeom prst="round2SameRec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355472" y="2192152"/>
            <a:ext cx="49202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أختار الخطة المناسبة لأحل المسألة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282617" y="3761434"/>
            <a:ext cx="14388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افـهـم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472563" y="5131699"/>
            <a:ext cx="1055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حــل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445856" y="4438132"/>
            <a:ext cx="11373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خـطـطـ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450008" y="5773595"/>
            <a:ext cx="1098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تـحـقق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7" b="98400" l="1733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90" y="1984168"/>
            <a:ext cx="1096946" cy="1096946"/>
          </a:xfrm>
          <a:prstGeom prst="rect">
            <a:avLst/>
          </a:prstGeom>
        </p:spPr>
      </p:pic>
      <p:sp>
        <p:nvSpPr>
          <p:cNvPr id="50" name="مخطط انسيابي: محطة طرفية 49"/>
          <p:cNvSpPr/>
          <p:nvPr/>
        </p:nvSpPr>
        <p:spPr>
          <a:xfrm>
            <a:off x="9062243" y="2305239"/>
            <a:ext cx="1701804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فــكــرة الدرس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7" b="98400" l="1733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2" y="3473840"/>
            <a:ext cx="1096946" cy="1096946"/>
          </a:xfrm>
          <a:prstGeom prst="rect">
            <a:avLst/>
          </a:prstGeom>
        </p:spPr>
      </p:pic>
      <p:sp>
        <p:nvSpPr>
          <p:cNvPr id="52" name="مخطط انسيابي: محطة طرفية 51"/>
          <p:cNvSpPr/>
          <p:nvPr/>
        </p:nvSpPr>
        <p:spPr>
          <a:xfrm>
            <a:off x="8809061" y="3794391"/>
            <a:ext cx="205573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خطوات حل المسألة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3" y="3473840"/>
            <a:ext cx="3063609" cy="30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53" grpId="0" animBg="1"/>
      <p:bldP spid="9" grpId="0" animBg="1"/>
      <p:bldP spid="8" grpId="0" animBg="1"/>
      <p:bldP spid="7" grpId="0"/>
      <p:bldP spid="37" grpId="0"/>
      <p:bldP spid="38" grpId="0"/>
      <p:bldP spid="41" grpId="0"/>
      <p:bldP spid="42" grpId="0"/>
      <p:bldP spid="50" grpId="0" animBg="1"/>
      <p:bldP spid="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52" y="2123655"/>
            <a:ext cx="5959801" cy="453313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6751" t="11708" r="8777"/>
          <a:stretch/>
        </p:blipFill>
        <p:spPr>
          <a:xfrm>
            <a:off x="9636347" y="2028457"/>
            <a:ext cx="2114648" cy="2247433"/>
          </a:xfrm>
          <a:prstGeom prst="rect">
            <a:avLst/>
          </a:prstGeom>
        </p:spPr>
      </p:pic>
      <p:sp>
        <p:nvSpPr>
          <p:cNvPr id="35" name="مستطيل مستدير الزوايا 34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4" y="809640"/>
            <a:ext cx="1364371" cy="17615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12347" y="1535307"/>
            <a:ext cx="2334445" cy="540198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</a:rPr>
              <a:t>حل مسائل متنوعة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679704" y="1168707"/>
            <a:ext cx="4865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أياً من الخطط الآتية لأحل المسائل أدناه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 rot="688790">
            <a:off x="9872255" y="2887283"/>
            <a:ext cx="1593492" cy="32218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مستقيم 45"/>
          <p:cNvCxnSpPr/>
          <p:nvPr/>
        </p:nvCxnSpPr>
        <p:spPr>
          <a:xfrm flipH="1">
            <a:off x="3950023" y="2654072"/>
            <a:ext cx="3915313" cy="8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5476091" y="3778586"/>
            <a:ext cx="3417872" cy="4667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3979569" y="3170664"/>
            <a:ext cx="2843434" cy="1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 flipV="1">
            <a:off x="7425361" y="3193020"/>
            <a:ext cx="1436818" cy="3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4064184" y="3715520"/>
            <a:ext cx="4758869" cy="1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8862179" y="4537858"/>
            <a:ext cx="25458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 ما دفعته عبير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ريالات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363945" y="4537858"/>
            <a:ext cx="28368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 ما دفعته نوف   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 ١ = 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ريالات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638684" y="5534906"/>
            <a:ext cx="24255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نوف دفعت مبلغاً أكبر من عبير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7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 animBg="1"/>
      <p:bldP spid="42" grpId="0"/>
      <p:bldP spid="4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10" y="2014987"/>
            <a:ext cx="5113664" cy="343889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6751" t="11708" r="8777"/>
          <a:stretch/>
        </p:blipFill>
        <p:spPr>
          <a:xfrm>
            <a:off x="9636347" y="2028457"/>
            <a:ext cx="2114648" cy="2247433"/>
          </a:xfrm>
          <a:prstGeom prst="rect">
            <a:avLst/>
          </a:prstGeom>
        </p:spPr>
      </p:pic>
      <p:sp>
        <p:nvSpPr>
          <p:cNvPr id="35" name="مستطيل مستدير الزوايا 34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4" y="809640"/>
            <a:ext cx="1364371" cy="17615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12347" y="1535307"/>
            <a:ext cx="2334445" cy="540198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</a:rPr>
              <a:t>حل مسائل متنوعة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679704" y="1168707"/>
            <a:ext cx="4865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أياً من الخطط الآتية لأحل المسائل أدناه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 rot="688790">
            <a:off x="10200727" y="3618526"/>
            <a:ext cx="1160041" cy="32218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مستقيم 45"/>
          <p:cNvCxnSpPr/>
          <p:nvPr/>
        </p:nvCxnSpPr>
        <p:spPr>
          <a:xfrm flipH="1">
            <a:off x="4446926" y="2488883"/>
            <a:ext cx="3915313" cy="8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5102184" y="4893432"/>
            <a:ext cx="3685312" cy="4802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5824248" y="3405204"/>
            <a:ext cx="2843434" cy="1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 flipV="1">
            <a:off x="7230864" y="2924573"/>
            <a:ext cx="1436818" cy="3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4469007" y="3922133"/>
            <a:ext cx="2400094" cy="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1088660" y="2897372"/>
            <a:ext cx="307974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ما جمعه ناصر في السنة الثالثة والرابعة والخامسة</a:t>
            </a:r>
          </a:p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+ 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000" b="1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١٧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صدفة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985757" y="4032183"/>
            <a:ext cx="32228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ما جمعه في السنتين الأولى والثانية </a:t>
            </a:r>
          </a:p>
          <a:p>
            <a:pPr algn="ctr"/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٨٠ – ١٧ = ٦٣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صدفة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رابط مستقيم 37"/>
          <p:cNvCxnSpPr/>
          <p:nvPr/>
        </p:nvCxnSpPr>
        <p:spPr>
          <a:xfrm flipH="1">
            <a:off x="5190334" y="4394750"/>
            <a:ext cx="3597162" cy="65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>
            <a:off x="5669054" y="4831557"/>
            <a:ext cx="3118442" cy="2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ستطيل 47"/>
          <p:cNvSpPr/>
          <p:nvPr/>
        </p:nvSpPr>
        <p:spPr>
          <a:xfrm>
            <a:off x="4396701" y="4441848"/>
            <a:ext cx="1235744" cy="435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ربع نص 48"/>
          <p:cNvSpPr txBox="1"/>
          <p:nvPr/>
        </p:nvSpPr>
        <p:spPr>
          <a:xfrm>
            <a:off x="1003856" y="4908346"/>
            <a:ext cx="32228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٦٣ – ٢٣ = ٤٠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صدفة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088660" y="5393973"/>
            <a:ext cx="32228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÷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 ٢ = ٢٠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صدفة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640384" y="5879329"/>
            <a:ext cx="59959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جمع ناصر في السنة الأولى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صدفة بحرية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 animBg="1"/>
      <p:bldP spid="42" grpId="0"/>
      <p:bldP spid="13" grpId="0"/>
      <p:bldP spid="48" grpId="0" animBg="1"/>
      <p:bldP spid="49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708" y="2126029"/>
            <a:ext cx="4973637" cy="439075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6751" t="11708" r="8777"/>
          <a:stretch/>
        </p:blipFill>
        <p:spPr>
          <a:xfrm>
            <a:off x="9636347" y="2028457"/>
            <a:ext cx="2114648" cy="2247433"/>
          </a:xfrm>
          <a:prstGeom prst="rect">
            <a:avLst/>
          </a:prstGeom>
        </p:spPr>
      </p:pic>
      <p:sp>
        <p:nvSpPr>
          <p:cNvPr id="35" name="مستطيل مستدير الزوايا 34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4" y="809640"/>
            <a:ext cx="1364371" cy="17615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12347" y="1535307"/>
            <a:ext cx="2334445" cy="540198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</a:rPr>
              <a:t>حل مسائل متنوعة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679704" y="1168707"/>
            <a:ext cx="4865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أياً من الخطط الآتية لأحل المسائل أدناه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 rot="688790">
            <a:off x="9881085" y="2902146"/>
            <a:ext cx="1567812" cy="32218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مستقيم 45"/>
          <p:cNvCxnSpPr/>
          <p:nvPr/>
        </p:nvCxnSpPr>
        <p:spPr>
          <a:xfrm flipH="1">
            <a:off x="4536981" y="2539073"/>
            <a:ext cx="1398011" cy="8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6801394" y="3943405"/>
            <a:ext cx="1995875" cy="4359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4568233" y="3415900"/>
            <a:ext cx="4034723" cy="17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6654675" y="3887152"/>
            <a:ext cx="2054549" cy="102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ستطيل 47"/>
          <p:cNvSpPr/>
          <p:nvPr/>
        </p:nvSpPr>
        <p:spPr>
          <a:xfrm>
            <a:off x="4530921" y="3483689"/>
            <a:ext cx="2129366" cy="435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ربع نص 51"/>
          <p:cNvSpPr txBox="1"/>
          <p:nvPr/>
        </p:nvSpPr>
        <p:spPr>
          <a:xfrm>
            <a:off x="2020569" y="5451600"/>
            <a:ext cx="27973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الثمن الذي دفعته ندى = </a:t>
            </a:r>
            <a:r>
              <a:rPr lang="ku-Arab-IQ" sz="2400" b="1" dirty="0" smtClean="0">
                <a:solidFill>
                  <a:srgbClr val="C00000"/>
                </a:solidFill>
              </a:rPr>
              <a:t>٦ + ١٤ + ٥ = ٢٥ </a:t>
            </a:r>
            <a:r>
              <a:rPr lang="ar-SA" sz="2400" b="1" dirty="0" smtClean="0">
                <a:solidFill>
                  <a:srgbClr val="C00000"/>
                </a:solidFill>
              </a:rPr>
              <a:t>ريالاً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252679" y="2882940"/>
            <a:ext cx="32228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نصف سعر الشمام </a:t>
            </a:r>
          </a:p>
          <a:p>
            <a:pPr algn="ctr"/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÷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 ٢ = 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ريالات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215367" y="3690375"/>
            <a:ext cx="32228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نصف سعر المانجو </a:t>
            </a:r>
          </a:p>
          <a:p>
            <a:pPr algn="ctr"/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÷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 ٢ = ٧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ريالات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218763" y="4509524"/>
            <a:ext cx="32228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نصف سعر التفاح </a:t>
            </a:r>
          </a:p>
          <a:p>
            <a:pPr algn="ctr"/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÷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 ٢ = 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ريالات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 animBg="1"/>
      <p:bldP spid="48" grpId="0" animBg="1"/>
      <p:bldP spid="52" grpId="0"/>
      <p:bldP spid="44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مستدير الزوايا 34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74585" b="37851"/>
          <a:stretch/>
        </p:blipFill>
        <p:spPr>
          <a:xfrm>
            <a:off x="1480329" y="791282"/>
            <a:ext cx="959875" cy="167569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761013" y="1855432"/>
            <a:ext cx="603917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منال :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تم طلاء جميع الجدران في منزلي المكون من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غرف ، كل منها على شكل متوازي مستطيلات ،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ماعدد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الجدران التي تم طلاؤها ؟ 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112" l="10000" r="90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633" r="16364" b="-1"/>
          <a:stretch/>
        </p:blipFill>
        <p:spPr>
          <a:xfrm>
            <a:off x="10551879" y="3367713"/>
            <a:ext cx="1169296" cy="1388406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7595261" y="3299247"/>
            <a:ext cx="2810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ماذا اعرف من المسألة ؟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564015" y="1722487"/>
            <a:ext cx="801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افـهـم</a:t>
            </a:r>
            <a:r>
              <a:rPr lang="ar-SA" sz="2400" b="1" dirty="0" smtClean="0">
                <a:solidFill>
                  <a:srgbClr val="7030A0"/>
                </a:solidFill>
              </a:rPr>
              <a:t>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215164" y="3825933"/>
            <a:ext cx="37520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تم طلاء جميع الجدران في المنزل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892513" y="4317790"/>
            <a:ext cx="30747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المنزل يتكون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غرف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5791200" y="4846288"/>
            <a:ext cx="41760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كل غرفة على شكل متوازي مستطيلات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8042672" y="5403404"/>
            <a:ext cx="22156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ما المطلوب ؟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582194" y="5960282"/>
            <a:ext cx="43850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 أجد عدد الجدران التي تم طلاؤها جميعاً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9179207" y="2732574"/>
            <a:ext cx="1620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6006610" y="2732191"/>
            <a:ext cx="179234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5512526" y="2785547"/>
            <a:ext cx="3789099" cy="4468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13229" y="1483536"/>
            <a:ext cx="2115600" cy="2295667"/>
          </a:xfrm>
          <a:prstGeom prst="rect">
            <a:avLst/>
          </a:prstGeom>
        </p:spPr>
      </p:pic>
      <p:cxnSp>
        <p:nvCxnSpPr>
          <p:cNvPr id="42" name="رابط مستقيم 41"/>
          <p:cNvCxnSpPr/>
          <p:nvPr/>
        </p:nvCxnSpPr>
        <p:spPr>
          <a:xfrm flipH="1" flipV="1">
            <a:off x="9433809" y="3146868"/>
            <a:ext cx="1430988" cy="15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 flipV="1">
            <a:off x="6215164" y="2306016"/>
            <a:ext cx="3387406" cy="2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3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  <p:bldP spid="16" grpId="0"/>
      <p:bldP spid="37" grpId="0"/>
      <p:bldP spid="38" grpId="0"/>
      <p:bldP spid="39" grpId="0"/>
      <p:bldP spid="41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مستدير الزوايا 34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74585" b="37851"/>
          <a:stretch/>
        </p:blipFill>
        <p:spPr>
          <a:xfrm>
            <a:off x="1480329" y="791282"/>
            <a:ext cx="959875" cy="167569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761013" y="1855432"/>
            <a:ext cx="603917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منال :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تم طلاء جميع الجدران في منزلي المكون من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غرف ، كل منها على شكل متوازي مستطيلات ،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ماعدد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الجدران التي تم طلاؤها ؟ </a:t>
            </a: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9179207" y="2732574"/>
            <a:ext cx="1620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6006610" y="2732191"/>
            <a:ext cx="179234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5512526" y="2785547"/>
            <a:ext cx="3789099" cy="4468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3229" y="1483536"/>
            <a:ext cx="2115600" cy="2295667"/>
          </a:xfrm>
          <a:prstGeom prst="rect">
            <a:avLst/>
          </a:prstGeom>
        </p:spPr>
      </p:pic>
      <p:cxnSp>
        <p:nvCxnSpPr>
          <p:cNvPr id="42" name="رابط مستقيم 41"/>
          <p:cNvCxnSpPr/>
          <p:nvPr/>
        </p:nvCxnSpPr>
        <p:spPr>
          <a:xfrm flipH="1" flipV="1">
            <a:off x="9433809" y="3146868"/>
            <a:ext cx="1430988" cy="15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 flipV="1">
            <a:off x="6215164" y="2306016"/>
            <a:ext cx="3387406" cy="2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1513225" y="1717898"/>
            <a:ext cx="83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خططـ</a:t>
            </a:r>
            <a:r>
              <a:rPr lang="ar-SA" sz="2400" b="1" dirty="0" smtClean="0">
                <a:solidFill>
                  <a:srgbClr val="7030A0"/>
                </a:solidFill>
              </a:rPr>
              <a:t>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6700728" y="3608951"/>
            <a:ext cx="3096415" cy="2960113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788711" y="4184274"/>
            <a:ext cx="16016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أختار عملية لإيجاد عدد الجدران التي تم طلاؤها في منزل منال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مستدير الزوايا 34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74585" b="37851"/>
          <a:stretch/>
        </p:blipFill>
        <p:spPr>
          <a:xfrm>
            <a:off x="1480329" y="791282"/>
            <a:ext cx="959875" cy="167569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761013" y="1855432"/>
            <a:ext cx="603917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منال :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تم طلاء جميع الجدران في منزلي المكون من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غرف ، كل منها على شكل متوازي مستطيلات ،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ماعدد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الجدران التي تم طلاؤها ؟ </a:t>
            </a: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9179207" y="2732574"/>
            <a:ext cx="1620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6006610" y="2732191"/>
            <a:ext cx="179234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5512526" y="2785547"/>
            <a:ext cx="3789099" cy="4468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3229" y="1483536"/>
            <a:ext cx="2115600" cy="2295667"/>
          </a:xfrm>
          <a:prstGeom prst="rect">
            <a:avLst/>
          </a:prstGeom>
        </p:spPr>
      </p:pic>
      <p:cxnSp>
        <p:nvCxnSpPr>
          <p:cNvPr id="42" name="رابط مستقيم 41"/>
          <p:cNvCxnSpPr/>
          <p:nvPr/>
        </p:nvCxnSpPr>
        <p:spPr>
          <a:xfrm flipH="1" flipV="1">
            <a:off x="9433809" y="3146868"/>
            <a:ext cx="1430988" cy="15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 flipV="1">
            <a:off x="6215164" y="2306016"/>
            <a:ext cx="3387406" cy="2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1469378" y="1713275"/>
            <a:ext cx="83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حــل</a:t>
            </a:r>
            <a:r>
              <a:rPr lang="ar-SA" sz="2400" b="1" dirty="0" smtClean="0">
                <a:solidFill>
                  <a:srgbClr val="7030A0"/>
                </a:solidFill>
              </a:rPr>
              <a:t>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215164" y="3548370"/>
            <a:ext cx="33335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أجد عدد الجدران في كل غرفة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589" y="3389226"/>
            <a:ext cx="1793966" cy="224245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7273" y="4046015"/>
            <a:ext cx="4047786" cy="1512413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6251149" y="4176521"/>
            <a:ext cx="3261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يوجد في كل غرفة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جدران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278078" y="4824187"/>
            <a:ext cx="3261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أضرب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جدران في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غرف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170119" y="5452338"/>
            <a:ext cx="1740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٣٢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874115" y="6013073"/>
            <a:ext cx="47110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تم طلاء </a:t>
            </a:r>
            <a:r>
              <a:rPr lang="ku-Arab-IQ" sz="2400" b="1" dirty="0" smtClean="0">
                <a:solidFill>
                  <a:srgbClr val="C00000"/>
                </a:solidFill>
              </a:rPr>
              <a:t>٣٢ </a:t>
            </a:r>
            <a:r>
              <a:rPr lang="ar-SA" sz="2400" b="1" dirty="0" smtClean="0">
                <a:solidFill>
                  <a:srgbClr val="C00000"/>
                </a:solidFill>
              </a:rPr>
              <a:t>جداراً في منزل منال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7" grpId="0"/>
      <p:bldP spid="38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مستدير الزوايا 34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74585" b="37851"/>
          <a:stretch/>
        </p:blipFill>
        <p:spPr>
          <a:xfrm>
            <a:off x="1480329" y="791282"/>
            <a:ext cx="959875" cy="167569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761013" y="1855432"/>
            <a:ext cx="603917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منال :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تم طلاء جميع الجدران في منزلي المكون من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غرف ، كل منها على شكل متوازي مستطيلات ،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ماعدد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الجدران التي تم طلاؤها ؟ </a:t>
            </a: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9179207" y="2732574"/>
            <a:ext cx="1620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6006610" y="2732191"/>
            <a:ext cx="179234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5512526" y="2785547"/>
            <a:ext cx="3789099" cy="4468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3229" y="1483536"/>
            <a:ext cx="2115600" cy="2295667"/>
          </a:xfrm>
          <a:prstGeom prst="rect">
            <a:avLst/>
          </a:prstGeom>
        </p:spPr>
      </p:pic>
      <p:cxnSp>
        <p:nvCxnSpPr>
          <p:cNvPr id="42" name="رابط مستقيم 41"/>
          <p:cNvCxnSpPr/>
          <p:nvPr/>
        </p:nvCxnSpPr>
        <p:spPr>
          <a:xfrm flipH="1" flipV="1">
            <a:off x="9433809" y="3146868"/>
            <a:ext cx="1430988" cy="15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 flipV="1">
            <a:off x="6215164" y="2306016"/>
            <a:ext cx="3387406" cy="2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1504214" y="1713275"/>
            <a:ext cx="83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تحقق</a:t>
            </a:r>
            <a:r>
              <a:rPr lang="ar-SA" sz="2400" b="1" dirty="0" smtClean="0">
                <a:solidFill>
                  <a:srgbClr val="7030A0"/>
                </a:solidFill>
              </a:rPr>
              <a:t>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850176" y="3998954"/>
            <a:ext cx="6272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أحل عكسياً وأجمع جدران الغرف للتحقق من صحة الحل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721545" y="4709318"/>
            <a:ext cx="48900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+ ٤ + ٤ + ٤ + ٤ + ٤ + ٤ + ٤ = ٣٢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5100427" y="5342074"/>
            <a:ext cx="24439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الجواب صحيح </a:t>
            </a:r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04" l="0" r="98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09" y="3473840"/>
            <a:ext cx="2276760" cy="23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6751" t="11708" r="8777"/>
          <a:stretch/>
        </p:blipFill>
        <p:spPr>
          <a:xfrm>
            <a:off x="9636347" y="2028457"/>
            <a:ext cx="2114648" cy="2247433"/>
          </a:xfrm>
          <a:prstGeom prst="rect">
            <a:avLst/>
          </a:prstGeom>
        </p:spPr>
      </p:pic>
      <p:sp>
        <p:nvSpPr>
          <p:cNvPr id="35" name="مستطيل مستدير الزوايا 34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4" y="809640"/>
            <a:ext cx="1364371" cy="17615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12347" y="1535307"/>
            <a:ext cx="2334445" cy="540198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</a:rPr>
              <a:t>حل مسائل متنوعة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1223" y="2276942"/>
            <a:ext cx="5484754" cy="2022733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3679704" y="1168707"/>
            <a:ext cx="4865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أياً من الخطط الآتية لأحل المسائل أدناه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 rot="688790">
            <a:off x="9849615" y="2893651"/>
            <a:ext cx="1662673" cy="32218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2381077" y="4454223"/>
            <a:ext cx="6932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الأشخاص الذين دعاهم فهد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+ ٥ + ٩ = ١٧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شخصاً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4" name="رابط مستقيم 43"/>
          <p:cNvCxnSpPr/>
          <p:nvPr/>
        </p:nvCxnSpPr>
        <p:spPr>
          <a:xfrm flipH="1" flipV="1">
            <a:off x="4418866" y="3751640"/>
            <a:ext cx="3387406" cy="2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3901223" y="2758700"/>
            <a:ext cx="1620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flipH="1">
            <a:off x="3992926" y="3274487"/>
            <a:ext cx="250947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ربع نص 48"/>
          <p:cNvSpPr txBox="1"/>
          <p:nvPr/>
        </p:nvSpPr>
        <p:spPr>
          <a:xfrm>
            <a:off x="3206442" y="5007800"/>
            <a:ext cx="5812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الأشخاص الذين اعتذروا عن الحضور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أشخاص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4418866" y="3803442"/>
            <a:ext cx="4368953" cy="4962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/>
          <p:cNvSpPr/>
          <p:nvPr/>
        </p:nvSpPr>
        <p:spPr>
          <a:xfrm>
            <a:off x="3886276" y="3281325"/>
            <a:ext cx="662793" cy="50550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ربع نص 51"/>
          <p:cNvSpPr txBox="1"/>
          <p:nvPr/>
        </p:nvSpPr>
        <p:spPr>
          <a:xfrm>
            <a:off x="2463648" y="5583282"/>
            <a:ext cx="6932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الأشخاص الذين حضروا الحفل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 – ٧  = 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أشخاص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3143355" y="6137505"/>
            <a:ext cx="55726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عدد الأشخاص الذين حضروا الحفل </a:t>
            </a:r>
            <a:r>
              <a:rPr lang="ku-Arab-IQ" sz="2400" b="1" dirty="0" smtClean="0">
                <a:solidFill>
                  <a:srgbClr val="C00000"/>
                </a:solidFill>
              </a:rPr>
              <a:t>١٠ </a:t>
            </a:r>
            <a:r>
              <a:rPr lang="ar-SA" sz="2400" b="1" dirty="0" smtClean="0">
                <a:solidFill>
                  <a:srgbClr val="C00000"/>
                </a:solidFill>
              </a:rPr>
              <a:t>أشخاص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3" grpId="0"/>
      <p:bldP spid="49" grpId="0"/>
      <p:bldP spid="50" grpId="0" animBg="1"/>
      <p:bldP spid="51" grpId="0" animBg="1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2"/>
          <a:srcRect l="6164" t="64972" r="15468"/>
          <a:stretch/>
        </p:blipFill>
        <p:spPr>
          <a:xfrm>
            <a:off x="1385499" y="3867209"/>
            <a:ext cx="4004047" cy="62800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b="33146"/>
          <a:stretch/>
        </p:blipFill>
        <p:spPr>
          <a:xfrm>
            <a:off x="3479901" y="2224124"/>
            <a:ext cx="5934001" cy="139207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6751" t="11708" r="8777"/>
          <a:stretch/>
        </p:blipFill>
        <p:spPr>
          <a:xfrm>
            <a:off x="9636347" y="2028457"/>
            <a:ext cx="2114648" cy="2247433"/>
          </a:xfrm>
          <a:prstGeom prst="rect">
            <a:avLst/>
          </a:prstGeom>
        </p:spPr>
      </p:pic>
      <p:sp>
        <p:nvSpPr>
          <p:cNvPr id="35" name="مستطيل مستدير الزوايا 34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4" y="809640"/>
            <a:ext cx="1364371" cy="17615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12347" y="1535307"/>
            <a:ext cx="2334445" cy="540198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</a:rPr>
              <a:t>حل مسائل متنوعة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679704" y="1168707"/>
            <a:ext cx="4865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أياً من الخطط الآتية لأحل المسائل أدناه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 rot="688790">
            <a:off x="10331099" y="2594492"/>
            <a:ext cx="1205004" cy="32218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مستقيم 45"/>
          <p:cNvCxnSpPr/>
          <p:nvPr/>
        </p:nvCxnSpPr>
        <p:spPr>
          <a:xfrm flipH="1">
            <a:off x="4410805" y="2781710"/>
            <a:ext cx="1620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4789713" y="2864793"/>
            <a:ext cx="3873215" cy="62050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/>
          <p:cNvSpPr/>
          <p:nvPr/>
        </p:nvSpPr>
        <p:spPr>
          <a:xfrm>
            <a:off x="3455997" y="2318481"/>
            <a:ext cx="662793" cy="50550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/>
          <p:cNvSpPr txBox="1"/>
          <p:nvPr/>
        </p:nvSpPr>
        <p:spPr>
          <a:xfrm>
            <a:off x="3679704" y="5904238"/>
            <a:ext cx="33182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المثلثات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مثلثات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2"/>
          <a:srcRect l="6164" t="64972" r="15468"/>
          <a:stretch/>
        </p:blipFill>
        <p:spPr>
          <a:xfrm>
            <a:off x="5359507" y="3867622"/>
            <a:ext cx="4004047" cy="628006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2"/>
          <a:srcRect l="6164" t="64972" r="15468"/>
          <a:stretch/>
        </p:blipFill>
        <p:spPr>
          <a:xfrm>
            <a:off x="5391624" y="4671083"/>
            <a:ext cx="4004047" cy="628006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2"/>
          <a:srcRect l="45350" t="64972" r="15468"/>
          <a:stretch/>
        </p:blipFill>
        <p:spPr>
          <a:xfrm>
            <a:off x="7361643" y="5380007"/>
            <a:ext cx="2001911" cy="628006"/>
          </a:xfrm>
          <a:prstGeom prst="rect">
            <a:avLst/>
          </a:prstGeom>
        </p:spPr>
      </p:pic>
      <p:sp>
        <p:nvSpPr>
          <p:cNvPr id="57" name="مستطيل مستدير الزوايا 56"/>
          <p:cNvSpPr/>
          <p:nvPr/>
        </p:nvSpPr>
        <p:spPr>
          <a:xfrm>
            <a:off x="7325667" y="3831427"/>
            <a:ext cx="2070004" cy="64598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2"/>
          <a:srcRect l="6164" t="64972" r="15468"/>
          <a:stretch/>
        </p:blipFill>
        <p:spPr>
          <a:xfrm>
            <a:off x="1385498" y="4627063"/>
            <a:ext cx="4004047" cy="6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 animBg="1"/>
      <p:bldP spid="51" grpId="0" animBg="1"/>
      <p:bldP spid="53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68" y="2145191"/>
            <a:ext cx="5959801" cy="235386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6751" t="11708" r="8777"/>
          <a:stretch/>
        </p:blipFill>
        <p:spPr>
          <a:xfrm>
            <a:off x="9636347" y="2028457"/>
            <a:ext cx="2114648" cy="2247433"/>
          </a:xfrm>
          <a:prstGeom prst="rect">
            <a:avLst/>
          </a:prstGeom>
        </p:spPr>
      </p:pic>
      <p:sp>
        <p:nvSpPr>
          <p:cNvPr id="35" name="مستطيل مستدير الزوايا 34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4" y="809640"/>
            <a:ext cx="1364371" cy="17615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12347" y="1535307"/>
            <a:ext cx="2334445" cy="540198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</a:rPr>
              <a:t>حل مسائل متنوعة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679704" y="1168707"/>
            <a:ext cx="4865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أياً من الخطط الآتية لأحل المسائل أدناه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 rot="688790">
            <a:off x="9878559" y="2880873"/>
            <a:ext cx="1563800" cy="32218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مستقيم 45"/>
          <p:cNvCxnSpPr/>
          <p:nvPr/>
        </p:nvCxnSpPr>
        <p:spPr>
          <a:xfrm flipH="1">
            <a:off x="5351333" y="2697681"/>
            <a:ext cx="2843434" cy="1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4608565" y="3912616"/>
            <a:ext cx="3710806" cy="5690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/>
          <p:cNvSpPr/>
          <p:nvPr/>
        </p:nvSpPr>
        <p:spPr>
          <a:xfrm>
            <a:off x="3180552" y="3346516"/>
            <a:ext cx="2907468" cy="50550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/>
          <p:cNvSpPr txBox="1"/>
          <p:nvPr/>
        </p:nvSpPr>
        <p:spPr>
          <a:xfrm>
            <a:off x="2118014" y="4930234"/>
            <a:ext cx="77441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المسافة التي قطعها محمود للوصول إلى الجامعة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كيلومترات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4432579" y="3256638"/>
            <a:ext cx="2843434" cy="1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1892221" y="5517647"/>
            <a:ext cx="77441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 المسافة التي قطعها محمود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كيلومتر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 animBg="1"/>
      <p:bldP spid="51" grpId="0" animBg="1"/>
      <p:bldP spid="5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138" y="2187075"/>
            <a:ext cx="6011401" cy="243793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6751" t="11708" r="8777"/>
          <a:stretch/>
        </p:blipFill>
        <p:spPr>
          <a:xfrm>
            <a:off x="9636347" y="2028457"/>
            <a:ext cx="2114648" cy="2247433"/>
          </a:xfrm>
          <a:prstGeom prst="rect">
            <a:avLst/>
          </a:prstGeom>
        </p:spPr>
      </p:pic>
      <p:sp>
        <p:nvSpPr>
          <p:cNvPr id="35" name="مستطيل مستدير الزوايا 34"/>
          <p:cNvSpPr/>
          <p:nvPr/>
        </p:nvSpPr>
        <p:spPr>
          <a:xfrm>
            <a:off x="8611638" y="1076371"/>
            <a:ext cx="2462790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استقصاء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4" y="809640"/>
            <a:ext cx="1364371" cy="17615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12347" y="1535307"/>
            <a:ext cx="2334445" cy="540198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</a:rPr>
              <a:t>حل مسائل متنوعة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679704" y="1168707"/>
            <a:ext cx="4865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أياً من الخطط الآتية لأحل المسائل أدناه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 rot="688790">
            <a:off x="10061129" y="3244952"/>
            <a:ext cx="1335041" cy="32218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مستقيم 45"/>
          <p:cNvCxnSpPr/>
          <p:nvPr/>
        </p:nvCxnSpPr>
        <p:spPr>
          <a:xfrm flipH="1">
            <a:off x="3287399" y="2697681"/>
            <a:ext cx="2843434" cy="1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5677988" y="3927818"/>
            <a:ext cx="2764321" cy="55382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/>
          <p:cNvSpPr/>
          <p:nvPr/>
        </p:nvSpPr>
        <p:spPr>
          <a:xfrm>
            <a:off x="3287398" y="3362465"/>
            <a:ext cx="2677523" cy="50550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3834197" y="3282825"/>
            <a:ext cx="2843434" cy="1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 flipV="1">
            <a:off x="7425361" y="3355449"/>
            <a:ext cx="1016949" cy="4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57381"/>
              </p:ext>
            </p:extLst>
          </p:nvPr>
        </p:nvGraphicFramePr>
        <p:xfrm>
          <a:off x="2448862" y="4754308"/>
          <a:ext cx="7593560" cy="119292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14588">
                  <a:extLst>
                    <a:ext uri="{9D8B030D-6E8A-4147-A177-3AD203B41FA5}">
                      <a16:colId xmlns:a16="http://schemas.microsoft.com/office/drawing/2014/main" val="1503811114"/>
                    </a:ext>
                  </a:extLst>
                </a:gridCol>
                <a:gridCol w="883802">
                  <a:extLst>
                    <a:ext uri="{9D8B030D-6E8A-4147-A177-3AD203B41FA5}">
                      <a16:colId xmlns:a16="http://schemas.microsoft.com/office/drawing/2014/main" val="4095372354"/>
                    </a:ext>
                  </a:extLst>
                </a:gridCol>
                <a:gridCol w="949195">
                  <a:extLst>
                    <a:ext uri="{9D8B030D-6E8A-4147-A177-3AD203B41FA5}">
                      <a16:colId xmlns:a16="http://schemas.microsoft.com/office/drawing/2014/main" val="2656914087"/>
                    </a:ext>
                  </a:extLst>
                </a:gridCol>
                <a:gridCol w="949195">
                  <a:extLst>
                    <a:ext uri="{9D8B030D-6E8A-4147-A177-3AD203B41FA5}">
                      <a16:colId xmlns:a16="http://schemas.microsoft.com/office/drawing/2014/main" val="3406098265"/>
                    </a:ext>
                  </a:extLst>
                </a:gridCol>
                <a:gridCol w="949195">
                  <a:extLst>
                    <a:ext uri="{9D8B030D-6E8A-4147-A177-3AD203B41FA5}">
                      <a16:colId xmlns:a16="http://schemas.microsoft.com/office/drawing/2014/main" val="2712091840"/>
                    </a:ext>
                  </a:extLst>
                </a:gridCol>
                <a:gridCol w="949195">
                  <a:extLst>
                    <a:ext uri="{9D8B030D-6E8A-4147-A177-3AD203B41FA5}">
                      <a16:colId xmlns:a16="http://schemas.microsoft.com/office/drawing/2014/main" val="1806163253"/>
                    </a:ext>
                  </a:extLst>
                </a:gridCol>
                <a:gridCol w="949195">
                  <a:extLst>
                    <a:ext uri="{9D8B030D-6E8A-4147-A177-3AD203B41FA5}">
                      <a16:colId xmlns:a16="http://schemas.microsoft.com/office/drawing/2014/main" val="788281582"/>
                    </a:ext>
                  </a:extLst>
                </a:gridCol>
                <a:gridCol w="949195">
                  <a:extLst>
                    <a:ext uri="{9D8B030D-6E8A-4147-A177-3AD203B41FA5}">
                      <a16:colId xmlns:a16="http://schemas.microsoft.com/office/drawing/2014/main" val="3237957613"/>
                    </a:ext>
                  </a:extLst>
                </a:gridCol>
              </a:tblGrid>
              <a:tr h="38470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اليوم</a:t>
                      </a:r>
                      <a:endParaRPr lang="ar-SA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الأحد</a:t>
                      </a:r>
                      <a:endParaRPr lang="ar-SA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الاثنين</a:t>
                      </a:r>
                      <a:endParaRPr lang="ar-SA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الثلاثاء</a:t>
                      </a:r>
                      <a:endParaRPr lang="ar-SA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الأربعاء</a:t>
                      </a:r>
                      <a:endParaRPr lang="ar-SA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الخميس</a:t>
                      </a:r>
                      <a:endParaRPr lang="ar-SA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الجمعة</a:t>
                      </a:r>
                      <a:endParaRPr lang="ar-SA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السبت</a:t>
                      </a:r>
                      <a:endParaRPr lang="ar-SA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66248"/>
                  </a:ext>
                </a:extLst>
              </a:tr>
              <a:tr h="40044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عبدالرحمن</a:t>
                      </a:r>
                      <a:endParaRPr lang="ar-SA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٢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٤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٦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٨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١٠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١٢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١٤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262231"/>
                  </a:ext>
                </a:extLst>
              </a:tr>
              <a:tr h="35511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فؤاد</a:t>
                      </a:r>
                      <a:endParaRPr lang="ar-SA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٤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٨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١٢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١٦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٢٠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٢٤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٢٨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731211"/>
                  </a:ext>
                </a:extLst>
              </a:tr>
            </a:tbl>
          </a:graphicData>
        </a:graphic>
      </p:graphicFrame>
      <p:sp>
        <p:nvSpPr>
          <p:cNvPr id="38" name="مربع نص 37"/>
          <p:cNvSpPr txBox="1"/>
          <p:nvPr/>
        </p:nvSpPr>
        <p:spPr>
          <a:xfrm>
            <a:off x="2336775" y="6144734"/>
            <a:ext cx="77441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 ما ركض عبدالرحمن وفؤاد معاً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 = ٤٢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كيلومتر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 animBg="1"/>
      <p:bldP spid="51" grpId="0" animBg="1"/>
      <p:bldP spid="3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695</Words>
  <Application>Microsoft Office PowerPoint</Application>
  <PresentationFormat>شاشة عريضة</PresentationFormat>
  <Paragraphs>153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239</cp:revision>
  <dcterms:created xsi:type="dcterms:W3CDTF">2022-12-02T21:48:32Z</dcterms:created>
  <dcterms:modified xsi:type="dcterms:W3CDTF">2023-04-05T04:32:49Z</dcterms:modified>
</cp:coreProperties>
</file>