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4"/>
  </p:notesMasterIdLst>
  <p:sldIdLst>
    <p:sldId id="256" r:id="rId2"/>
    <p:sldId id="277" r:id="rId3"/>
    <p:sldId id="268" r:id="rId4"/>
    <p:sldId id="278" r:id="rId5"/>
    <p:sldId id="269" r:id="rId6"/>
    <p:sldId id="276" r:id="rId7"/>
    <p:sldId id="273" r:id="rId8"/>
    <p:sldId id="300" r:id="rId9"/>
    <p:sldId id="270" r:id="rId10"/>
    <p:sldId id="281" r:id="rId11"/>
    <p:sldId id="280" r:id="rId12"/>
    <p:sldId id="282" r:id="rId13"/>
    <p:sldId id="298" r:id="rId14"/>
    <p:sldId id="301" r:id="rId15"/>
    <p:sldId id="306" r:id="rId16"/>
    <p:sldId id="303" r:id="rId17"/>
    <p:sldId id="279" r:id="rId18"/>
    <p:sldId id="283" r:id="rId19"/>
    <p:sldId id="304" r:id="rId20"/>
    <p:sldId id="271" r:id="rId21"/>
    <p:sldId id="296" r:id="rId22"/>
    <p:sldId id="297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D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12/09/44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4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4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4.sv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14536" y="1013304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946993" y="1886999"/>
            <a:ext cx="4738777" cy="2028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cs typeface="Mudir MT" pitchFamily="2" charset="-78"/>
              </a:rPr>
              <a:t>8 - 3</a:t>
            </a:r>
          </a:p>
          <a:p>
            <a:pPr algn="ctr"/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cs typeface="Mudir MT" pitchFamily="2" charset="-78"/>
            </a:endParaRPr>
          </a:p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cs typeface="Mudir MT" pitchFamily="2" charset="-78"/>
              </a:rPr>
              <a:t>التمثيل بالقطاعات الدائرية</a:t>
            </a: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7812171" y="253783"/>
            <a:ext cx="507260" cy="9747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5756186" y="532797"/>
            <a:ext cx="1934960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3" y="4119806"/>
            <a:ext cx="1514934" cy="15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473957" y="3639906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DC8AEF9-27C2-B6E9-B3FF-8F279A5A1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13" y="1615012"/>
            <a:ext cx="3113155" cy="1085850"/>
          </a:xfrm>
          <a:prstGeom prst="round2DiagRect">
            <a:avLst>
              <a:gd name="adj1" fmla="val 0"/>
              <a:gd name="adj2" fmla="val 0"/>
            </a:avLst>
          </a:prstGeom>
          <a:ln w="127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6206F9E4-15B1-3176-95F0-FEF1B34B1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41" y="1472133"/>
            <a:ext cx="24860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97">
            <a:extLst>
              <a:ext uri="{FF2B5EF4-FFF2-40B4-BE49-F238E27FC236}">
                <a16:creationId xmlns:a16="http://schemas.microsoft.com/office/drawing/2014/main" id="{9EBE54E1-7E69-B8E6-C632-8ED4303F0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422" y="2024911"/>
            <a:ext cx="1999778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الخضروات المفضلة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B000CCE-176A-DA32-23D2-561325B4AA43}"/>
              </a:ext>
            </a:extLst>
          </p:cNvPr>
          <p:cNvGrpSpPr/>
          <p:nvPr/>
        </p:nvGrpSpPr>
        <p:grpSpPr>
          <a:xfrm>
            <a:off x="7864453" y="3509375"/>
            <a:ext cx="1944221" cy="681038"/>
            <a:chOff x="4788024" y="4421981"/>
            <a:chExt cx="1944221" cy="681038"/>
          </a:xfrm>
        </p:grpSpPr>
        <p:grpSp>
          <p:nvGrpSpPr>
            <p:cNvPr id="23" name="Group 101">
              <a:extLst>
                <a:ext uri="{FF2B5EF4-FFF2-40B4-BE49-F238E27FC236}">
                  <a16:creationId xmlns:a16="http://schemas.microsoft.com/office/drawing/2014/main" id="{DB1B9260-6AFE-BDC1-0168-C394CA75E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25" name="Text Box 102">
                <a:extLst>
                  <a:ext uri="{FF2B5EF4-FFF2-40B4-BE49-F238E27FC236}">
                    <a16:creationId xmlns:a16="http://schemas.microsoft.com/office/drawing/2014/main" id="{D19ECD9A-4AAF-D20E-EE48-ED72774C04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78</a:t>
                </a:r>
                <a:endParaRPr lang="en-US" sz="2000" b="1" dirty="0"/>
              </a:p>
            </p:txBody>
          </p:sp>
          <p:sp>
            <p:nvSpPr>
              <p:cNvPr id="26" name="Line 103">
                <a:extLst>
                  <a:ext uri="{FF2B5EF4-FFF2-40B4-BE49-F238E27FC236}">
                    <a16:creationId xmlns:a16="http://schemas.microsoft.com/office/drawing/2014/main" id="{2F441BF1-89D7-D23C-552F-F10A37979F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7" name="Text Box 104">
                <a:extLst>
                  <a:ext uri="{FF2B5EF4-FFF2-40B4-BE49-F238E27FC236}">
                    <a16:creationId xmlns:a16="http://schemas.microsoft.com/office/drawing/2014/main" id="{0337D96E-1DF9-3A95-705A-B3AA1A817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100</a:t>
                </a:r>
                <a:endParaRPr lang="en-US" sz="2000" b="1" dirty="0"/>
              </a:p>
            </p:txBody>
          </p:sp>
        </p:grpSp>
        <p:sp>
          <p:nvSpPr>
            <p:cNvPr id="24" name="Text Box 8">
              <a:extLst>
                <a:ext uri="{FF2B5EF4-FFF2-40B4-BE49-F238E27FC236}">
                  <a16:creationId xmlns:a16="http://schemas.microsoft.com/office/drawing/2014/main" id="{AA103E0E-249F-BE52-1695-8A8E09EDF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28" name="Text Box 8">
            <a:extLst>
              <a:ext uri="{FF2B5EF4-FFF2-40B4-BE49-F238E27FC236}">
                <a16:creationId xmlns:a16="http://schemas.microsoft.com/office/drawing/2014/main" id="{024659FF-B022-5E25-E070-D44128C04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70" y="3643027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281</a:t>
            </a:r>
            <a:endParaRPr lang="en-US" sz="2000" b="1" dirty="0"/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31515F7-2F78-FE36-B193-146149C7DDA0}"/>
              </a:ext>
            </a:extLst>
          </p:cNvPr>
          <p:cNvGrpSpPr/>
          <p:nvPr/>
        </p:nvGrpSpPr>
        <p:grpSpPr>
          <a:xfrm>
            <a:off x="7864453" y="4228438"/>
            <a:ext cx="1944221" cy="681038"/>
            <a:chOff x="4788024" y="4421981"/>
            <a:chExt cx="1944221" cy="681038"/>
          </a:xfrm>
        </p:grpSpPr>
        <p:grpSp>
          <p:nvGrpSpPr>
            <p:cNvPr id="30" name="Group 101">
              <a:extLst>
                <a:ext uri="{FF2B5EF4-FFF2-40B4-BE49-F238E27FC236}">
                  <a16:creationId xmlns:a16="http://schemas.microsoft.com/office/drawing/2014/main" id="{7AEA4280-F780-3527-2380-9D695191D3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1024" name="Text Box 102">
                <a:extLst>
                  <a:ext uri="{FF2B5EF4-FFF2-40B4-BE49-F238E27FC236}">
                    <a16:creationId xmlns:a16="http://schemas.microsoft.com/office/drawing/2014/main" id="{46D3A47B-5E5C-6864-0968-C8A7296FDC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21</a:t>
                </a:r>
                <a:endParaRPr lang="en-US" sz="2000" b="1" dirty="0"/>
              </a:p>
            </p:txBody>
          </p:sp>
          <p:sp>
            <p:nvSpPr>
              <p:cNvPr id="1025" name="Line 103">
                <a:extLst>
                  <a:ext uri="{FF2B5EF4-FFF2-40B4-BE49-F238E27FC236}">
                    <a16:creationId xmlns:a16="http://schemas.microsoft.com/office/drawing/2014/main" id="{4DF4A933-FFA1-24DF-9907-3BAED5851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27" name="Text Box 104">
                <a:extLst>
                  <a:ext uri="{FF2B5EF4-FFF2-40B4-BE49-F238E27FC236}">
                    <a16:creationId xmlns:a16="http://schemas.microsoft.com/office/drawing/2014/main" id="{7F64F908-22A3-8986-75FC-826D850C03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100</a:t>
                </a:r>
                <a:endParaRPr lang="en-US" sz="2000" b="1" dirty="0"/>
              </a:p>
            </p:txBody>
          </p:sp>
        </p:grpSp>
        <p:sp>
          <p:nvSpPr>
            <p:cNvPr id="31" name="Text Box 8">
              <a:extLst>
                <a:ext uri="{FF2B5EF4-FFF2-40B4-BE49-F238E27FC236}">
                  <a16:creationId xmlns:a16="http://schemas.microsoft.com/office/drawing/2014/main" id="{AF31D21B-2D16-E719-9CB8-AEA462AAA0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1028" name="Text Box 8">
            <a:extLst>
              <a:ext uri="{FF2B5EF4-FFF2-40B4-BE49-F238E27FC236}">
                <a16:creationId xmlns:a16="http://schemas.microsoft.com/office/drawing/2014/main" id="{1BFC29EC-90A9-07A2-AA22-FC5402B3C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70" y="4362090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76</a:t>
            </a:r>
            <a:endParaRPr lang="en-US" sz="2000" b="1" dirty="0"/>
          </a:p>
        </p:txBody>
      </p:sp>
      <p:grpSp>
        <p:nvGrpSpPr>
          <p:cNvPr id="1029" name="مجموعة 1028">
            <a:extLst>
              <a:ext uri="{FF2B5EF4-FFF2-40B4-BE49-F238E27FC236}">
                <a16:creationId xmlns:a16="http://schemas.microsoft.com/office/drawing/2014/main" id="{2F428978-CC09-DDCF-63EF-48024ED82ACF}"/>
              </a:ext>
            </a:extLst>
          </p:cNvPr>
          <p:cNvGrpSpPr/>
          <p:nvPr/>
        </p:nvGrpSpPr>
        <p:grpSpPr>
          <a:xfrm>
            <a:off x="7864453" y="4915552"/>
            <a:ext cx="1944221" cy="681038"/>
            <a:chOff x="4788024" y="4421981"/>
            <a:chExt cx="1944221" cy="681038"/>
          </a:xfrm>
        </p:grpSpPr>
        <p:grpSp>
          <p:nvGrpSpPr>
            <p:cNvPr id="1030" name="Group 101">
              <a:extLst>
                <a:ext uri="{FF2B5EF4-FFF2-40B4-BE49-F238E27FC236}">
                  <a16:creationId xmlns:a16="http://schemas.microsoft.com/office/drawing/2014/main" id="{6F69CDCD-57C4-8D4E-D638-A0769F3E7B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1032" name="Text Box 102">
                <a:extLst>
                  <a:ext uri="{FF2B5EF4-FFF2-40B4-BE49-F238E27FC236}">
                    <a16:creationId xmlns:a16="http://schemas.microsoft.com/office/drawing/2014/main" id="{1CED8CBC-FF7F-0D49-9BF2-892BDA26C9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</a:t>
                </a:r>
                <a:endParaRPr lang="en-US" sz="2000" b="1" dirty="0"/>
              </a:p>
            </p:txBody>
          </p:sp>
          <p:sp>
            <p:nvSpPr>
              <p:cNvPr id="1033" name="Line 103">
                <a:extLst>
                  <a:ext uri="{FF2B5EF4-FFF2-40B4-BE49-F238E27FC236}">
                    <a16:creationId xmlns:a16="http://schemas.microsoft.com/office/drawing/2014/main" id="{7BE4D3B7-7248-2A41-DDDD-2278D9C0E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34" name="Text Box 104">
                <a:extLst>
                  <a:ext uri="{FF2B5EF4-FFF2-40B4-BE49-F238E27FC236}">
                    <a16:creationId xmlns:a16="http://schemas.microsoft.com/office/drawing/2014/main" id="{08F74AD0-6B8A-78DF-82C7-175D0EC69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100</a:t>
                </a:r>
                <a:endParaRPr lang="en-US" sz="2000" b="1" dirty="0"/>
              </a:p>
            </p:txBody>
          </p:sp>
        </p:grpSp>
        <p:sp>
          <p:nvSpPr>
            <p:cNvPr id="1031" name="Text Box 8">
              <a:extLst>
                <a:ext uri="{FF2B5EF4-FFF2-40B4-BE49-F238E27FC236}">
                  <a16:creationId xmlns:a16="http://schemas.microsoft.com/office/drawing/2014/main" id="{EF15CA64-7771-BD58-890E-5F84E38DD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1035" name="Text Box 8">
            <a:extLst>
              <a:ext uri="{FF2B5EF4-FFF2-40B4-BE49-F238E27FC236}">
                <a16:creationId xmlns:a16="http://schemas.microsoft.com/office/drawing/2014/main" id="{F36D0907-2964-1F18-178B-D7674509A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70" y="5049204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3</a:t>
            </a:r>
            <a:endParaRPr lang="en-US" sz="2000" b="1" dirty="0"/>
          </a:p>
        </p:txBody>
      </p:sp>
      <p:grpSp>
        <p:nvGrpSpPr>
          <p:cNvPr id="1036" name="مجموعة 1035">
            <a:extLst>
              <a:ext uri="{FF2B5EF4-FFF2-40B4-BE49-F238E27FC236}">
                <a16:creationId xmlns:a16="http://schemas.microsoft.com/office/drawing/2014/main" id="{257CD9E1-E833-2C05-4E9B-37DAAA6011C7}"/>
              </a:ext>
            </a:extLst>
          </p:cNvPr>
          <p:cNvGrpSpPr/>
          <p:nvPr/>
        </p:nvGrpSpPr>
        <p:grpSpPr>
          <a:xfrm>
            <a:off x="2349239" y="2668078"/>
            <a:ext cx="3060700" cy="3059112"/>
            <a:chOff x="323850" y="3573463"/>
            <a:chExt cx="3060700" cy="3059112"/>
          </a:xfrm>
        </p:grpSpPr>
        <p:sp>
          <p:nvSpPr>
            <p:cNvPr id="1037" name="Oval 98">
              <a:extLst>
                <a:ext uri="{FF2B5EF4-FFF2-40B4-BE49-F238E27FC236}">
                  <a16:creationId xmlns:a16="http://schemas.microsoft.com/office/drawing/2014/main" id="{08EFF2E9-4DD9-C930-0FE3-810D943BF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573463"/>
              <a:ext cx="3060700" cy="305911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1038" name="Text Box 8">
              <a:extLst>
                <a:ext uri="{FF2B5EF4-FFF2-40B4-BE49-F238E27FC236}">
                  <a16:creationId xmlns:a16="http://schemas.microsoft.com/office/drawing/2014/main" id="{1052C93C-D0AB-5A4B-5F67-804591B37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0976" y="4894347"/>
              <a:ext cx="39882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•</a:t>
              </a:r>
              <a:endParaRPr lang="en-US" sz="2000" b="1" dirty="0"/>
            </a:p>
          </p:txBody>
        </p:sp>
      </p:grpSp>
      <p:sp>
        <p:nvSpPr>
          <p:cNvPr id="1039" name="دائري 68">
            <a:extLst>
              <a:ext uri="{FF2B5EF4-FFF2-40B4-BE49-F238E27FC236}">
                <a16:creationId xmlns:a16="http://schemas.microsoft.com/office/drawing/2014/main" id="{9AD8FB28-D255-FEF7-48C0-FF41B525E2FB}"/>
              </a:ext>
            </a:extLst>
          </p:cNvPr>
          <p:cNvSpPr/>
          <p:nvPr/>
        </p:nvSpPr>
        <p:spPr>
          <a:xfrm>
            <a:off x="2365405" y="2656540"/>
            <a:ext cx="3060000" cy="3060000"/>
          </a:xfrm>
          <a:prstGeom prst="pie">
            <a:avLst>
              <a:gd name="adj1" fmla="val 53728"/>
              <a:gd name="adj2" fmla="val 46930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40" name="Text Box 97">
            <a:extLst>
              <a:ext uri="{FF2B5EF4-FFF2-40B4-BE49-F238E27FC236}">
                <a16:creationId xmlns:a16="http://schemas.microsoft.com/office/drawing/2014/main" id="{8A40F800-002E-EDA6-16C7-788F1B337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837" y="2968423"/>
            <a:ext cx="1152000" cy="400110"/>
          </a:xfrm>
          <a:prstGeom prst="rect">
            <a:avLst/>
          </a:prstGeom>
          <a:noFill/>
          <a:ln w="38100" cmpd="tri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100٪</a:t>
            </a:r>
            <a:endParaRPr lang="en-US" sz="2000" b="1" dirty="0"/>
          </a:p>
        </p:txBody>
      </p:sp>
      <p:sp>
        <p:nvSpPr>
          <p:cNvPr id="1041" name="دائري 61">
            <a:extLst>
              <a:ext uri="{FF2B5EF4-FFF2-40B4-BE49-F238E27FC236}">
                <a16:creationId xmlns:a16="http://schemas.microsoft.com/office/drawing/2014/main" id="{FB139EC3-8D4C-23A7-C3A2-ED67BAAA9181}"/>
              </a:ext>
            </a:extLst>
          </p:cNvPr>
          <p:cNvSpPr/>
          <p:nvPr/>
        </p:nvSpPr>
        <p:spPr>
          <a:xfrm>
            <a:off x="2363794" y="2672872"/>
            <a:ext cx="3060000" cy="3060000"/>
          </a:xfrm>
          <a:prstGeom prst="pie">
            <a:avLst>
              <a:gd name="adj1" fmla="val 4587489"/>
              <a:gd name="adj2" fmla="val 4910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042" name="دائري 66">
            <a:extLst>
              <a:ext uri="{FF2B5EF4-FFF2-40B4-BE49-F238E27FC236}">
                <a16:creationId xmlns:a16="http://schemas.microsoft.com/office/drawing/2014/main" id="{27E64FC7-2613-6B68-5625-E00B5EF0D622}"/>
              </a:ext>
            </a:extLst>
          </p:cNvPr>
          <p:cNvSpPr/>
          <p:nvPr/>
        </p:nvSpPr>
        <p:spPr>
          <a:xfrm>
            <a:off x="2351983" y="2668777"/>
            <a:ext cx="3060000" cy="3060000"/>
          </a:xfrm>
          <a:prstGeom prst="pie">
            <a:avLst>
              <a:gd name="adj1" fmla="val 389661"/>
              <a:gd name="adj2" fmla="val 46118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grpSp>
        <p:nvGrpSpPr>
          <p:cNvPr id="1043" name="Group 43">
            <a:extLst>
              <a:ext uri="{FF2B5EF4-FFF2-40B4-BE49-F238E27FC236}">
                <a16:creationId xmlns:a16="http://schemas.microsoft.com/office/drawing/2014/main" id="{BBFB8FD0-CA0D-6E1A-F51A-A975DE1BA6E6}"/>
              </a:ext>
            </a:extLst>
          </p:cNvPr>
          <p:cNvGrpSpPr>
            <a:grpSpLocks/>
          </p:cNvGrpSpPr>
          <p:nvPr/>
        </p:nvGrpSpPr>
        <p:grpSpPr bwMode="auto">
          <a:xfrm>
            <a:off x="2978266" y="3403766"/>
            <a:ext cx="1002735" cy="658500"/>
            <a:chOff x="2060" y="2205"/>
            <a:chExt cx="662" cy="625"/>
          </a:xfrm>
        </p:grpSpPr>
        <p:sp>
          <p:nvSpPr>
            <p:cNvPr id="1044" name="Text Box 44">
              <a:extLst>
                <a:ext uri="{FF2B5EF4-FFF2-40B4-BE49-F238E27FC236}">
                  <a16:creationId xmlns:a16="http://schemas.microsoft.com/office/drawing/2014/main" id="{4B7258EF-6F58-93E3-6422-419233973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2450"/>
              <a:ext cx="662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نيتروجين</a:t>
              </a:r>
              <a:endParaRPr lang="en-US" sz="2000" b="1" dirty="0"/>
            </a:p>
          </p:txBody>
        </p:sp>
        <p:sp>
          <p:nvSpPr>
            <p:cNvPr id="1045" name="Text Box 45">
              <a:extLst>
                <a:ext uri="{FF2B5EF4-FFF2-40B4-BE49-F238E27FC236}">
                  <a16:creationId xmlns:a16="http://schemas.microsoft.com/office/drawing/2014/main" id="{A9B19639-96A2-C970-5C18-185F5DC5D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78٪</a:t>
              </a:r>
            </a:p>
          </p:txBody>
        </p:sp>
      </p:grpSp>
      <p:grpSp>
        <p:nvGrpSpPr>
          <p:cNvPr id="1046" name="Group 43">
            <a:extLst>
              <a:ext uri="{FF2B5EF4-FFF2-40B4-BE49-F238E27FC236}">
                <a16:creationId xmlns:a16="http://schemas.microsoft.com/office/drawing/2014/main" id="{BEE56A86-9EB9-D1CE-0844-B79133023929}"/>
              </a:ext>
            </a:extLst>
          </p:cNvPr>
          <p:cNvGrpSpPr>
            <a:grpSpLocks/>
          </p:cNvGrpSpPr>
          <p:nvPr/>
        </p:nvGrpSpPr>
        <p:grpSpPr bwMode="auto">
          <a:xfrm>
            <a:off x="4136790" y="4405368"/>
            <a:ext cx="1001220" cy="658500"/>
            <a:chOff x="2060" y="2205"/>
            <a:chExt cx="661" cy="625"/>
          </a:xfrm>
        </p:grpSpPr>
        <p:sp>
          <p:nvSpPr>
            <p:cNvPr id="1047" name="Text Box 44">
              <a:extLst>
                <a:ext uri="{FF2B5EF4-FFF2-40B4-BE49-F238E27FC236}">
                  <a16:creationId xmlns:a16="http://schemas.microsoft.com/office/drawing/2014/main" id="{A828847D-B1AF-0462-899F-AAAB9BEDF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2450"/>
              <a:ext cx="661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أوكسجين</a:t>
              </a:r>
              <a:endParaRPr lang="en-US" sz="2000" b="1" dirty="0"/>
            </a:p>
          </p:txBody>
        </p:sp>
        <p:sp>
          <p:nvSpPr>
            <p:cNvPr id="1048" name="Text Box 45">
              <a:extLst>
                <a:ext uri="{FF2B5EF4-FFF2-40B4-BE49-F238E27FC236}">
                  <a16:creationId xmlns:a16="http://schemas.microsoft.com/office/drawing/2014/main" id="{A842DE35-3ED0-CDDA-D15E-0ED846D749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21٪</a:t>
              </a:r>
            </a:p>
          </p:txBody>
        </p:sp>
      </p:grpSp>
      <p:grpSp>
        <p:nvGrpSpPr>
          <p:cNvPr id="1049" name="مجموعة 1048">
            <a:extLst>
              <a:ext uri="{FF2B5EF4-FFF2-40B4-BE49-F238E27FC236}">
                <a16:creationId xmlns:a16="http://schemas.microsoft.com/office/drawing/2014/main" id="{1FDE3B21-924D-46EE-B11F-88BF87DD2064}"/>
              </a:ext>
            </a:extLst>
          </p:cNvPr>
          <p:cNvGrpSpPr/>
          <p:nvPr/>
        </p:nvGrpSpPr>
        <p:grpSpPr>
          <a:xfrm>
            <a:off x="5276822" y="4039534"/>
            <a:ext cx="1488042" cy="623966"/>
            <a:chOff x="4906610" y="5699912"/>
            <a:chExt cx="1488042" cy="658500"/>
          </a:xfrm>
        </p:grpSpPr>
        <p:grpSp>
          <p:nvGrpSpPr>
            <p:cNvPr id="1050" name="Group 43">
              <a:extLst>
                <a:ext uri="{FF2B5EF4-FFF2-40B4-BE49-F238E27FC236}">
                  <a16:creationId xmlns:a16="http://schemas.microsoft.com/office/drawing/2014/main" id="{59B53F13-9866-CF2C-D1C1-7B7757C4F1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3432" y="5699912"/>
              <a:ext cx="1001220" cy="658500"/>
              <a:chOff x="2060" y="2205"/>
              <a:chExt cx="661" cy="625"/>
            </a:xfrm>
          </p:grpSpPr>
          <p:sp>
            <p:nvSpPr>
              <p:cNvPr id="1052" name="Text Box 44">
                <a:extLst>
                  <a:ext uri="{FF2B5EF4-FFF2-40B4-BE49-F238E27FC236}">
                    <a16:creationId xmlns:a16="http://schemas.microsoft.com/office/drawing/2014/main" id="{52FB94FC-965D-B013-FEEE-CC2CAD51AF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0" y="2450"/>
                <a:ext cx="661" cy="3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غير ذلك</a:t>
                </a:r>
                <a:endParaRPr lang="en-US" sz="2000" b="1" dirty="0"/>
              </a:p>
            </p:txBody>
          </p:sp>
          <p:sp>
            <p:nvSpPr>
              <p:cNvPr id="1053" name="Text Box 45">
                <a:extLst>
                  <a:ext uri="{FF2B5EF4-FFF2-40B4-BE49-F238E27FC236}">
                    <a16:creationId xmlns:a16="http://schemas.microsoft.com/office/drawing/2014/main" id="{2E3B8897-F4A5-9C80-E24C-C05214CF61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9" y="2205"/>
                <a:ext cx="567" cy="3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1٪</a:t>
                </a:r>
              </a:p>
            </p:txBody>
          </p:sp>
        </p:grpSp>
        <p:cxnSp>
          <p:nvCxnSpPr>
            <p:cNvPr id="1051" name="رابط كسهم مستقيم 1050">
              <a:extLst>
                <a:ext uri="{FF2B5EF4-FFF2-40B4-BE49-F238E27FC236}">
                  <a16:creationId xmlns:a16="http://schemas.microsoft.com/office/drawing/2014/main" id="{62FF97CF-A1C7-EC69-F6B2-E359AAFBB83F}"/>
                </a:ext>
              </a:extLst>
            </p:cNvPr>
            <p:cNvCxnSpPr/>
            <p:nvPr/>
          </p:nvCxnSpPr>
          <p:spPr>
            <a:xfrm flipH="1">
              <a:off x="4906610" y="5972488"/>
              <a:ext cx="7598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12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1" grpId="0" animBg="1"/>
      <p:bldP spid="28" grpId="0"/>
      <p:bldP spid="1028" grpId="0"/>
      <p:bldP spid="1035" grpId="0"/>
      <p:bldP spid="1039" grpId="0" animBg="1"/>
      <p:bldP spid="1040" grpId="0" animBg="1"/>
      <p:bldP spid="1041" grpId="0" animBg="1"/>
      <p:bldP spid="10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94F4BEF4-0657-91F5-2963-72F4F611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Picture 35" descr="Picture 35">
            <a:extLst>
              <a:ext uri="{FF2B5EF4-FFF2-40B4-BE49-F238E27FC236}">
                <a16:creationId xmlns:a16="http://schemas.microsoft.com/office/drawing/2014/main" id="{F4587841-909E-7CB9-F3F1-BF3AD927A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ADC9DCFA-EA08-EAF8-72A9-1B6A331B8E22}"/>
              </a:ext>
            </a:extLst>
          </p:cNvPr>
          <p:cNvSpPr/>
          <p:nvPr/>
        </p:nvSpPr>
        <p:spPr>
          <a:xfrm>
            <a:off x="7484457" y="1255419"/>
            <a:ext cx="3158902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الفرق بين الجدولين ؟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CF02C81C-375F-365E-7D52-B4CE22E8A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10746178" y="1006386"/>
            <a:ext cx="508929" cy="97794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A71B2C7-037D-4B79-168E-36ACF2BF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72" y="1977661"/>
            <a:ext cx="2445184" cy="269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B2CBA7F1-19F4-ADF6-AE99-C185786B4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79" y="1965898"/>
            <a:ext cx="3460670" cy="292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97">
            <a:extLst>
              <a:ext uri="{FF2B5EF4-FFF2-40B4-BE49-F238E27FC236}">
                <a16:creationId xmlns:a16="http://schemas.microsoft.com/office/drawing/2014/main" id="{209E0386-D1DF-C534-7A90-4534EADFB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946" y="4889025"/>
            <a:ext cx="1334077" cy="400110"/>
          </a:xfrm>
          <a:prstGeom prst="rect">
            <a:avLst/>
          </a:prstGeom>
          <a:noFill/>
          <a:ln w="38100" cmpd="tri">
            <a:solidFill>
              <a:srgbClr val="F79646">
                <a:lumMod val="60000"/>
                <a:lumOff val="40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100٪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 Box 97">
            <a:extLst>
              <a:ext uri="{FF2B5EF4-FFF2-40B4-BE49-F238E27FC236}">
                <a16:creationId xmlns:a16="http://schemas.microsoft.com/office/drawing/2014/main" id="{FBEF7BB6-70F8-1B5F-E717-36A3CA628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251" y="4676717"/>
            <a:ext cx="1185847" cy="400110"/>
          </a:xfrm>
          <a:prstGeom prst="rect">
            <a:avLst/>
          </a:prstGeom>
          <a:noFill/>
          <a:ln w="38100" cmpd="tri">
            <a:solidFill>
              <a:srgbClr val="9BBB59">
                <a:lumMod val="50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170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97">
            <a:extLst>
              <a:ext uri="{FF2B5EF4-FFF2-40B4-BE49-F238E27FC236}">
                <a16:creationId xmlns:a16="http://schemas.microsoft.com/office/drawing/2014/main" id="{09099FC7-FAA3-0978-E048-D3F95B9D2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956" y="5462295"/>
            <a:ext cx="262983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البيانات نسب مئوية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97">
            <a:extLst>
              <a:ext uri="{FF2B5EF4-FFF2-40B4-BE49-F238E27FC236}">
                <a16:creationId xmlns:a16="http://schemas.microsoft.com/office/drawing/2014/main" id="{EF1A9D94-FE0F-A59F-F57C-B0BF17C3E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251" y="5374099"/>
            <a:ext cx="205105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البيانات أعداد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AC20E273-4B8F-0889-31E3-E020727E8E2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483" t="27217" r="25736" b="66293"/>
          <a:stretch/>
        </p:blipFill>
        <p:spPr>
          <a:xfrm>
            <a:off x="1160922" y="1108529"/>
            <a:ext cx="6068409" cy="75449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654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6545" y="510727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8696394" y="323237"/>
            <a:ext cx="765032" cy="995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990" y="547224"/>
            <a:ext cx="1014055" cy="1192502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28F0662-F6CB-9E3E-5295-5BE6D73958ED}"/>
              </a:ext>
            </a:extLst>
          </p:cNvPr>
          <p:cNvSpPr txBox="1"/>
          <p:nvPr/>
        </p:nvSpPr>
        <p:spPr>
          <a:xfrm>
            <a:off x="5365906" y="508512"/>
            <a:ext cx="3326159" cy="555427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ثانياً / إنشاء قطاعات دائرية</a:t>
            </a: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2" name="Text Box 97">
            <a:extLst>
              <a:ext uri="{FF2B5EF4-FFF2-40B4-BE49-F238E27FC236}">
                <a16:creationId xmlns:a16="http://schemas.microsoft.com/office/drawing/2014/main" id="{6D9301A4-6BD8-5EB0-BDD1-F04DA682A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833" y="1747108"/>
            <a:ext cx="24108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chemeClr val="accent2"/>
                </a:solidFill>
              </a:rPr>
              <a:t>الأنواع المهددة بالانقراض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0868EAC8-C0AF-F1D4-144D-98C8596DA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12" y="1465748"/>
            <a:ext cx="5038725" cy="419100"/>
          </a:xfrm>
          <a:prstGeom prst="round2DiagRect">
            <a:avLst>
              <a:gd name="adj1" fmla="val 0"/>
              <a:gd name="adj2" fmla="val 0"/>
            </a:avLst>
          </a:prstGeom>
          <a:ln w="127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23605C8-BC84-EB1E-34F2-C1AC43669AB2}"/>
              </a:ext>
            </a:extLst>
          </p:cNvPr>
          <p:cNvGrpSpPr/>
          <p:nvPr/>
        </p:nvGrpSpPr>
        <p:grpSpPr>
          <a:xfrm>
            <a:off x="8989373" y="3978734"/>
            <a:ext cx="1944221" cy="681038"/>
            <a:chOff x="4788024" y="4421981"/>
            <a:chExt cx="1944221" cy="681038"/>
          </a:xfrm>
        </p:grpSpPr>
        <p:grpSp>
          <p:nvGrpSpPr>
            <p:cNvPr id="18" name="Group 101">
              <a:extLst>
                <a:ext uri="{FF2B5EF4-FFF2-40B4-BE49-F238E27FC236}">
                  <a16:creationId xmlns:a16="http://schemas.microsoft.com/office/drawing/2014/main" id="{42FD6C76-E0C4-9E67-7041-44E532DF52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20" name="Text Box 102">
                <a:extLst>
                  <a:ext uri="{FF2B5EF4-FFF2-40B4-BE49-F238E27FC236}">
                    <a16:creationId xmlns:a16="http://schemas.microsoft.com/office/drawing/2014/main" id="{71224728-42F5-1616-3D99-D16E9DFF61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68</a:t>
                </a:r>
                <a:endParaRPr lang="en-US" sz="2000" b="1" dirty="0"/>
              </a:p>
            </p:txBody>
          </p:sp>
          <p:sp>
            <p:nvSpPr>
              <p:cNvPr id="21" name="Line 103">
                <a:extLst>
                  <a:ext uri="{FF2B5EF4-FFF2-40B4-BE49-F238E27FC236}">
                    <a16:creationId xmlns:a16="http://schemas.microsoft.com/office/drawing/2014/main" id="{68427425-E60D-9C2B-50A6-767AC8097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2" name="Text Box 104">
                <a:extLst>
                  <a:ext uri="{FF2B5EF4-FFF2-40B4-BE49-F238E27FC236}">
                    <a16:creationId xmlns:a16="http://schemas.microsoft.com/office/drawing/2014/main" id="{247C9B1A-FF0C-31A0-2B24-4406413580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170</a:t>
                </a:r>
                <a:endParaRPr lang="en-US" sz="2000" b="1" dirty="0"/>
              </a:p>
            </p:txBody>
          </p:sp>
        </p:grpSp>
        <p:sp>
          <p:nvSpPr>
            <p:cNvPr id="19" name="Text Box 8">
              <a:extLst>
                <a:ext uri="{FF2B5EF4-FFF2-40B4-BE49-F238E27FC236}">
                  <a16:creationId xmlns:a16="http://schemas.microsoft.com/office/drawing/2014/main" id="{E2C6BC62-9616-1D2D-62C8-D97C52F831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23" name="Text Box 8">
            <a:extLst>
              <a:ext uri="{FF2B5EF4-FFF2-40B4-BE49-F238E27FC236}">
                <a16:creationId xmlns:a16="http://schemas.microsoft.com/office/drawing/2014/main" id="{594B69DC-E21A-F618-CEEA-1E4074331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290" y="4112386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144</a:t>
            </a:r>
            <a:endParaRPr lang="en-US" sz="2000" b="1" dirty="0"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976181-7D5C-300D-490E-591756472965}"/>
              </a:ext>
            </a:extLst>
          </p:cNvPr>
          <p:cNvGrpSpPr/>
          <p:nvPr/>
        </p:nvGrpSpPr>
        <p:grpSpPr>
          <a:xfrm>
            <a:off x="6099477" y="4216060"/>
            <a:ext cx="1944221" cy="681038"/>
            <a:chOff x="4788024" y="4421981"/>
            <a:chExt cx="1944221" cy="681038"/>
          </a:xfrm>
        </p:grpSpPr>
        <p:grpSp>
          <p:nvGrpSpPr>
            <p:cNvPr id="25" name="Group 101">
              <a:extLst>
                <a:ext uri="{FF2B5EF4-FFF2-40B4-BE49-F238E27FC236}">
                  <a16:creationId xmlns:a16="http://schemas.microsoft.com/office/drawing/2014/main" id="{1A14BC71-A614-E501-B670-203AFFB385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27" name="Text Box 102">
                <a:extLst>
                  <a:ext uri="{FF2B5EF4-FFF2-40B4-BE49-F238E27FC236}">
                    <a16:creationId xmlns:a16="http://schemas.microsoft.com/office/drawing/2014/main" id="{F981AB08-ADBE-B078-1ED1-3E2CBAF00C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77</a:t>
                </a:r>
                <a:endParaRPr lang="en-US" sz="2000" b="1" dirty="0"/>
              </a:p>
            </p:txBody>
          </p:sp>
          <p:sp>
            <p:nvSpPr>
              <p:cNvPr id="28" name="Line 103">
                <a:extLst>
                  <a:ext uri="{FF2B5EF4-FFF2-40B4-BE49-F238E27FC236}">
                    <a16:creationId xmlns:a16="http://schemas.microsoft.com/office/drawing/2014/main" id="{194A3F96-DF82-75FA-DDF5-1E44C34B2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9" name="Text Box 104">
                <a:extLst>
                  <a:ext uri="{FF2B5EF4-FFF2-40B4-BE49-F238E27FC236}">
                    <a16:creationId xmlns:a16="http://schemas.microsoft.com/office/drawing/2014/main" id="{04C67235-E5BE-A156-686B-C6857767CA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170</a:t>
                </a:r>
                <a:endParaRPr lang="en-US" sz="2000" b="1" dirty="0"/>
              </a:p>
            </p:txBody>
          </p:sp>
        </p:grpSp>
        <p:sp>
          <p:nvSpPr>
            <p:cNvPr id="26" name="Text Box 8">
              <a:extLst>
                <a:ext uri="{FF2B5EF4-FFF2-40B4-BE49-F238E27FC236}">
                  <a16:creationId xmlns:a16="http://schemas.microsoft.com/office/drawing/2014/main" id="{43CDDF73-4303-B55F-6790-7CD0F65A7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33" name="Text Box 8">
            <a:extLst>
              <a:ext uri="{FF2B5EF4-FFF2-40B4-BE49-F238E27FC236}">
                <a16:creationId xmlns:a16="http://schemas.microsoft.com/office/drawing/2014/main" id="{2BD23200-AE60-8B7F-BE4A-0B114840D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394" y="4349712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163</a:t>
            </a:r>
            <a:endParaRPr lang="en-US" sz="2000" b="1" dirty="0"/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DF0F4510-2F37-2692-0D40-5F9F4082CF15}"/>
              </a:ext>
            </a:extLst>
          </p:cNvPr>
          <p:cNvGrpSpPr/>
          <p:nvPr/>
        </p:nvGrpSpPr>
        <p:grpSpPr>
          <a:xfrm>
            <a:off x="8121165" y="4819421"/>
            <a:ext cx="1944221" cy="681038"/>
            <a:chOff x="4788024" y="4421981"/>
            <a:chExt cx="1944221" cy="681038"/>
          </a:xfrm>
        </p:grpSpPr>
        <p:grpSp>
          <p:nvGrpSpPr>
            <p:cNvPr id="35" name="Group 101">
              <a:extLst>
                <a:ext uri="{FF2B5EF4-FFF2-40B4-BE49-F238E27FC236}">
                  <a16:creationId xmlns:a16="http://schemas.microsoft.com/office/drawing/2014/main" id="{4A8A94F0-20E0-C715-11AA-3259E1AB7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37" name="Text Box 102">
                <a:extLst>
                  <a:ext uri="{FF2B5EF4-FFF2-40B4-BE49-F238E27FC236}">
                    <a16:creationId xmlns:a16="http://schemas.microsoft.com/office/drawing/2014/main" id="{0EC5670B-FE66-5F90-CC3D-D984C1601F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14</a:t>
                </a:r>
                <a:endParaRPr lang="en-US" sz="2000" b="1" dirty="0"/>
              </a:p>
            </p:txBody>
          </p:sp>
          <p:sp>
            <p:nvSpPr>
              <p:cNvPr id="38" name="Line 103">
                <a:extLst>
                  <a:ext uri="{FF2B5EF4-FFF2-40B4-BE49-F238E27FC236}">
                    <a16:creationId xmlns:a16="http://schemas.microsoft.com/office/drawing/2014/main" id="{F231BB48-63B2-BCFF-7708-C55BDAB9E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0" name="Text Box 104">
                <a:extLst>
                  <a:ext uri="{FF2B5EF4-FFF2-40B4-BE49-F238E27FC236}">
                    <a16:creationId xmlns:a16="http://schemas.microsoft.com/office/drawing/2014/main" id="{B8DB8581-4A8D-39EF-DAFA-383B57B38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170</a:t>
                </a:r>
                <a:endParaRPr lang="en-US" sz="2000" b="1" dirty="0"/>
              </a:p>
            </p:txBody>
          </p:sp>
        </p:grpSp>
        <p:sp>
          <p:nvSpPr>
            <p:cNvPr id="36" name="Text Box 8">
              <a:extLst>
                <a:ext uri="{FF2B5EF4-FFF2-40B4-BE49-F238E27FC236}">
                  <a16:creationId xmlns:a16="http://schemas.microsoft.com/office/drawing/2014/main" id="{4993F3C4-13EE-E42F-587C-3ABC01100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42" name="Text Box 8">
            <a:extLst>
              <a:ext uri="{FF2B5EF4-FFF2-40B4-BE49-F238E27FC236}">
                <a16:creationId xmlns:a16="http://schemas.microsoft.com/office/drawing/2014/main" id="{EBE69EF3-B69D-DD88-F5D9-75BB8308A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082" y="4953073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30</a:t>
            </a:r>
            <a:endParaRPr lang="en-US" sz="2000" b="1" dirty="0"/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755D57A2-70FD-34A1-8511-CF6FF10D5495}"/>
              </a:ext>
            </a:extLst>
          </p:cNvPr>
          <p:cNvGrpSpPr/>
          <p:nvPr/>
        </p:nvGrpSpPr>
        <p:grpSpPr>
          <a:xfrm>
            <a:off x="6064849" y="5328898"/>
            <a:ext cx="1944221" cy="681038"/>
            <a:chOff x="4788024" y="4421981"/>
            <a:chExt cx="1944221" cy="681038"/>
          </a:xfrm>
        </p:grpSpPr>
        <p:grpSp>
          <p:nvGrpSpPr>
            <p:cNvPr id="46" name="Group 101">
              <a:extLst>
                <a:ext uri="{FF2B5EF4-FFF2-40B4-BE49-F238E27FC236}">
                  <a16:creationId xmlns:a16="http://schemas.microsoft.com/office/drawing/2014/main" id="{5D820D9F-C007-47D1-663C-9D9C69ECFC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48" name="Text Box 102">
                <a:extLst>
                  <a:ext uri="{FF2B5EF4-FFF2-40B4-BE49-F238E27FC236}">
                    <a16:creationId xmlns:a16="http://schemas.microsoft.com/office/drawing/2014/main" id="{420CA45D-AA59-1D9C-D0F3-87C6E21AF8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11</a:t>
                </a:r>
                <a:endParaRPr lang="en-US" sz="2000" b="1" dirty="0"/>
              </a:p>
            </p:txBody>
          </p:sp>
          <p:sp>
            <p:nvSpPr>
              <p:cNvPr id="49" name="Line 103">
                <a:extLst>
                  <a:ext uri="{FF2B5EF4-FFF2-40B4-BE49-F238E27FC236}">
                    <a16:creationId xmlns:a16="http://schemas.microsoft.com/office/drawing/2014/main" id="{6371C939-2708-E1F4-CD8B-FC3079F58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0" name="Text Box 104">
                <a:extLst>
                  <a:ext uri="{FF2B5EF4-FFF2-40B4-BE49-F238E27FC236}">
                    <a16:creationId xmlns:a16="http://schemas.microsoft.com/office/drawing/2014/main" id="{DD0A05BF-CF17-4B24-836C-BE93421AA0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170</a:t>
                </a:r>
                <a:endParaRPr lang="en-US" sz="2000" b="1" dirty="0"/>
              </a:p>
            </p:txBody>
          </p:sp>
        </p:grpSp>
        <p:sp>
          <p:nvSpPr>
            <p:cNvPr id="47" name="Text Box 8">
              <a:extLst>
                <a:ext uri="{FF2B5EF4-FFF2-40B4-BE49-F238E27FC236}">
                  <a16:creationId xmlns:a16="http://schemas.microsoft.com/office/drawing/2014/main" id="{BF4D4B52-70C3-9FDB-300B-54D06EBD1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51" name="Text Box 8">
            <a:extLst>
              <a:ext uri="{FF2B5EF4-FFF2-40B4-BE49-F238E27FC236}">
                <a16:creationId xmlns:a16="http://schemas.microsoft.com/office/drawing/2014/main" id="{C1B4D83F-94E6-AFB8-E80F-AA0EA9D4D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66" y="5462550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23</a:t>
            </a:r>
            <a:endParaRPr lang="en-US" sz="2000" b="1" dirty="0"/>
          </a:p>
        </p:txBody>
      </p: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E7F8B98E-E8BD-F6D1-3D4D-8538EFBD5339}"/>
              </a:ext>
            </a:extLst>
          </p:cNvPr>
          <p:cNvGrpSpPr/>
          <p:nvPr/>
        </p:nvGrpSpPr>
        <p:grpSpPr>
          <a:xfrm>
            <a:off x="1550413" y="2292974"/>
            <a:ext cx="3060700" cy="3059112"/>
            <a:chOff x="323850" y="3573463"/>
            <a:chExt cx="3060700" cy="3059112"/>
          </a:xfrm>
        </p:grpSpPr>
        <p:sp>
          <p:nvSpPr>
            <p:cNvPr id="53" name="Oval 98">
              <a:extLst>
                <a:ext uri="{FF2B5EF4-FFF2-40B4-BE49-F238E27FC236}">
                  <a16:creationId xmlns:a16="http://schemas.microsoft.com/office/drawing/2014/main" id="{5808C92F-B6ED-FC8B-DF57-BDB126BC9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573463"/>
              <a:ext cx="3060700" cy="305911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54" name="Text Box 8">
              <a:extLst>
                <a:ext uri="{FF2B5EF4-FFF2-40B4-BE49-F238E27FC236}">
                  <a16:creationId xmlns:a16="http://schemas.microsoft.com/office/drawing/2014/main" id="{30B04071-3BF6-9977-8D13-3669281FD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0976" y="4894347"/>
              <a:ext cx="39882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•</a:t>
              </a:r>
              <a:endParaRPr lang="en-US" sz="2000" b="1" dirty="0"/>
            </a:p>
          </p:txBody>
        </p:sp>
      </p:grpSp>
      <p:cxnSp>
        <p:nvCxnSpPr>
          <p:cNvPr id="55" name="رابط مستقيم 54">
            <a:extLst>
              <a:ext uri="{FF2B5EF4-FFF2-40B4-BE49-F238E27FC236}">
                <a16:creationId xmlns:a16="http://schemas.microsoft.com/office/drawing/2014/main" id="{4F4C038F-B487-2F71-D091-8CF49CC28591}"/>
              </a:ext>
            </a:extLst>
          </p:cNvPr>
          <p:cNvCxnSpPr/>
          <p:nvPr/>
        </p:nvCxnSpPr>
        <p:spPr>
          <a:xfrm flipH="1">
            <a:off x="3079246" y="3803402"/>
            <a:ext cx="151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8">
            <a:extLst>
              <a:ext uri="{FF2B5EF4-FFF2-40B4-BE49-F238E27FC236}">
                <a16:creationId xmlns:a16="http://schemas.microsoft.com/office/drawing/2014/main" id="{3D4B3986-232D-516B-EE14-3A1B6C177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530" y="2719506"/>
            <a:ext cx="4006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•</a:t>
            </a:r>
            <a:endParaRPr lang="en-US" sz="2000" b="1" dirty="0"/>
          </a:p>
        </p:txBody>
      </p: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id="{A6ECFD48-1FD1-F1AD-5270-76B3BF5556C5}"/>
              </a:ext>
            </a:extLst>
          </p:cNvPr>
          <p:cNvCxnSpPr/>
          <p:nvPr/>
        </p:nvCxnSpPr>
        <p:spPr>
          <a:xfrm flipH="1" flipV="1">
            <a:off x="1830833" y="2895225"/>
            <a:ext cx="1229603" cy="9068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دائري 11">
            <a:extLst>
              <a:ext uri="{FF2B5EF4-FFF2-40B4-BE49-F238E27FC236}">
                <a16:creationId xmlns:a16="http://schemas.microsoft.com/office/drawing/2014/main" id="{4AD5C0C5-F083-EE2D-01D9-9C68A6E66F62}"/>
              </a:ext>
            </a:extLst>
          </p:cNvPr>
          <p:cNvSpPr/>
          <p:nvPr/>
        </p:nvSpPr>
        <p:spPr>
          <a:xfrm>
            <a:off x="1544727" y="2283913"/>
            <a:ext cx="3060000" cy="3060000"/>
          </a:xfrm>
          <a:prstGeom prst="pie">
            <a:avLst>
              <a:gd name="adj1" fmla="val 12990449"/>
              <a:gd name="adj2" fmla="val 49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9" name="Text Box 8">
            <a:extLst>
              <a:ext uri="{FF2B5EF4-FFF2-40B4-BE49-F238E27FC236}">
                <a16:creationId xmlns:a16="http://schemas.microsoft.com/office/drawing/2014/main" id="{DFAB7EFE-CE28-DE06-5ACE-14D41D0DE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385" y="4847889"/>
            <a:ext cx="4006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•</a:t>
            </a:r>
            <a:endParaRPr lang="en-US" sz="2000" b="1" dirty="0"/>
          </a:p>
        </p:txBody>
      </p:sp>
      <p:cxnSp>
        <p:nvCxnSpPr>
          <p:cNvPr id="60" name="رابط مستقيم 59">
            <a:extLst>
              <a:ext uri="{FF2B5EF4-FFF2-40B4-BE49-F238E27FC236}">
                <a16:creationId xmlns:a16="http://schemas.microsoft.com/office/drawing/2014/main" id="{BB4A478D-ADD4-A398-EF90-4E9C3ED6BAB7}"/>
              </a:ext>
            </a:extLst>
          </p:cNvPr>
          <p:cNvCxnSpPr/>
          <p:nvPr/>
        </p:nvCxnSpPr>
        <p:spPr>
          <a:xfrm>
            <a:off x="3060436" y="3825146"/>
            <a:ext cx="890252" cy="12254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8">
            <a:extLst>
              <a:ext uri="{FF2B5EF4-FFF2-40B4-BE49-F238E27FC236}">
                <a16:creationId xmlns:a16="http://schemas.microsoft.com/office/drawing/2014/main" id="{9FB342DC-B0A3-CBFA-19B7-7E38F8EE8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563" y="4267032"/>
            <a:ext cx="4006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•</a:t>
            </a:r>
            <a:endParaRPr lang="en-US" sz="2000" b="1" dirty="0"/>
          </a:p>
        </p:txBody>
      </p:sp>
      <p:cxnSp>
        <p:nvCxnSpPr>
          <p:cNvPr id="62" name="رابط مستقيم 61">
            <a:extLst>
              <a:ext uri="{FF2B5EF4-FFF2-40B4-BE49-F238E27FC236}">
                <a16:creationId xmlns:a16="http://schemas.microsoft.com/office/drawing/2014/main" id="{72C7B391-B3FF-4535-8CA0-FA9D237B159A}"/>
              </a:ext>
            </a:extLst>
          </p:cNvPr>
          <p:cNvCxnSpPr/>
          <p:nvPr/>
        </p:nvCxnSpPr>
        <p:spPr>
          <a:xfrm>
            <a:off x="3079246" y="3821830"/>
            <a:ext cx="1351620" cy="659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دائري 117">
            <a:extLst>
              <a:ext uri="{FF2B5EF4-FFF2-40B4-BE49-F238E27FC236}">
                <a16:creationId xmlns:a16="http://schemas.microsoft.com/office/drawing/2014/main" id="{ABFD77CE-2611-6481-642E-2472844A898C}"/>
              </a:ext>
            </a:extLst>
          </p:cNvPr>
          <p:cNvSpPr/>
          <p:nvPr/>
        </p:nvSpPr>
        <p:spPr>
          <a:xfrm>
            <a:off x="1568514" y="2282753"/>
            <a:ext cx="3060000" cy="3060000"/>
          </a:xfrm>
          <a:prstGeom prst="pie">
            <a:avLst>
              <a:gd name="adj1" fmla="val 3282131"/>
              <a:gd name="adj2" fmla="val 128864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4" name="دائري 118">
            <a:extLst>
              <a:ext uri="{FF2B5EF4-FFF2-40B4-BE49-F238E27FC236}">
                <a16:creationId xmlns:a16="http://schemas.microsoft.com/office/drawing/2014/main" id="{A9C3B802-1CE7-AFD1-6DC1-62DF041C87BB}"/>
              </a:ext>
            </a:extLst>
          </p:cNvPr>
          <p:cNvSpPr/>
          <p:nvPr/>
        </p:nvSpPr>
        <p:spPr>
          <a:xfrm>
            <a:off x="1550763" y="2268898"/>
            <a:ext cx="3060000" cy="3060000"/>
          </a:xfrm>
          <a:prstGeom prst="pie">
            <a:avLst>
              <a:gd name="adj1" fmla="val 21576337"/>
              <a:gd name="adj2" fmla="val 152810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5" name="دائري 119">
            <a:extLst>
              <a:ext uri="{FF2B5EF4-FFF2-40B4-BE49-F238E27FC236}">
                <a16:creationId xmlns:a16="http://schemas.microsoft.com/office/drawing/2014/main" id="{3440CD60-7C0F-75B8-E2ED-361C09F3211C}"/>
              </a:ext>
            </a:extLst>
          </p:cNvPr>
          <p:cNvSpPr/>
          <p:nvPr/>
        </p:nvSpPr>
        <p:spPr>
          <a:xfrm>
            <a:off x="1558639" y="2277805"/>
            <a:ext cx="3060000" cy="3060000"/>
          </a:xfrm>
          <a:prstGeom prst="pie">
            <a:avLst>
              <a:gd name="adj1" fmla="val 1544648"/>
              <a:gd name="adj2" fmla="val 32884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grpSp>
        <p:nvGrpSpPr>
          <p:cNvPr id="66" name="Group 43">
            <a:extLst>
              <a:ext uri="{FF2B5EF4-FFF2-40B4-BE49-F238E27FC236}">
                <a16:creationId xmlns:a16="http://schemas.microsoft.com/office/drawing/2014/main" id="{6E105613-EDFE-67BE-2B0D-BB370204E45E}"/>
              </a:ext>
            </a:extLst>
          </p:cNvPr>
          <p:cNvGrpSpPr>
            <a:grpSpLocks/>
          </p:cNvGrpSpPr>
          <p:nvPr/>
        </p:nvGrpSpPr>
        <p:grpSpPr bwMode="auto">
          <a:xfrm>
            <a:off x="2904282" y="2821029"/>
            <a:ext cx="858838" cy="658500"/>
            <a:chOff x="2109" y="2205"/>
            <a:chExt cx="567" cy="625"/>
          </a:xfrm>
        </p:grpSpPr>
        <p:sp>
          <p:nvSpPr>
            <p:cNvPr id="67" name="Text Box 44">
              <a:extLst>
                <a:ext uri="{FF2B5EF4-FFF2-40B4-BE49-F238E27FC236}">
                  <a16:creationId xmlns:a16="http://schemas.microsoft.com/office/drawing/2014/main" id="{432A97E0-D8B3-0071-8B04-D9FD999C1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450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الثدييات</a:t>
              </a:r>
              <a:endParaRPr lang="en-US" sz="2000" b="1" dirty="0"/>
            </a:p>
          </p:txBody>
        </p:sp>
        <p:sp>
          <p:nvSpPr>
            <p:cNvPr id="68" name="Text Box 45">
              <a:extLst>
                <a:ext uri="{FF2B5EF4-FFF2-40B4-BE49-F238E27FC236}">
                  <a16:creationId xmlns:a16="http://schemas.microsoft.com/office/drawing/2014/main" id="{6542431B-CF93-C2C0-731F-6D082467B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40٪</a:t>
              </a:r>
            </a:p>
          </p:txBody>
        </p:sp>
      </p:grpSp>
      <p:grpSp>
        <p:nvGrpSpPr>
          <p:cNvPr id="69" name="Group 43">
            <a:extLst>
              <a:ext uri="{FF2B5EF4-FFF2-40B4-BE49-F238E27FC236}">
                <a16:creationId xmlns:a16="http://schemas.microsoft.com/office/drawing/2014/main" id="{A5789D24-B2EC-B214-D21D-2CFFC6F3D2BA}"/>
              </a:ext>
            </a:extLst>
          </p:cNvPr>
          <p:cNvGrpSpPr>
            <a:grpSpLocks/>
          </p:cNvGrpSpPr>
          <p:nvPr/>
        </p:nvGrpSpPr>
        <p:grpSpPr bwMode="auto">
          <a:xfrm>
            <a:off x="2185836" y="4008998"/>
            <a:ext cx="1001220" cy="658500"/>
            <a:chOff x="2060" y="2205"/>
            <a:chExt cx="661" cy="625"/>
          </a:xfrm>
        </p:grpSpPr>
        <p:sp>
          <p:nvSpPr>
            <p:cNvPr id="70" name="Text Box 44">
              <a:extLst>
                <a:ext uri="{FF2B5EF4-FFF2-40B4-BE49-F238E27FC236}">
                  <a16:creationId xmlns:a16="http://schemas.microsoft.com/office/drawing/2014/main" id="{9F46CCB8-A5A2-8423-16AD-34B12505E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2450"/>
              <a:ext cx="661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الطيور</a:t>
              </a:r>
              <a:endParaRPr lang="en-US" sz="2000" b="1" dirty="0"/>
            </a:p>
          </p:txBody>
        </p:sp>
        <p:sp>
          <p:nvSpPr>
            <p:cNvPr id="71" name="Text Box 45">
              <a:extLst>
                <a:ext uri="{FF2B5EF4-FFF2-40B4-BE49-F238E27FC236}">
                  <a16:creationId xmlns:a16="http://schemas.microsoft.com/office/drawing/2014/main" id="{5D87A88B-9C51-879D-A823-1BF000C5F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45٪</a:t>
              </a:r>
            </a:p>
          </p:txBody>
        </p:sp>
      </p:grpSp>
      <p:grpSp>
        <p:nvGrpSpPr>
          <p:cNvPr id="72" name="Group 43">
            <a:extLst>
              <a:ext uri="{FF2B5EF4-FFF2-40B4-BE49-F238E27FC236}">
                <a16:creationId xmlns:a16="http://schemas.microsoft.com/office/drawing/2014/main" id="{EF437B2A-1540-3D64-8120-21F8D204C940}"/>
              </a:ext>
            </a:extLst>
          </p:cNvPr>
          <p:cNvGrpSpPr>
            <a:grpSpLocks/>
          </p:cNvGrpSpPr>
          <p:nvPr/>
        </p:nvGrpSpPr>
        <p:grpSpPr bwMode="auto">
          <a:xfrm rot="3066898">
            <a:off x="3425891" y="4194513"/>
            <a:ext cx="1001220" cy="658500"/>
            <a:chOff x="2060" y="2205"/>
            <a:chExt cx="661" cy="625"/>
          </a:xfrm>
        </p:grpSpPr>
        <p:sp>
          <p:nvSpPr>
            <p:cNvPr id="73" name="Text Box 44">
              <a:extLst>
                <a:ext uri="{FF2B5EF4-FFF2-40B4-BE49-F238E27FC236}">
                  <a16:creationId xmlns:a16="http://schemas.microsoft.com/office/drawing/2014/main" id="{748ABD77-A805-72F1-1093-256E4820E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2450"/>
              <a:ext cx="661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الزواحف</a:t>
              </a:r>
              <a:endParaRPr lang="en-US" sz="2000" b="1" dirty="0"/>
            </a:p>
          </p:txBody>
        </p:sp>
        <p:sp>
          <p:nvSpPr>
            <p:cNvPr id="74" name="Text Box 45">
              <a:extLst>
                <a:ext uri="{FF2B5EF4-FFF2-40B4-BE49-F238E27FC236}">
                  <a16:creationId xmlns:a16="http://schemas.microsoft.com/office/drawing/2014/main" id="{902FD305-5E31-B40E-7032-C572B5215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8٪</a:t>
              </a:r>
            </a:p>
          </p:txBody>
        </p:sp>
      </p:grpSp>
      <p:grpSp>
        <p:nvGrpSpPr>
          <p:cNvPr id="75" name="Group 43">
            <a:extLst>
              <a:ext uri="{FF2B5EF4-FFF2-40B4-BE49-F238E27FC236}">
                <a16:creationId xmlns:a16="http://schemas.microsoft.com/office/drawing/2014/main" id="{B7166A37-F809-ED47-A589-C005CFD6C74E}"/>
              </a:ext>
            </a:extLst>
          </p:cNvPr>
          <p:cNvGrpSpPr>
            <a:grpSpLocks/>
          </p:cNvGrpSpPr>
          <p:nvPr/>
        </p:nvGrpSpPr>
        <p:grpSpPr bwMode="auto">
          <a:xfrm rot="1396138">
            <a:off x="3551350" y="3696350"/>
            <a:ext cx="1129970" cy="622678"/>
            <a:chOff x="1961" y="2205"/>
            <a:chExt cx="746" cy="591"/>
          </a:xfrm>
        </p:grpSpPr>
        <p:sp>
          <p:nvSpPr>
            <p:cNvPr id="76" name="Text Box 44">
              <a:extLst>
                <a:ext uri="{FF2B5EF4-FFF2-40B4-BE49-F238E27FC236}">
                  <a16:creationId xmlns:a16="http://schemas.microsoft.com/office/drawing/2014/main" id="{6315404C-0E8C-B86C-3E30-C151F3DC6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1" y="2416"/>
              <a:ext cx="746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البرمائيات</a:t>
              </a:r>
              <a:endParaRPr lang="en-US" sz="2000" b="1" dirty="0"/>
            </a:p>
          </p:txBody>
        </p:sp>
        <p:sp>
          <p:nvSpPr>
            <p:cNvPr id="77" name="Text Box 45">
              <a:extLst>
                <a:ext uri="{FF2B5EF4-FFF2-40B4-BE49-F238E27FC236}">
                  <a16:creationId xmlns:a16="http://schemas.microsoft.com/office/drawing/2014/main" id="{6FB4E08D-6614-C02D-0894-52E7F977EA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6٪</a:t>
              </a:r>
            </a:p>
          </p:txBody>
        </p:sp>
      </p:grpSp>
      <p:pic>
        <p:nvPicPr>
          <p:cNvPr id="78" name="Picture 36">
            <a:extLst>
              <a:ext uri="{FF2B5EF4-FFF2-40B4-BE49-F238E27FC236}">
                <a16:creationId xmlns:a16="http://schemas.microsoft.com/office/drawing/2014/main" id="{6C7BA4BF-1298-6414-F7CA-F6AEF998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20" y="1722957"/>
            <a:ext cx="4159568" cy="233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36">
            <a:extLst>
              <a:ext uri="{FF2B5EF4-FFF2-40B4-BE49-F238E27FC236}">
                <a16:creationId xmlns:a16="http://schemas.microsoft.com/office/drawing/2014/main" id="{F1F10326-02EA-A537-3736-676AE15A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7987">
            <a:off x="1858164" y="2294478"/>
            <a:ext cx="37814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36">
            <a:extLst>
              <a:ext uri="{FF2B5EF4-FFF2-40B4-BE49-F238E27FC236}">
                <a16:creationId xmlns:a16="http://schemas.microsoft.com/office/drawing/2014/main" id="{9D6098E8-AB47-6F5B-DBAD-4A24EBC80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03794">
            <a:off x="1100219" y="3494632"/>
            <a:ext cx="3125145" cy="175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Text Box 97">
            <a:extLst>
              <a:ext uri="{FF2B5EF4-FFF2-40B4-BE49-F238E27FC236}">
                <a16:creationId xmlns:a16="http://schemas.microsoft.com/office/drawing/2014/main" id="{D1FCEBEE-DE2E-AB28-49EF-5C196873C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291" y="2553038"/>
            <a:ext cx="2276264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مجموع الأنواع في الجدول يساوي 170</a:t>
            </a:r>
            <a:endParaRPr lang="en-US" sz="24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8AD9614B-AABE-EF54-88E3-20F2C0DA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8" y="2114030"/>
            <a:ext cx="2503665" cy="172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Google Shape;312;p25">
            <a:extLst>
              <a:ext uri="{FF2B5EF4-FFF2-40B4-BE49-F238E27FC236}">
                <a16:creationId xmlns:a16="http://schemas.microsoft.com/office/drawing/2014/main" id="{5E93D5C8-C253-20B7-A77F-11ADB77A4AB1}"/>
              </a:ext>
            </a:extLst>
          </p:cNvPr>
          <p:cNvSpPr/>
          <p:nvPr/>
        </p:nvSpPr>
        <p:spPr>
          <a:xfrm>
            <a:off x="3795192" y="1012756"/>
            <a:ext cx="1733080" cy="80378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مثال 2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1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/>
      <p:bldP spid="23" grpId="0"/>
      <p:bldP spid="33" grpId="0"/>
      <p:bldP spid="42" grpId="0"/>
      <p:bldP spid="51" grpId="0"/>
      <p:bldP spid="56" grpId="0"/>
      <p:bldP spid="58" grpId="0" animBg="1"/>
      <p:bldP spid="59" grpId="0"/>
      <p:bldP spid="61" grpId="0"/>
      <p:bldP spid="63" grpId="0" animBg="1"/>
      <p:bldP spid="64" grpId="0" animBg="1"/>
      <p:bldP spid="65" grpId="0" animBg="1"/>
      <p:bldP spid="81" grpId="0" animBg="1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88B16C27-46F1-271F-CB9B-1B2E419E4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408F46A-488E-520C-1B97-1BB2BA733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A202B7A-EC37-D2D9-090D-082C76256D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573" t="29910" r="16606" b="27369"/>
          <a:stretch/>
        </p:blipFill>
        <p:spPr>
          <a:xfrm>
            <a:off x="7772596" y="2495503"/>
            <a:ext cx="3043174" cy="33168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B600D19-8574-012B-B408-463D34034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13" b="8347"/>
          <a:stretch/>
        </p:blipFill>
        <p:spPr>
          <a:xfrm>
            <a:off x="1340728" y="810904"/>
            <a:ext cx="5869893" cy="525708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88A7D47-B85D-82E8-C2D6-575680D91A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83" t="7083" b="8589"/>
          <a:stretch/>
        </p:blipFill>
        <p:spPr>
          <a:xfrm>
            <a:off x="7359913" y="810904"/>
            <a:ext cx="3679519" cy="15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56666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27896">
            <a:off x="8324192" y="239495"/>
            <a:ext cx="597491" cy="10358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6B2F21B6-DC76-0230-86EF-2A0D54A7EE2F}"/>
              </a:ext>
            </a:extLst>
          </p:cNvPr>
          <p:cNvSpPr/>
          <p:nvPr/>
        </p:nvSpPr>
        <p:spPr>
          <a:xfrm>
            <a:off x="5839903" y="433001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22" name="Picture 35" descr="Picture 35">
            <a:extLst>
              <a:ext uri="{FF2B5EF4-FFF2-40B4-BE49-F238E27FC236}">
                <a16:creationId xmlns:a16="http://schemas.microsoft.com/office/drawing/2014/main" id="{461D18B1-0844-CFC3-2D07-2331B8275E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AB1832F-5306-B34A-D186-7C8B0FBDC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6C05C6B4-82BC-BE9E-1CD7-598AC2F16EA0}"/>
              </a:ext>
            </a:extLst>
          </p:cNvPr>
          <p:cNvSpPr/>
          <p:nvPr/>
        </p:nvSpPr>
        <p:spPr>
          <a:xfrm>
            <a:off x="3281241" y="4283456"/>
            <a:ext cx="148590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0AAD1C0-C9FB-967D-C4E8-16122A32645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654" t="57898" r="35954" b="26018"/>
          <a:stretch/>
        </p:blipFill>
        <p:spPr>
          <a:xfrm>
            <a:off x="6627060" y="1533887"/>
            <a:ext cx="4965478" cy="195510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1755163-FEB7-34FA-71FE-2FADF65EB9B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253" t="53334" r="64575" b="29129"/>
          <a:stretch/>
        </p:blipFill>
        <p:spPr>
          <a:xfrm>
            <a:off x="4415637" y="1109590"/>
            <a:ext cx="2385818" cy="2444118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5EEFEB2-E6B3-A90F-ABFA-4E40B7A178B9}"/>
              </a:ext>
            </a:extLst>
          </p:cNvPr>
          <p:cNvSpPr/>
          <p:nvPr/>
        </p:nvSpPr>
        <p:spPr>
          <a:xfrm>
            <a:off x="654064" y="2950041"/>
            <a:ext cx="839348" cy="146294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زاوج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شارك</a:t>
            </a:r>
          </a:p>
        </p:txBody>
      </p:sp>
      <p:sp>
        <p:nvSpPr>
          <p:cNvPr id="21" name="Text Box 97">
            <a:extLst>
              <a:ext uri="{FF2B5EF4-FFF2-40B4-BE49-F238E27FC236}">
                <a16:creationId xmlns:a16="http://schemas.microsoft.com/office/drawing/2014/main" id="{8C66288C-0381-50BF-F015-8D6DA6589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770" y="2390376"/>
            <a:ext cx="2918724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الميداليات العربية في الأولمبياد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D71B9B6B-7BB8-6432-1EDD-05ED30ADA769}"/>
              </a:ext>
            </a:extLst>
          </p:cNvPr>
          <p:cNvGrpSpPr/>
          <p:nvPr/>
        </p:nvGrpSpPr>
        <p:grpSpPr>
          <a:xfrm>
            <a:off x="7166783" y="3530714"/>
            <a:ext cx="1944221" cy="681038"/>
            <a:chOff x="4788024" y="4421981"/>
            <a:chExt cx="1944221" cy="681038"/>
          </a:xfrm>
        </p:grpSpPr>
        <p:grpSp>
          <p:nvGrpSpPr>
            <p:cNvPr id="29" name="Group 101">
              <a:extLst>
                <a:ext uri="{FF2B5EF4-FFF2-40B4-BE49-F238E27FC236}">
                  <a16:creationId xmlns:a16="http://schemas.microsoft.com/office/drawing/2014/main" id="{C3A8679E-4CD2-90BA-9210-99E287804F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31" name="Text Box 102">
                <a:extLst>
                  <a:ext uri="{FF2B5EF4-FFF2-40B4-BE49-F238E27FC236}">
                    <a16:creationId xmlns:a16="http://schemas.microsoft.com/office/drawing/2014/main" id="{24B1776E-7034-3527-3326-8E6825C2C4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22</a:t>
                </a:r>
                <a:endParaRPr lang="en-US" sz="2000" b="1" dirty="0"/>
              </a:p>
            </p:txBody>
          </p:sp>
          <p:sp>
            <p:nvSpPr>
              <p:cNvPr id="32" name="Line 103">
                <a:extLst>
                  <a:ext uri="{FF2B5EF4-FFF2-40B4-BE49-F238E27FC236}">
                    <a16:creationId xmlns:a16="http://schemas.microsoft.com/office/drawing/2014/main" id="{BCA81EAA-E4D6-F048-C5AE-ED80EB9EFD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3" name="Text Box 104">
                <a:extLst>
                  <a:ext uri="{FF2B5EF4-FFF2-40B4-BE49-F238E27FC236}">
                    <a16:creationId xmlns:a16="http://schemas.microsoft.com/office/drawing/2014/main" id="{17CBD669-9FD6-41E0-DD48-016B06C3CD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81</a:t>
                </a:r>
                <a:endParaRPr lang="en-US" sz="2000" b="1" dirty="0"/>
              </a:p>
            </p:txBody>
          </p:sp>
        </p:grp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3B8A7ABF-9BE2-BDD8-DB8D-8D9BEA907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34" name="Text Box 8">
            <a:extLst>
              <a:ext uri="{FF2B5EF4-FFF2-40B4-BE49-F238E27FC236}">
                <a16:creationId xmlns:a16="http://schemas.microsoft.com/office/drawing/2014/main" id="{A0C5250D-BEB6-93B0-2494-D6219E374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700" y="3664366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98</a:t>
            </a:r>
            <a:endParaRPr lang="en-US" sz="2000" b="1" dirty="0"/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080A0B12-0E80-3888-4263-6288DEE31B2F}"/>
              </a:ext>
            </a:extLst>
          </p:cNvPr>
          <p:cNvGrpSpPr/>
          <p:nvPr/>
        </p:nvGrpSpPr>
        <p:grpSpPr>
          <a:xfrm>
            <a:off x="7166783" y="4249777"/>
            <a:ext cx="1944221" cy="681038"/>
            <a:chOff x="4788024" y="4421981"/>
            <a:chExt cx="1944221" cy="681038"/>
          </a:xfrm>
        </p:grpSpPr>
        <p:grpSp>
          <p:nvGrpSpPr>
            <p:cNvPr id="36" name="Group 101">
              <a:extLst>
                <a:ext uri="{FF2B5EF4-FFF2-40B4-BE49-F238E27FC236}">
                  <a16:creationId xmlns:a16="http://schemas.microsoft.com/office/drawing/2014/main" id="{D2A28E27-1770-FF36-2C49-A6BB2F8771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38" name="Text Box 102">
                <a:extLst>
                  <a:ext uri="{FF2B5EF4-FFF2-40B4-BE49-F238E27FC236}">
                    <a16:creationId xmlns:a16="http://schemas.microsoft.com/office/drawing/2014/main" id="{1D790A50-13FE-A3E6-ABD5-74C32D8CD9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21</a:t>
                </a:r>
                <a:endParaRPr lang="en-US" sz="2000" b="1" dirty="0"/>
              </a:p>
            </p:txBody>
          </p:sp>
          <p:sp>
            <p:nvSpPr>
              <p:cNvPr id="39" name="Line 103">
                <a:extLst>
                  <a:ext uri="{FF2B5EF4-FFF2-40B4-BE49-F238E27FC236}">
                    <a16:creationId xmlns:a16="http://schemas.microsoft.com/office/drawing/2014/main" id="{F0F19EDC-724F-DA69-B5F0-148154349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0" name="Text Box 104">
                <a:extLst>
                  <a:ext uri="{FF2B5EF4-FFF2-40B4-BE49-F238E27FC236}">
                    <a16:creationId xmlns:a16="http://schemas.microsoft.com/office/drawing/2014/main" id="{E02A2A84-90BE-6C5C-5E2A-1CB56C0A65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81</a:t>
                </a:r>
                <a:endParaRPr lang="en-US" sz="2000" b="1" dirty="0"/>
              </a:p>
            </p:txBody>
          </p:sp>
        </p:grpSp>
        <p:sp>
          <p:nvSpPr>
            <p:cNvPr id="37" name="Text Box 8">
              <a:extLst>
                <a:ext uri="{FF2B5EF4-FFF2-40B4-BE49-F238E27FC236}">
                  <a16:creationId xmlns:a16="http://schemas.microsoft.com/office/drawing/2014/main" id="{654B302B-CFA0-5C57-3A99-2B9259F7B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41" name="Text Box 8">
            <a:extLst>
              <a:ext uri="{FF2B5EF4-FFF2-40B4-BE49-F238E27FC236}">
                <a16:creationId xmlns:a16="http://schemas.microsoft.com/office/drawing/2014/main" id="{C13398C3-A385-A312-C88A-AD753175E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700" y="4383429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93</a:t>
            </a:r>
            <a:endParaRPr lang="en-US" sz="2000" b="1" dirty="0"/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94AA6882-4BA8-36A9-E6BE-26122A0D536D}"/>
              </a:ext>
            </a:extLst>
          </p:cNvPr>
          <p:cNvGrpSpPr/>
          <p:nvPr/>
        </p:nvGrpSpPr>
        <p:grpSpPr>
          <a:xfrm>
            <a:off x="7166783" y="4936891"/>
            <a:ext cx="1944221" cy="681038"/>
            <a:chOff x="4788024" y="4421981"/>
            <a:chExt cx="1944221" cy="681038"/>
          </a:xfrm>
        </p:grpSpPr>
        <p:grpSp>
          <p:nvGrpSpPr>
            <p:cNvPr id="43" name="Group 101">
              <a:extLst>
                <a:ext uri="{FF2B5EF4-FFF2-40B4-BE49-F238E27FC236}">
                  <a16:creationId xmlns:a16="http://schemas.microsoft.com/office/drawing/2014/main" id="{46CF6E85-94B6-EB17-2B0C-6664C6FB2E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45" name="Text Box 102">
                <a:extLst>
                  <a:ext uri="{FF2B5EF4-FFF2-40B4-BE49-F238E27FC236}">
                    <a16:creationId xmlns:a16="http://schemas.microsoft.com/office/drawing/2014/main" id="{B21EAE9A-0E72-D35D-D775-4FB3CEDEA2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40</a:t>
                </a:r>
                <a:endParaRPr lang="en-US" sz="2000" b="1" dirty="0"/>
              </a:p>
            </p:txBody>
          </p:sp>
          <p:sp>
            <p:nvSpPr>
              <p:cNvPr id="46" name="Line 103">
                <a:extLst>
                  <a:ext uri="{FF2B5EF4-FFF2-40B4-BE49-F238E27FC236}">
                    <a16:creationId xmlns:a16="http://schemas.microsoft.com/office/drawing/2014/main" id="{44506111-A2B1-A473-4D57-27C125BB3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7" name="Text Box 104">
                <a:extLst>
                  <a:ext uri="{FF2B5EF4-FFF2-40B4-BE49-F238E27FC236}">
                    <a16:creationId xmlns:a16="http://schemas.microsoft.com/office/drawing/2014/main" id="{881FF74F-9421-A370-CD3B-0F46A51394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81</a:t>
                </a:r>
                <a:endParaRPr lang="en-US" sz="2000" b="1" dirty="0"/>
              </a:p>
            </p:txBody>
          </p:sp>
        </p:grpSp>
        <p:sp>
          <p:nvSpPr>
            <p:cNvPr id="44" name="Text Box 8">
              <a:extLst>
                <a:ext uri="{FF2B5EF4-FFF2-40B4-BE49-F238E27FC236}">
                  <a16:creationId xmlns:a16="http://schemas.microsoft.com/office/drawing/2014/main" id="{159C2DFD-ABF0-F3CA-BD8A-3AA5F400F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48" name="Text Box 8">
            <a:extLst>
              <a:ext uri="{FF2B5EF4-FFF2-40B4-BE49-F238E27FC236}">
                <a16:creationId xmlns:a16="http://schemas.microsoft.com/office/drawing/2014/main" id="{9933481A-2E0B-1081-EDF3-889DD7F5D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700" y="5070543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178</a:t>
            </a:r>
            <a:endParaRPr lang="en-US" sz="2000" b="1" dirty="0"/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E5958DAB-2F48-8EE5-F03A-6E59D4305052}"/>
              </a:ext>
            </a:extLst>
          </p:cNvPr>
          <p:cNvGrpSpPr/>
          <p:nvPr/>
        </p:nvGrpSpPr>
        <p:grpSpPr>
          <a:xfrm>
            <a:off x="1727006" y="2949342"/>
            <a:ext cx="3060700" cy="3059112"/>
            <a:chOff x="323850" y="3573463"/>
            <a:chExt cx="3060700" cy="3059112"/>
          </a:xfrm>
        </p:grpSpPr>
        <p:sp>
          <p:nvSpPr>
            <p:cNvPr id="50" name="Oval 98">
              <a:extLst>
                <a:ext uri="{FF2B5EF4-FFF2-40B4-BE49-F238E27FC236}">
                  <a16:creationId xmlns:a16="http://schemas.microsoft.com/office/drawing/2014/main" id="{8874E1F9-0E03-28CC-C7E6-AFFB037F5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573463"/>
              <a:ext cx="3060700" cy="305911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51" name="Text Box 8">
              <a:extLst>
                <a:ext uri="{FF2B5EF4-FFF2-40B4-BE49-F238E27FC236}">
                  <a16:creationId xmlns:a16="http://schemas.microsoft.com/office/drawing/2014/main" id="{6B17E352-8487-7539-3CE4-2F6ACF8F0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0976" y="4894347"/>
              <a:ext cx="39882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•</a:t>
              </a:r>
              <a:endParaRPr lang="en-US" sz="2000" b="1" dirty="0"/>
            </a:p>
          </p:txBody>
        </p:sp>
      </p:grpSp>
      <p:sp>
        <p:nvSpPr>
          <p:cNvPr id="52" name="دائري 43">
            <a:extLst>
              <a:ext uri="{FF2B5EF4-FFF2-40B4-BE49-F238E27FC236}">
                <a16:creationId xmlns:a16="http://schemas.microsoft.com/office/drawing/2014/main" id="{FE875F57-E8C2-A363-65B8-4B8CCAD98264}"/>
              </a:ext>
            </a:extLst>
          </p:cNvPr>
          <p:cNvSpPr/>
          <p:nvPr/>
        </p:nvSpPr>
        <p:spPr>
          <a:xfrm>
            <a:off x="1729317" y="2937804"/>
            <a:ext cx="3060000" cy="3060000"/>
          </a:xfrm>
          <a:prstGeom prst="pie">
            <a:avLst>
              <a:gd name="adj1" fmla="val 53728"/>
              <a:gd name="adj2" fmla="val 984659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3" name="دائري 45">
            <a:extLst>
              <a:ext uri="{FF2B5EF4-FFF2-40B4-BE49-F238E27FC236}">
                <a16:creationId xmlns:a16="http://schemas.microsoft.com/office/drawing/2014/main" id="{DAD6C4FD-0EF9-D17F-9CC7-4875F4C5E697}"/>
              </a:ext>
            </a:extLst>
          </p:cNvPr>
          <p:cNvSpPr/>
          <p:nvPr/>
        </p:nvSpPr>
        <p:spPr>
          <a:xfrm>
            <a:off x="1713851" y="2954136"/>
            <a:ext cx="3060000" cy="3060000"/>
          </a:xfrm>
          <a:prstGeom prst="pie">
            <a:avLst>
              <a:gd name="adj1" fmla="val 15610351"/>
              <a:gd name="adj2" fmla="val 49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4" name="دائري 46">
            <a:extLst>
              <a:ext uri="{FF2B5EF4-FFF2-40B4-BE49-F238E27FC236}">
                <a16:creationId xmlns:a16="http://schemas.microsoft.com/office/drawing/2014/main" id="{D4B395E4-0454-0963-2E3D-678DD163416C}"/>
              </a:ext>
            </a:extLst>
          </p:cNvPr>
          <p:cNvSpPr/>
          <p:nvPr/>
        </p:nvSpPr>
        <p:spPr>
          <a:xfrm>
            <a:off x="1743605" y="2950041"/>
            <a:ext cx="3060000" cy="3060000"/>
          </a:xfrm>
          <a:prstGeom prst="pie">
            <a:avLst>
              <a:gd name="adj1" fmla="val 9834925"/>
              <a:gd name="adj2" fmla="val 1550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grpSp>
        <p:nvGrpSpPr>
          <p:cNvPr id="55" name="Group 43">
            <a:extLst>
              <a:ext uri="{FF2B5EF4-FFF2-40B4-BE49-F238E27FC236}">
                <a16:creationId xmlns:a16="http://schemas.microsoft.com/office/drawing/2014/main" id="{0C06C09E-E3BE-8270-4804-B13DABF76A5C}"/>
              </a:ext>
            </a:extLst>
          </p:cNvPr>
          <p:cNvGrpSpPr>
            <a:grpSpLocks/>
          </p:cNvGrpSpPr>
          <p:nvPr/>
        </p:nvGrpSpPr>
        <p:grpSpPr bwMode="auto">
          <a:xfrm>
            <a:off x="3297018" y="3582208"/>
            <a:ext cx="1002735" cy="658500"/>
            <a:chOff x="2060" y="2205"/>
            <a:chExt cx="662" cy="625"/>
          </a:xfrm>
        </p:grpSpPr>
        <p:sp>
          <p:nvSpPr>
            <p:cNvPr id="56" name="Text Box 44">
              <a:extLst>
                <a:ext uri="{FF2B5EF4-FFF2-40B4-BE49-F238E27FC236}">
                  <a16:creationId xmlns:a16="http://schemas.microsoft.com/office/drawing/2014/main" id="{C1DB11BF-B2BE-A6B5-8348-F6FDF78C00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2450"/>
              <a:ext cx="662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ذهبية</a:t>
              </a:r>
              <a:endParaRPr lang="en-US" sz="2000" b="1" dirty="0"/>
            </a:p>
          </p:txBody>
        </p:sp>
        <p:sp>
          <p:nvSpPr>
            <p:cNvPr id="57" name="Text Box 45">
              <a:extLst>
                <a:ext uri="{FF2B5EF4-FFF2-40B4-BE49-F238E27FC236}">
                  <a16:creationId xmlns:a16="http://schemas.microsoft.com/office/drawing/2014/main" id="{C51A4862-37B1-C02E-2AAA-AFC30EAB18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27٪</a:t>
              </a:r>
            </a:p>
          </p:txBody>
        </p:sp>
      </p:grpSp>
      <p:grpSp>
        <p:nvGrpSpPr>
          <p:cNvPr id="58" name="Group 43">
            <a:extLst>
              <a:ext uri="{FF2B5EF4-FFF2-40B4-BE49-F238E27FC236}">
                <a16:creationId xmlns:a16="http://schemas.microsoft.com/office/drawing/2014/main" id="{136348CA-485D-1E4A-5E11-7F0B48B2220E}"/>
              </a:ext>
            </a:extLst>
          </p:cNvPr>
          <p:cNvGrpSpPr>
            <a:grpSpLocks/>
          </p:cNvGrpSpPr>
          <p:nvPr/>
        </p:nvGrpSpPr>
        <p:grpSpPr bwMode="auto">
          <a:xfrm>
            <a:off x="2002558" y="3765217"/>
            <a:ext cx="1001220" cy="658500"/>
            <a:chOff x="2095" y="2205"/>
            <a:chExt cx="661" cy="625"/>
          </a:xfrm>
        </p:grpSpPr>
        <p:sp>
          <p:nvSpPr>
            <p:cNvPr id="59" name="Text Box 44">
              <a:extLst>
                <a:ext uri="{FF2B5EF4-FFF2-40B4-BE49-F238E27FC236}">
                  <a16:creationId xmlns:a16="http://schemas.microsoft.com/office/drawing/2014/main" id="{E5E5D783-DC21-BB4B-DB27-A26DC0C51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" y="2450"/>
              <a:ext cx="661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فضية</a:t>
              </a:r>
              <a:endParaRPr lang="en-US" sz="2000" b="1" dirty="0"/>
            </a:p>
          </p:txBody>
        </p:sp>
        <p:sp>
          <p:nvSpPr>
            <p:cNvPr id="60" name="Text Box 45">
              <a:extLst>
                <a:ext uri="{FF2B5EF4-FFF2-40B4-BE49-F238E27FC236}">
                  <a16:creationId xmlns:a16="http://schemas.microsoft.com/office/drawing/2014/main" id="{7CD9AC6F-CD08-61BD-6FAA-3EB1A423B0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25٪</a:t>
              </a:r>
            </a:p>
          </p:txBody>
        </p:sp>
      </p:grpSp>
      <p:grpSp>
        <p:nvGrpSpPr>
          <p:cNvPr id="61" name="Group 43">
            <a:extLst>
              <a:ext uri="{FF2B5EF4-FFF2-40B4-BE49-F238E27FC236}">
                <a16:creationId xmlns:a16="http://schemas.microsoft.com/office/drawing/2014/main" id="{5E6D6F9D-2BF2-0210-51C2-973E2FCFF2A5}"/>
              </a:ext>
            </a:extLst>
          </p:cNvPr>
          <p:cNvGrpSpPr>
            <a:grpSpLocks/>
          </p:cNvGrpSpPr>
          <p:nvPr/>
        </p:nvGrpSpPr>
        <p:grpSpPr bwMode="auto">
          <a:xfrm>
            <a:off x="2882602" y="4744580"/>
            <a:ext cx="1001220" cy="658500"/>
            <a:chOff x="2060" y="2205"/>
            <a:chExt cx="661" cy="625"/>
          </a:xfrm>
        </p:grpSpPr>
        <p:sp>
          <p:nvSpPr>
            <p:cNvPr id="62" name="Text Box 44">
              <a:extLst>
                <a:ext uri="{FF2B5EF4-FFF2-40B4-BE49-F238E27FC236}">
                  <a16:creationId xmlns:a16="http://schemas.microsoft.com/office/drawing/2014/main" id="{0CE279BA-AFAA-BE9B-35F6-88A248DE0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2450"/>
              <a:ext cx="661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برونزية</a:t>
              </a:r>
              <a:endParaRPr lang="en-US" sz="2000" b="1" dirty="0"/>
            </a:p>
          </p:txBody>
        </p:sp>
        <p:sp>
          <p:nvSpPr>
            <p:cNvPr id="63" name="Text Box 45">
              <a:extLst>
                <a:ext uri="{FF2B5EF4-FFF2-40B4-BE49-F238E27FC236}">
                  <a16:creationId xmlns:a16="http://schemas.microsoft.com/office/drawing/2014/main" id="{3CC6ED18-BFC6-1D69-4948-DB708A8B2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48٪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73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4" grpId="0"/>
      <p:bldP spid="41" grpId="0"/>
      <p:bldP spid="48" grpId="0"/>
      <p:bldP spid="52" grpId="0" animBg="1"/>
      <p:bldP spid="53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88B16C27-46F1-271F-CB9B-1B2E419E4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408F46A-488E-520C-1B97-1BB2BA733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8410B0D-1D7E-5EAC-5F27-BBF4EDD586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965" t="12937" r="10712" b="14359"/>
          <a:stretch/>
        </p:blipFill>
        <p:spPr>
          <a:xfrm>
            <a:off x="8924882" y="2480228"/>
            <a:ext cx="2542226" cy="2393577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376B03A-620B-B29F-A58C-40F10EA734D1}"/>
              </a:ext>
            </a:extLst>
          </p:cNvPr>
          <p:cNvSpPr txBox="1"/>
          <p:nvPr/>
        </p:nvSpPr>
        <p:spPr>
          <a:xfrm>
            <a:off x="838182" y="1130226"/>
            <a:ext cx="82771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49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تحدث القرآن بدقة عن نسبة البحر إلى البر،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49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لقد وردت كلمة (بحر) في القرآن وذلك بصيغتها المفردة في 32 آية، ووردت كلمة (برّ) بصيغتها</a:t>
            </a:r>
            <a:b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49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المفردة في (12) آية، وهنالك آية وردت فيها كلمة (يَبَساً) والتي تعني البر، فيكون المجموع 13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مجموع الآيات التي ذُكر فيها البحر والبر هو 32 + 13 = 45 آية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النسبة كما يلي: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÷ 45 = 71 %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وستكون نسبة آيات البرّ 13 إلى المجموع الكلي وهو 45 كما يلي: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 ÷ 45 = 29 %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وبالتالي نصل إلى هذه النتيجة وهي أن نسبة البحر والبر في القرآن هي 71 %، و29 % على الترتيب. وعندما نفتح موقع وكالة الفضاء الأمريكية "ناسا" نلاحظ أنهم يحددون نسبة البحر على الأرض بنفس النسب الواردة في القرآن أي 71 % للبحر، و29 % للبرّ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وهذا تطابق مذهل يشهد على أن الله قد أحكم آيات كتابه وجعل في هذه الآيات تِبياناً لكل شيء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فقال: (وَنَزَّلْنَا عَلَيْكَ الْكِتَابَ تِبْيَانًا لِكُلِّ شَيْءٍ وَهُدًى وَرَحْمَةً وَبُشْرَى لِلْمُسْلِمِينَ)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30CDD2F-BB19-6D8E-AD4E-E1845D2E0B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9585" y="810904"/>
            <a:ext cx="1529816" cy="152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2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6545" y="510727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9083731" y="331950"/>
            <a:ext cx="765032" cy="995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990" y="547224"/>
            <a:ext cx="1014055" cy="1192502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28F0662-F6CB-9E3E-5295-5BE6D73958ED}"/>
              </a:ext>
            </a:extLst>
          </p:cNvPr>
          <p:cNvSpPr txBox="1"/>
          <p:nvPr/>
        </p:nvSpPr>
        <p:spPr>
          <a:xfrm>
            <a:off x="5492812" y="663978"/>
            <a:ext cx="3711893" cy="555427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ثالثا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تحليل القطاعات الدائرية</a:t>
            </a: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DED073B-DA7C-39C4-02C3-A77F8486A85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815" t="33874" r="33663" b="41862"/>
          <a:stretch/>
        </p:blipFill>
        <p:spPr>
          <a:xfrm>
            <a:off x="5488231" y="1499815"/>
            <a:ext cx="4761892" cy="1945955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056BAB3A-AF75-0F05-6E15-6EAB640752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765" t="28589" r="62092" b="37848"/>
          <a:stretch/>
        </p:blipFill>
        <p:spPr>
          <a:xfrm>
            <a:off x="1197906" y="1889563"/>
            <a:ext cx="2861641" cy="2766741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696E18A8-0198-9A56-C7EA-69A2D50574C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173" t="59839" r="34304" b="7164"/>
          <a:stretch/>
        </p:blipFill>
        <p:spPr>
          <a:xfrm>
            <a:off x="4477581" y="3467678"/>
            <a:ext cx="5668447" cy="2537504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BBA424A9-6B7D-A36A-54DE-0E38BF32C0C9}"/>
              </a:ext>
            </a:extLst>
          </p:cNvPr>
          <p:cNvSpPr/>
          <p:nvPr/>
        </p:nvSpPr>
        <p:spPr>
          <a:xfrm>
            <a:off x="2475335" y="1208278"/>
            <a:ext cx="2176350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</p:spTree>
    <p:extLst>
      <p:ext uri="{BB962C8B-B14F-4D97-AF65-F5344CB8AC3E}">
        <p14:creationId xmlns:p14="http://schemas.microsoft.com/office/powerpoint/2010/main" val="67184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56666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27896">
            <a:off x="9573129" y="708412"/>
            <a:ext cx="676965" cy="11735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469" y="334891"/>
            <a:ext cx="1014055" cy="119250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6B2F21B6-DC76-0230-86EF-2A0D54A7EE2F}"/>
              </a:ext>
            </a:extLst>
          </p:cNvPr>
          <p:cNvSpPr/>
          <p:nvPr/>
        </p:nvSpPr>
        <p:spPr>
          <a:xfrm>
            <a:off x="7041686" y="1091601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20" name="IMG_0547.gif" descr="IMG_0547.gif">
            <a:extLst>
              <a:ext uri="{FF2B5EF4-FFF2-40B4-BE49-F238E27FC236}">
                <a16:creationId xmlns:a16="http://schemas.microsoft.com/office/drawing/2014/main" id="{62A3A944-0248-9FDA-0109-FCEDB0C25F28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33452" y="4890114"/>
            <a:ext cx="2507455" cy="1129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35" descr="Picture 35">
            <a:extLst>
              <a:ext uri="{FF2B5EF4-FFF2-40B4-BE49-F238E27FC236}">
                <a16:creationId xmlns:a16="http://schemas.microsoft.com/office/drawing/2014/main" id="{461D18B1-0844-CFC3-2D07-2331B8275E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AB1832F-5306-B34A-D186-7C8B0FBDC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6C05C6B4-82BC-BE9E-1CD7-598AC2F16EA0}"/>
              </a:ext>
            </a:extLst>
          </p:cNvPr>
          <p:cNvSpPr/>
          <p:nvPr/>
        </p:nvSpPr>
        <p:spPr>
          <a:xfrm>
            <a:off x="3543300" y="4254500"/>
            <a:ext cx="148590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9625153-A824-38E0-9AF9-C622BC0F06A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217" t="55976" r="40230" b="39547"/>
          <a:stretch/>
        </p:blipFill>
        <p:spPr>
          <a:xfrm>
            <a:off x="5701202" y="2300853"/>
            <a:ext cx="5641345" cy="46069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7A5C3D0-5913-19DE-906F-C49902500FA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765" t="28589" r="62092" b="37848"/>
          <a:stretch/>
        </p:blipFill>
        <p:spPr>
          <a:xfrm>
            <a:off x="1540476" y="1347078"/>
            <a:ext cx="3770415" cy="3069106"/>
          </a:xfrm>
          <a:prstGeom prst="rect">
            <a:avLst/>
          </a:prstGeom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4E0C6F22-1B9B-2CDF-A850-626EB4D6E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7035" y="2772332"/>
            <a:ext cx="342448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الأسر التي تمتلك ثلاث سيارات فأكثر .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18E098B3-2FF5-4C83-F3FF-F78599DC6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169" y="3201956"/>
            <a:ext cx="342448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لأن قطاعها الدائري هو الأصغر .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556C5024-E32E-3255-F86D-A58A8BE743F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217" t="61019" r="40230" b="32080"/>
          <a:stretch/>
        </p:blipFill>
        <p:spPr>
          <a:xfrm>
            <a:off x="5825610" y="3847982"/>
            <a:ext cx="5641345" cy="784698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97B46071-CF88-2F08-0CCF-2AEB9DF91B76}"/>
              </a:ext>
            </a:extLst>
          </p:cNvPr>
          <p:cNvGrpSpPr/>
          <p:nvPr/>
        </p:nvGrpSpPr>
        <p:grpSpPr>
          <a:xfrm>
            <a:off x="4838913" y="4645250"/>
            <a:ext cx="2504757" cy="704850"/>
            <a:chOff x="4730005" y="4421979"/>
            <a:chExt cx="2018115" cy="704850"/>
          </a:xfrm>
        </p:grpSpPr>
        <p:grpSp>
          <p:nvGrpSpPr>
            <p:cNvPr id="29" name="Group 101">
              <a:extLst>
                <a:ext uri="{FF2B5EF4-FFF2-40B4-BE49-F238E27FC236}">
                  <a16:creationId xmlns:a16="http://schemas.microsoft.com/office/drawing/2014/main" id="{1B6BF2CD-D26C-3F92-1BAC-E487594901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0419" y="4421979"/>
              <a:ext cx="647701" cy="704850"/>
              <a:chOff x="3382" y="1960"/>
              <a:chExt cx="408" cy="444"/>
            </a:xfrm>
          </p:grpSpPr>
          <p:sp>
            <p:nvSpPr>
              <p:cNvPr id="31" name="Text Box 102">
                <a:extLst>
                  <a:ext uri="{FF2B5EF4-FFF2-40B4-BE49-F238E27FC236}">
                    <a16:creationId xmlns:a16="http://schemas.microsoft.com/office/drawing/2014/main" id="{E53C2A3E-8C5E-252E-96DE-6FE493CC0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24</a:t>
                </a:r>
                <a:endParaRPr lang="en-US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Line 103">
                <a:extLst>
                  <a:ext uri="{FF2B5EF4-FFF2-40B4-BE49-F238E27FC236}">
                    <a16:creationId xmlns:a16="http://schemas.microsoft.com/office/drawing/2014/main" id="{3BC77638-029D-497C-241C-A72D38F110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 Box 104">
                <a:extLst>
                  <a:ext uri="{FF2B5EF4-FFF2-40B4-BE49-F238E27FC236}">
                    <a16:creationId xmlns:a16="http://schemas.microsoft.com/office/drawing/2014/main" id="{717905B7-4CE7-27A5-768A-AFC6196A8F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2" y="2152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  <a:endParaRPr lang="en-US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986CA5FB-902E-B781-F65A-18246A5EC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0005" y="4536830"/>
              <a:ext cx="141353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×  4000000 =</a:t>
              </a:r>
              <a:endPara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Text Box 8">
            <a:extLst>
              <a:ext uri="{FF2B5EF4-FFF2-40B4-BE49-F238E27FC236}">
                <a16:creationId xmlns:a16="http://schemas.microsoft.com/office/drawing/2014/main" id="{9DD20BF4-EC40-E89A-2D4F-A5C79359A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728" y="4778904"/>
            <a:ext cx="1715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960000 أسرة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01D31B8E-2D4A-9D6E-651D-F76083F45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959" y="4768309"/>
            <a:ext cx="30243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عدد الأسر التي تمتلك سيارتين  =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3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419545" y="180836"/>
            <a:ext cx="488006" cy="918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6604" y="342700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7129908" y="775238"/>
            <a:ext cx="1342495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5773531" y="873095"/>
            <a:ext cx="1160645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3158B93-7C65-E53D-D5B2-7D2196022DCD}"/>
              </a:ext>
            </a:extLst>
          </p:cNvPr>
          <p:cNvGrpSpPr/>
          <p:nvPr/>
        </p:nvGrpSpPr>
        <p:grpSpPr>
          <a:xfrm>
            <a:off x="3765897" y="4845063"/>
            <a:ext cx="2032634" cy="684213"/>
            <a:chOff x="5165765" y="4421981"/>
            <a:chExt cx="1582356" cy="684213"/>
          </a:xfrm>
        </p:grpSpPr>
        <p:grpSp>
          <p:nvGrpSpPr>
            <p:cNvPr id="17" name="Group 101">
              <a:extLst>
                <a:ext uri="{FF2B5EF4-FFF2-40B4-BE49-F238E27FC236}">
                  <a16:creationId xmlns:a16="http://schemas.microsoft.com/office/drawing/2014/main" id="{54A22A95-A8E0-2E93-0CA6-0FD676C3AC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0420" y="4421981"/>
              <a:ext cx="647701" cy="684213"/>
              <a:chOff x="3382" y="1960"/>
              <a:chExt cx="408" cy="431"/>
            </a:xfrm>
          </p:grpSpPr>
          <p:sp>
            <p:nvSpPr>
              <p:cNvPr id="24" name="Text Box 102">
                <a:extLst>
                  <a:ext uri="{FF2B5EF4-FFF2-40B4-BE49-F238E27FC236}">
                    <a16:creationId xmlns:a16="http://schemas.microsoft.com/office/drawing/2014/main" id="{02920B68-3386-F650-92E8-84E061A6F2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23</a:t>
                </a:r>
                <a:endParaRPr lang="en-US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Line 103">
                <a:extLst>
                  <a:ext uri="{FF2B5EF4-FFF2-40B4-BE49-F238E27FC236}">
                    <a16:creationId xmlns:a16="http://schemas.microsoft.com/office/drawing/2014/main" id="{48A40150-6D30-9F54-462A-7AFF3CFB9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 Box 104">
                <a:extLst>
                  <a:ext uri="{FF2B5EF4-FFF2-40B4-BE49-F238E27FC236}">
                    <a16:creationId xmlns:a16="http://schemas.microsoft.com/office/drawing/2014/main" id="{CB86833F-D267-7B02-F826-C9534D0FEB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2" y="2139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  <a:endParaRPr lang="en-US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0C9A08F5-C05E-16D5-C33E-58C4C89683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5765" y="4536830"/>
              <a:ext cx="97777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×  400  =</a:t>
              </a:r>
              <a:endPara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Text Box 8">
            <a:extLst>
              <a:ext uri="{FF2B5EF4-FFF2-40B4-BE49-F238E27FC236}">
                <a16:creationId xmlns:a16="http://schemas.microsoft.com/office/drawing/2014/main" id="{534D2D0C-A025-9DE1-CEEE-291EEA73F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321" y="4966802"/>
            <a:ext cx="17755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92 شخص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011B0B6A-A4A9-234F-2900-DF1051229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273" y="4956207"/>
            <a:ext cx="44398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عدد الأشخاص الذين يفضلون اللون البنفسجي  =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15142B7F-817E-1E38-43BD-966C65730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079" y="2464424"/>
            <a:ext cx="10647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الأزرق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77928872-116B-DFA4-6A80-C6CF7A7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55" y="1636654"/>
            <a:ext cx="6048375" cy="428625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8CC90F4C-BC88-B630-E827-F944CAA3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04" y="2370984"/>
            <a:ext cx="3274131" cy="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DB5DEA2B-666F-471A-F87E-B8F6305F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80" y="3593260"/>
            <a:ext cx="5932799" cy="91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CAF06667-12C7-0887-7326-F8787D741AFE}"/>
              </a:ext>
            </a:extLst>
          </p:cNvPr>
          <p:cNvGrpSpPr/>
          <p:nvPr/>
        </p:nvGrpSpPr>
        <p:grpSpPr>
          <a:xfrm>
            <a:off x="1261254" y="1845597"/>
            <a:ext cx="2914721" cy="2663817"/>
            <a:chOff x="1231923" y="1988840"/>
            <a:chExt cx="1847850" cy="2066925"/>
          </a:xfrm>
        </p:grpSpPr>
        <p:grpSp>
          <p:nvGrpSpPr>
            <p:cNvPr id="40" name="مجموعة 39">
              <a:extLst>
                <a:ext uri="{FF2B5EF4-FFF2-40B4-BE49-F238E27FC236}">
                  <a16:creationId xmlns:a16="http://schemas.microsoft.com/office/drawing/2014/main" id="{CE3950EF-76CD-2376-4DCA-139C944A30FF}"/>
                </a:ext>
              </a:extLst>
            </p:cNvPr>
            <p:cNvGrpSpPr/>
            <p:nvPr/>
          </p:nvGrpSpPr>
          <p:grpSpPr>
            <a:xfrm>
              <a:off x="1231923" y="1988840"/>
              <a:ext cx="1847850" cy="2066925"/>
              <a:chOff x="1231923" y="1988840"/>
              <a:chExt cx="1847850" cy="2066925"/>
            </a:xfrm>
          </p:grpSpPr>
          <p:pic>
            <p:nvPicPr>
              <p:cNvPr id="42" name="Picture 4">
                <a:extLst>
                  <a:ext uri="{FF2B5EF4-FFF2-40B4-BE49-F238E27FC236}">
                    <a16:creationId xmlns:a16="http://schemas.microsoft.com/office/drawing/2014/main" id="{CF4EEB03-2600-B9C7-9014-4F97891885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1923" y="1988840"/>
                <a:ext cx="1847850" cy="2066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6">
                <a:extLst>
                  <a:ext uri="{FF2B5EF4-FFF2-40B4-BE49-F238E27FC236}">
                    <a16:creationId xmlns:a16="http://schemas.microsoft.com/office/drawing/2014/main" id="{6B9E8419-17E0-9B2D-49E2-FEF95FCAC5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680" y="3605709"/>
                <a:ext cx="359619" cy="246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" name="Text Box 8">
              <a:extLst>
                <a:ext uri="{FF2B5EF4-FFF2-40B4-BE49-F238E27FC236}">
                  <a16:creationId xmlns:a16="http://schemas.microsoft.com/office/drawing/2014/main" id="{9654DE1E-4A2E-5FA1-CDB3-349583AE0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2929" y="3573431"/>
              <a:ext cx="63543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1400" b="1" dirty="0"/>
                <a:t>23٪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502967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9462" y="639911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1448B457-32B6-D536-DB5F-E0FFABC064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0256D67-A21C-728C-B701-C513DB897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4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78D74E39-89B8-E1A0-61E7-58FEB9E7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5" y="3853719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E9F2A7C3-6E1E-3C96-C7B7-5E0AE2D58A0A}"/>
              </a:ext>
            </a:extLst>
          </p:cNvPr>
          <p:cNvSpPr/>
          <p:nvPr/>
        </p:nvSpPr>
        <p:spPr>
          <a:xfrm>
            <a:off x="565300" y="3544389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47E5DAD-BF35-5427-34AB-7A38BEB8A1C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68" t="40363" r="25087" b="21088"/>
          <a:stretch/>
        </p:blipFill>
        <p:spPr>
          <a:xfrm>
            <a:off x="2466241" y="1767370"/>
            <a:ext cx="7654743" cy="3619856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D40D1805-A3EA-4C45-0834-294117D5A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126499">
            <a:off x="8490946" y="457106"/>
            <a:ext cx="488006" cy="918400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A0B28EB1-6BC4-9FA6-9E12-1D155D03CCC8}"/>
              </a:ext>
            </a:extLst>
          </p:cNvPr>
          <p:cNvSpPr/>
          <p:nvPr/>
        </p:nvSpPr>
        <p:spPr>
          <a:xfrm>
            <a:off x="5903622" y="1004415"/>
            <a:ext cx="2559527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 </a:t>
            </a:r>
          </a:p>
        </p:txBody>
      </p:sp>
    </p:spTree>
    <p:extLst>
      <p:ext uri="{BB962C8B-B14F-4D97-AF65-F5344CB8AC3E}">
        <p14:creationId xmlns:p14="http://schemas.microsoft.com/office/powerpoint/2010/main" val="33306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039" y="1805178"/>
            <a:ext cx="5434390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24039" y="1078108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017139" y="2847336"/>
            <a:ext cx="41100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شريط الذكريات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الدقيقة الواحدة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 – زاوج - شارك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68013" y="486614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9462" y="639911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1448B457-32B6-D536-DB5F-E0FFABC064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0256D67-A21C-728C-B701-C513DB897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4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78D74E39-89B8-E1A0-61E7-58FEB9E7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5" y="3853719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E9F2A7C3-6E1E-3C96-C7B7-5E0AE2D58A0A}"/>
              </a:ext>
            </a:extLst>
          </p:cNvPr>
          <p:cNvSpPr/>
          <p:nvPr/>
        </p:nvSpPr>
        <p:spPr>
          <a:xfrm>
            <a:off x="565300" y="3544389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E472F390-A738-03D4-10D9-9FCD0E9057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385046">
            <a:off x="904771" y="2115395"/>
            <a:ext cx="1232666" cy="92026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1596AC7-56D8-CC55-0ACE-A6FE3A8332D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715" t="20953" r="29580" b="53922"/>
          <a:stretch/>
        </p:blipFill>
        <p:spPr>
          <a:xfrm>
            <a:off x="3129909" y="2016872"/>
            <a:ext cx="6722159" cy="202126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B11D883-C3BB-2332-B80E-91EBA27C145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715" t="63584" r="29580" b="16088"/>
          <a:stretch/>
        </p:blipFill>
        <p:spPr>
          <a:xfrm>
            <a:off x="3129909" y="4164136"/>
            <a:ext cx="6906506" cy="1680293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CCFC54F-EE0D-E973-BE70-F7201EFFF6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126499">
            <a:off x="8681165" y="193207"/>
            <a:ext cx="739128" cy="1390998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076EB7A-6C07-273D-08E9-D46A8FAE9229}"/>
              </a:ext>
            </a:extLst>
          </p:cNvPr>
          <p:cNvSpPr/>
          <p:nvPr/>
        </p:nvSpPr>
        <p:spPr>
          <a:xfrm>
            <a:off x="5050396" y="973689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</p:spTree>
    <p:extLst>
      <p:ext uri="{BB962C8B-B14F-4D97-AF65-F5344CB8AC3E}">
        <p14:creationId xmlns:p14="http://schemas.microsoft.com/office/powerpoint/2010/main" val="10643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93031" y="4910507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210861" y="648359"/>
            <a:ext cx="798304" cy="15023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752" y="30456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D7458AA-A140-4592-45CD-A385381AFD9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508" t="45805" r="8216" b="20482"/>
          <a:stretch/>
        </p:blipFill>
        <p:spPr>
          <a:xfrm>
            <a:off x="1190998" y="1598680"/>
            <a:ext cx="9353104" cy="3607213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2F1A05F5-B8A9-D72C-0F45-0EFAFC2F4BCB}"/>
              </a:ext>
            </a:extLst>
          </p:cNvPr>
          <p:cNvSpPr/>
          <p:nvPr/>
        </p:nvSpPr>
        <p:spPr>
          <a:xfrm>
            <a:off x="4202429" y="3059294"/>
            <a:ext cx="5686925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1255D46-F24F-36AF-8AB8-A63B37DD9AB9}"/>
              </a:ext>
            </a:extLst>
          </p:cNvPr>
          <p:cNvSpPr/>
          <p:nvPr/>
        </p:nvSpPr>
        <p:spPr>
          <a:xfrm>
            <a:off x="4942658" y="2590299"/>
            <a:ext cx="289336" cy="373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2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878418" y="1836594"/>
            <a:ext cx="3611136" cy="2517165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52754" y="2125680"/>
            <a:ext cx="30307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cs typeface="Mudir MT" pitchFamily="2" charset="-78"/>
              </a:rPr>
              <a:t>فكرة الدرس</a:t>
            </a:r>
          </a:p>
          <a:p>
            <a:pPr algn="ctr"/>
            <a:endParaRPr lang="ar-SA" sz="2400" b="1" dirty="0">
              <a:cs typeface="Mudir MT" pitchFamily="2" charset="-78"/>
            </a:endParaRPr>
          </a:p>
          <a:p>
            <a:pPr algn="ctr"/>
            <a:r>
              <a:rPr lang="ar-SA" sz="2400" b="1" dirty="0">
                <a:cs typeface="Mudir MT" pitchFamily="2" charset="-78"/>
              </a:rPr>
              <a:t>أنشئ قطاعات دائرية وأفسرها . 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631093" y="1524260"/>
            <a:ext cx="4782154" cy="399367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374194" y="979247"/>
            <a:ext cx="2669247" cy="257241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6" y="859257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233314" y="3202858"/>
            <a:ext cx="41100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cs typeface="Mudir MT" pitchFamily="2" charset="-78"/>
              </a:rPr>
              <a:t>القطاعات الدائرية</a:t>
            </a:r>
          </a:p>
          <a:p>
            <a:pPr algn="ctr"/>
            <a:endParaRPr lang="ar-SA" sz="3200" dirty="0">
              <a:cs typeface="Mudir MT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7B064FD-F8F1-AF29-7362-E4D5A1655295}"/>
              </a:ext>
            </a:extLst>
          </p:cNvPr>
          <p:cNvSpPr txBox="1"/>
          <p:nvPr/>
        </p:nvSpPr>
        <p:spPr>
          <a:xfrm>
            <a:off x="2453921" y="2083601"/>
            <a:ext cx="3318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cs typeface="Mudir MT" pitchFamily="2" charset="-78"/>
              </a:rPr>
              <a:t>المفردات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43887" y="5082832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6210" y="605083"/>
            <a:ext cx="1014055" cy="1192502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BB3520A-5113-94BA-2518-96209CC04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7827785" y="564055"/>
            <a:ext cx="786391" cy="1124392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5C8BE3-63EF-C5ED-83FC-A44F170D2919}"/>
              </a:ext>
            </a:extLst>
          </p:cNvPr>
          <p:cNvSpPr txBox="1"/>
          <p:nvPr/>
        </p:nvSpPr>
        <p:spPr>
          <a:xfrm>
            <a:off x="5473367" y="1162352"/>
            <a:ext cx="234428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شريط الذكريات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617D58A-25CC-048D-86DA-BEBCB39F82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698260C-0A69-DC59-11A4-D5FFF741F9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1BC626B-C5D8-07EC-33F4-17CD817B12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787" t="26199" r="5435" b="22054"/>
          <a:stretch/>
        </p:blipFill>
        <p:spPr>
          <a:xfrm>
            <a:off x="765039" y="2134439"/>
            <a:ext cx="10689926" cy="2676021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7830575E-EB7C-C0C0-B205-ED0A5C68FAA1}"/>
              </a:ext>
            </a:extLst>
          </p:cNvPr>
          <p:cNvSpPr/>
          <p:nvPr/>
        </p:nvSpPr>
        <p:spPr>
          <a:xfrm>
            <a:off x="9062624" y="2826237"/>
            <a:ext cx="1816140" cy="13290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متى نقول عن الزاويتين أنهما متتامتان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89DFA87-C0AB-BA40-4C56-7C6E14D6201F}"/>
              </a:ext>
            </a:extLst>
          </p:cNvPr>
          <p:cNvSpPr/>
          <p:nvPr/>
        </p:nvSpPr>
        <p:spPr>
          <a:xfrm>
            <a:off x="6474659" y="2820762"/>
            <a:ext cx="2002591" cy="13290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الفرق بين الزاويتين المتجاورتين والمتقابلتين بالرأس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4B4038A-F6E5-AC2A-8F84-5E99725760CF}"/>
              </a:ext>
            </a:extLst>
          </p:cNvPr>
          <p:cNvSpPr/>
          <p:nvPr/>
        </p:nvSpPr>
        <p:spPr>
          <a:xfrm>
            <a:off x="3910582" y="2820761"/>
            <a:ext cx="2002591" cy="13290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اذا كان مجموع الزاويتين 180 فإنهما تسمى 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D208000-2770-4CD8-A773-057963D056E7}"/>
              </a:ext>
            </a:extLst>
          </p:cNvPr>
          <p:cNvSpPr/>
          <p:nvPr/>
        </p:nvSpPr>
        <p:spPr>
          <a:xfrm>
            <a:off x="1348432" y="2803797"/>
            <a:ext cx="1905622" cy="13290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مثلي بيدك الزاوية القائمة والحادة والمنفرجة والمستقيمة</a:t>
            </a:r>
          </a:p>
        </p:txBody>
      </p:sp>
    </p:spTree>
    <p:extLst>
      <p:ext uri="{BB962C8B-B14F-4D97-AF65-F5344CB8AC3E}">
        <p14:creationId xmlns:p14="http://schemas.microsoft.com/office/powerpoint/2010/main" val="32118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441" y="435945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41219">
            <a:off x="8285059" y="979903"/>
            <a:ext cx="2850535" cy="1858254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273747">
            <a:off x="10347410" y="463790"/>
            <a:ext cx="692726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8368172" y="1575314"/>
            <a:ext cx="3255077" cy="650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cs typeface="Mudir MT" pitchFamily="2" charset="-78"/>
              </a:rPr>
              <a:t>معرفة سابقة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عنوان 1">
            <a:extLst>
              <a:ext uri="{FF2B5EF4-FFF2-40B4-BE49-F238E27FC236}">
                <a16:creationId xmlns:a16="http://schemas.microsoft.com/office/drawing/2014/main" id="{A7FF6815-D6D5-FC3C-5E90-B14657056DD5}"/>
              </a:ext>
            </a:extLst>
          </p:cNvPr>
          <p:cNvSpPr txBox="1">
            <a:spLocks/>
          </p:cNvSpPr>
          <p:nvPr/>
        </p:nvSpPr>
        <p:spPr>
          <a:xfrm>
            <a:off x="1881937" y="2296603"/>
            <a:ext cx="1956912" cy="74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40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0.75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16" name="عنوان 1">
            <a:extLst>
              <a:ext uri="{FF2B5EF4-FFF2-40B4-BE49-F238E27FC236}">
                <a16:creationId xmlns:a16="http://schemas.microsoft.com/office/drawing/2014/main" id="{6E60E488-007A-5A37-0C77-7F84A6977BEB}"/>
              </a:ext>
            </a:extLst>
          </p:cNvPr>
          <p:cNvSpPr txBox="1">
            <a:spLocks/>
          </p:cNvSpPr>
          <p:nvPr/>
        </p:nvSpPr>
        <p:spPr>
          <a:xfrm>
            <a:off x="2218197" y="3003532"/>
            <a:ext cx="159099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1.40</a:t>
            </a:r>
          </a:p>
        </p:txBody>
      </p:sp>
      <p:sp>
        <p:nvSpPr>
          <p:cNvPr id="22" name="وسيلة شرح مع سهم إلى اليسار 1">
            <a:extLst>
              <a:ext uri="{FF2B5EF4-FFF2-40B4-BE49-F238E27FC236}">
                <a16:creationId xmlns:a16="http://schemas.microsoft.com/office/drawing/2014/main" id="{ECCD211B-92A2-AC18-4566-24FADBF54891}"/>
              </a:ext>
            </a:extLst>
          </p:cNvPr>
          <p:cNvSpPr/>
          <p:nvPr/>
        </p:nvSpPr>
        <p:spPr>
          <a:xfrm>
            <a:off x="3626350" y="2457984"/>
            <a:ext cx="6067646" cy="5585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ما الكسر العشري المكافئ للنسبة المئوية 75٪ ؟</a:t>
            </a:r>
          </a:p>
        </p:txBody>
      </p:sp>
      <p:sp>
        <p:nvSpPr>
          <p:cNvPr id="26" name="وسيلة شرح مع سهم إلى اليسار 46">
            <a:extLst>
              <a:ext uri="{FF2B5EF4-FFF2-40B4-BE49-F238E27FC236}">
                <a16:creationId xmlns:a16="http://schemas.microsoft.com/office/drawing/2014/main" id="{67BEC576-2D52-076E-7CEB-F529C109B305}"/>
              </a:ext>
            </a:extLst>
          </p:cNvPr>
          <p:cNvSpPr/>
          <p:nvPr/>
        </p:nvSpPr>
        <p:spPr>
          <a:xfrm>
            <a:off x="3504564" y="3185806"/>
            <a:ext cx="6262279" cy="5813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lvl="0" algn="ctr">
              <a:defRPr/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ما الكسر العشري المكافئ للنسبة المئوية 140٪ ؟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AAC8D36-D126-C93F-EB4A-731EC573F78A}"/>
              </a:ext>
            </a:extLst>
          </p:cNvPr>
          <p:cNvSpPr txBox="1"/>
          <p:nvPr/>
        </p:nvSpPr>
        <p:spPr>
          <a:xfrm>
            <a:off x="5222514" y="4598868"/>
            <a:ext cx="3035105" cy="578882"/>
          </a:xfrm>
          <a:prstGeom prst="roundRect">
            <a:avLst>
              <a:gd name="adj" fmla="val 4299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796175556">
                  <a:custGeom>
                    <a:avLst/>
                    <a:gdLst>
                      <a:gd name="connsiteX0" fmla="*/ 0 w 3035105"/>
                      <a:gd name="connsiteY0" fmla="*/ 0 h 523220"/>
                      <a:gd name="connsiteX1" fmla="*/ 576670 w 3035105"/>
                      <a:gd name="connsiteY1" fmla="*/ 0 h 523220"/>
                      <a:gd name="connsiteX2" fmla="*/ 1183691 w 3035105"/>
                      <a:gd name="connsiteY2" fmla="*/ 0 h 523220"/>
                      <a:gd name="connsiteX3" fmla="*/ 1699659 w 3035105"/>
                      <a:gd name="connsiteY3" fmla="*/ 0 h 523220"/>
                      <a:gd name="connsiteX4" fmla="*/ 2215627 w 3035105"/>
                      <a:gd name="connsiteY4" fmla="*/ 0 h 523220"/>
                      <a:gd name="connsiteX5" fmla="*/ 3035105 w 3035105"/>
                      <a:gd name="connsiteY5" fmla="*/ 0 h 523220"/>
                      <a:gd name="connsiteX6" fmla="*/ 3035105 w 3035105"/>
                      <a:gd name="connsiteY6" fmla="*/ 523220 h 523220"/>
                      <a:gd name="connsiteX7" fmla="*/ 2428084 w 3035105"/>
                      <a:gd name="connsiteY7" fmla="*/ 523220 h 523220"/>
                      <a:gd name="connsiteX8" fmla="*/ 1881765 w 3035105"/>
                      <a:gd name="connsiteY8" fmla="*/ 523220 h 523220"/>
                      <a:gd name="connsiteX9" fmla="*/ 1214042 w 3035105"/>
                      <a:gd name="connsiteY9" fmla="*/ 523220 h 523220"/>
                      <a:gd name="connsiteX10" fmla="*/ 667723 w 3035105"/>
                      <a:gd name="connsiteY10" fmla="*/ 523220 h 523220"/>
                      <a:gd name="connsiteX11" fmla="*/ 0 w 3035105"/>
                      <a:gd name="connsiteY11" fmla="*/ 523220 h 523220"/>
                      <a:gd name="connsiteX12" fmla="*/ 0 w 3035105"/>
                      <a:gd name="connsiteY12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35105" h="523220" fill="none" extrusionOk="0">
                        <a:moveTo>
                          <a:pt x="0" y="0"/>
                        </a:moveTo>
                        <a:cubicBezTo>
                          <a:pt x="190461" y="5972"/>
                          <a:pt x="364452" y="-12092"/>
                          <a:pt x="576670" y="0"/>
                        </a:cubicBezTo>
                        <a:cubicBezTo>
                          <a:pt x="788888" y="12092"/>
                          <a:pt x="994789" y="-17829"/>
                          <a:pt x="1183691" y="0"/>
                        </a:cubicBezTo>
                        <a:cubicBezTo>
                          <a:pt x="1372593" y="17829"/>
                          <a:pt x="1594878" y="-24064"/>
                          <a:pt x="1699659" y="0"/>
                        </a:cubicBezTo>
                        <a:cubicBezTo>
                          <a:pt x="1804440" y="24064"/>
                          <a:pt x="2062577" y="-10927"/>
                          <a:pt x="2215627" y="0"/>
                        </a:cubicBezTo>
                        <a:cubicBezTo>
                          <a:pt x="2368677" y="10927"/>
                          <a:pt x="2625898" y="-15151"/>
                          <a:pt x="3035105" y="0"/>
                        </a:cubicBezTo>
                        <a:cubicBezTo>
                          <a:pt x="3013565" y="223195"/>
                          <a:pt x="3023602" y="279319"/>
                          <a:pt x="3035105" y="523220"/>
                        </a:cubicBezTo>
                        <a:cubicBezTo>
                          <a:pt x="2741210" y="507164"/>
                          <a:pt x="2579265" y="506256"/>
                          <a:pt x="2428084" y="523220"/>
                        </a:cubicBezTo>
                        <a:cubicBezTo>
                          <a:pt x="2276903" y="540184"/>
                          <a:pt x="2007304" y="512950"/>
                          <a:pt x="1881765" y="523220"/>
                        </a:cubicBezTo>
                        <a:cubicBezTo>
                          <a:pt x="1756226" y="533490"/>
                          <a:pt x="1542532" y="537997"/>
                          <a:pt x="1214042" y="523220"/>
                        </a:cubicBezTo>
                        <a:cubicBezTo>
                          <a:pt x="885552" y="508443"/>
                          <a:pt x="854957" y="498029"/>
                          <a:pt x="667723" y="523220"/>
                        </a:cubicBezTo>
                        <a:cubicBezTo>
                          <a:pt x="480489" y="548411"/>
                          <a:pt x="318662" y="522427"/>
                          <a:pt x="0" y="523220"/>
                        </a:cubicBezTo>
                        <a:cubicBezTo>
                          <a:pt x="22368" y="359579"/>
                          <a:pt x="-23679" y="117048"/>
                          <a:pt x="0" y="0"/>
                        </a:cubicBezTo>
                        <a:close/>
                      </a:path>
                      <a:path w="3035105" h="523220" stroke="0" extrusionOk="0">
                        <a:moveTo>
                          <a:pt x="0" y="0"/>
                        </a:moveTo>
                        <a:cubicBezTo>
                          <a:pt x="274278" y="2847"/>
                          <a:pt x="469343" y="19744"/>
                          <a:pt x="607021" y="0"/>
                        </a:cubicBezTo>
                        <a:cubicBezTo>
                          <a:pt x="744699" y="-19744"/>
                          <a:pt x="961455" y="11557"/>
                          <a:pt x="1244393" y="0"/>
                        </a:cubicBezTo>
                        <a:cubicBezTo>
                          <a:pt x="1527331" y="-11557"/>
                          <a:pt x="1608332" y="19773"/>
                          <a:pt x="1760361" y="0"/>
                        </a:cubicBezTo>
                        <a:cubicBezTo>
                          <a:pt x="1912390" y="-19773"/>
                          <a:pt x="2240797" y="-253"/>
                          <a:pt x="2397733" y="0"/>
                        </a:cubicBezTo>
                        <a:cubicBezTo>
                          <a:pt x="2554669" y="253"/>
                          <a:pt x="2869191" y="-23297"/>
                          <a:pt x="3035105" y="0"/>
                        </a:cubicBezTo>
                        <a:cubicBezTo>
                          <a:pt x="3034621" y="142146"/>
                          <a:pt x="3019607" y="393255"/>
                          <a:pt x="3035105" y="523220"/>
                        </a:cubicBezTo>
                        <a:cubicBezTo>
                          <a:pt x="2839359" y="543514"/>
                          <a:pt x="2656605" y="539591"/>
                          <a:pt x="2519137" y="523220"/>
                        </a:cubicBezTo>
                        <a:cubicBezTo>
                          <a:pt x="2381669" y="506849"/>
                          <a:pt x="2154024" y="548665"/>
                          <a:pt x="1912116" y="523220"/>
                        </a:cubicBezTo>
                        <a:cubicBezTo>
                          <a:pt x="1670208" y="497775"/>
                          <a:pt x="1531172" y="543598"/>
                          <a:pt x="1244393" y="523220"/>
                        </a:cubicBezTo>
                        <a:cubicBezTo>
                          <a:pt x="957614" y="502842"/>
                          <a:pt x="884005" y="500818"/>
                          <a:pt x="667723" y="523220"/>
                        </a:cubicBezTo>
                        <a:cubicBezTo>
                          <a:pt x="451441" y="545623"/>
                          <a:pt x="205750" y="509636"/>
                          <a:pt x="0" y="523220"/>
                        </a:cubicBezTo>
                        <a:cubicBezTo>
                          <a:pt x="14242" y="370129"/>
                          <a:pt x="-17739" y="2222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prstClr val="black"/>
                </a:solidFill>
                <a:cs typeface="Calibri" panose="020F0502020204030204" pitchFamily="34" charset="0"/>
              </a:rPr>
              <a:t>أوجد  5 ٪ من 300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D2760E1-AC2C-D2A1-66BE-B45443E91986}"/>
              </a:ext>
            </a:extLst>
          </p:cNvPr>
          <p:cNvSpPr txBox="1"/>
          <p:nvPr/>
        </p:nvSpPr>
        <p:spPr>
          <a:xfrm>
            <a:off x="3596068" y="4182088"/>
            <a:ext cx="9693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5٪ =</a:t>
            </a: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D532AC8F-95F5-649C-CB33-A756F530CD5F}"/>
              </a:ext>
            </a:extLst>
          </p:cNvPr>
          <p:cNvGrpSpPr/>
          <p:nvPr/>
        </p:nvGrpSpPr>
        <p:grpSpPr>
          <a:xfrm>
            <a:off x="2613417" y="3930878"/>
            <a:ext cx="988408" cy="1032019"/>
            <a:chOff x="5872829" y="4057042"/>
            <a:chExt cx="720080" cy="1032019"/>
          </a:xfrm>
        </p:grpSpPr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86D59053-B650-3B92-BD95-1A0567F27C44}"/>
                </a:ext>
              </a:extLst>
            </p:cNvPr>
            <p:cNvSpPr txBox="1"/>
            <p:nvPr/>
          </p:nvSpPr>
          <p:spPr>
            <a:xfrm>
              <a:off x="5980701" y="4057042"/>
              <a:ext cx="50405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EB069C54-BB8E-6283-C4AB-975299F730F3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33" name="رابط مستقيم 32">
              <a:extLst>
                <a:ext uri="{FF2B5EF4-FFF2-40B4-BE49-F238E27FC236}">
                  <a16:creationId xmlns:a16="http://schemas.microsoft.com/office/drawing/2014/main" id="{F622CD9B-2968-225F-6AC1-F600B170F073}"/>
                </a:ext>
              </a:extLst>
            </p:cNvPr>
            <p:cNvCxnSpPr/>
            <p:nvPr/>
          </p:nvCxnSpPr>
          <p:spPr>
            <a:xfrm flipH="1">
              <a:off x="6052757" y="4567067"/>
              <a:ext cx="43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308035CD-34E4-7C51-5EC4-18B25F3F8675}"/>
              </a:ext>
            </a:extLst>
          </p:cNvPr>
          <p:cNvGrpSpPr/>
          <p:nvPr/>
        </p:nvGrpSpPr>
        <p:grpSpPr>
          <a:xfrm>
            <a:off x="2469914" y="4857730"/>
            <a:ext cx="2342457" cy="1472060"/>
            <a:chOff x="5951175" y="3919497"/>
            <a:chExt cx="2132956" cy="1472060"/>
          </a:xfrm>
        </p:grpSpPr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FCCA331-EE33-0FF3-D8EB-40CE5F593165}"/>
                </a:ext>
              </a:extLst>
            </p:cNvPr>
            <p:cNvSpPr txBox="1"/>
            <p:nvPr/>
          </p:nvSpPr>
          <p:spPr>
            <a:xfrm>
              <a:off x="5951175" y="4172979"/>
              <a:ext cx="1416393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× 300 =</a:t>
              </a:r>
            </a:p>
          </p:txBody>
        </p:sp>
        <p:grpSp>
          <p:nvGrpSpPr>
            <p:cNvPr id="36" name="مجموعة 35">
              <a:extLst>
                <a:ext uri="{FF2B5EF4-FFF2-40B4-BE49-F238E27FC236}">
                  <a16:creationId xmlns:a16="http://schemas.microsoft.com/office/drawing/2014/main" id="{D63A8579-4416-DF88-DF6E-1AFD7934E99F}"/>
                </a:ext>
              </a:extLst>
            </p:cNvPr>
            <p:cNvGrpSpPr/>
            <p:nvPr/>
          </p:nvGrpSpPr>
          <p:grpSpPr>
            <a:xfrm>
              <a:off x="7299982" y="3919497"/>
              <a:ext cx="784149" cy="1472060"/>
              <a:chOff x="5913163" y="4088296"/>
              <a:chExt cx="784149" cy="1472060"/>
            </a:xfrm>
          </p:grpSpPr>
          <p:sp>
            <p:nvSpPr>
              <p:cNvPr id="37" name="مربع نص 36">
                <a:extLst>
                  <a:ext uri="{FF2B5EF4-FFF2-40B4-BE49-F238E27FC236}">
                    <a16:creationId xmlns:a16="http://schemas.microsoft.com/office/drawing/2014/main" id="{2560401D-5B98-B3CC-FE9A-E64289778E44}"/>
                  </a:ext>
                </a:extLst>
              </p:cNvPr>
              <p:cNvSpPr txBox="1"/>
              <p:nvPr/>
            </p:nvSpPr>
            <p:spPr>
              <a:xfrm>
                <a:off x="6001399" y="4088296"/>
                <a:ext cx="504056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38" name="مربع نص 37">
                <a:extLst>
                  <a:ext uri="{FF2B5EF4-FFF2-40B4-BE49-F238E27FC236}">
                    <a16:creationId xmlns:a16="http://schemas.microsoft.com/office/drawing/2014/main" id="{8B666F41-283F-4521-5EBB-1A7677F35396}"/>
                  </a:ext>
                </a:extLst>
              </p:cNvPr>
              <p:cNvSpPr txBox="1"/>
              <p:nvPr/>
            </p:nvSpPr>
            <p:spPr>
              <a:xfrm>
                <a:off x="5913163" y="4483138"/>
                <a:ext cx="784149" cy="107721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  <p:cxnSp>
            <p:nvCxnSpPr>
              <p:cNvPr id="39" name="رابط مستقيم 38">
                <a:extLst>
                  <a:ext uri="{FF2B5EF4-FFF2-40B4-BE49-F238E27FC236}">
                    <a16:creationId xmlns:a16="http://schemas.microsoft.com/office/drawing/2014/main" id="{AF67DBBD-5D38-6A02-47E5-55F95FCD2128}"/>
                  </a:ext>
                </a:extLst>
              </p:cNvPr>
              <p:cNvCxnSpPr/>
              <p:nvPr/>
            </p:nvCxnSpPr>
            <p:spPr>
              <a:xfrm flipH="1">
                <a:off x="6052757" y="4567067"/>
                <a:ext cx="432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91812FCE-DA77-5725-90A8-7DBA88B4C127}"/>
              </a:ext>
            </a:extLst>
          </p:cNvPr>
          <p:cNvSpPr txBox="1"/>
          <p:nvPr/>
        </p:nvSpPr>
        <p:spPr>
          <a:xfrm>
            <a:off x="1946813" y="5126184"/>
            <a:ext cx="6721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41" name="وسيلة شرح مع سهم إلى اليسار 1">
            <a:extLst>
              <a:ext uri="{FF2B5EF4-FFF2-40B4-BE49-F238E27FC236}">
                <a16:creationId xmlns:a16="http://schemas.microsoft.com/office/drawing/2014/main" id="{1D4FF40C-EABB-4663-F079-5EBCF27299FB}"/>
              </a:ext>
            </a:extLst>
          </p:cNvPr>
          <p:cNvSpPr/>
          <p:nvPr/>
        </p:nvSpPr>
        <p:spPr>
          <a:xfrm>
            <a:off x="1973256" y="1600422"/>
            <a:ext cx="6722159" cy="5585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تمثل البيانات بمتغير أو متغيرين للإجابة عن أسئلة في موقف ما</a:t>
            </a:r>
          </a:p>
        </p:txBody>
      </p:sp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2" grpId="0" animBg="1"/>
      <p:bldP spid="26" grpId="0" animBg="1"/>
      <p:bldP spid="27" grpId="0" animBg="1"/>
      <p:bldP spid="28" grpId="0"/>
      <p:bldP spid="40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42913" y="512575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375670" y="38365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617375"/>
            <a:ext cx="1014055" cy="1192502"/>
          </a:xfrm>
          <a:prstGeom prst="rect">
            <a:avLst/>
          </a:prstGeom>
        </p:spPr>
      </p:pic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id="{A2CD5033-A747-1884-8D3C-05ED640F7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21" y="1380730"/>
            <a:ext cx="3959225" cy="464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PubPieSlice">
            <a:extLst>
              <a:ext uri="{FF2B5EF4-FFF2-40B4-BE49-F238E27FC236}">
                <a16:creationId xmlns:a16="http://schemas.microsoft.com/office/drawing/2014/main" id="{FE052D26-8938-BCA8-96A1-048B61C01B1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51158" y="1380730"/>
            <a:ext cx="3852863" cy="4608513"/>
          </a:xfrm>
          <a:custGeom>
            <a:avLst/>
            <a:gdLst>
              <a:gd name="G0" fmla="+- 0 0 0"/>
              <a:gd name="G1" fmla="sin 10800 2335"/>
              <a:gd name="G2" fmla="cos 10800 2335"/>
              <a:gd name="G3" fmla="sin 10800 -3244157"/>
              <a:gd name="G4" fmla="cos 10800 -3244157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21599 w 21600"/>
              <a:gd name="T1" fmla="*/ 10806 h 21600"/>
              <a:gd name="T2" fmla="*/ 10800 w 21600"/>
              <a:gd name="T3" fmla="*/ 10800 h 21600"/>
              <a:gd name="T4" fmla="*/ 17813 w 21600"/>
              <a:gd name="T5" fmla="*/ 2587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21599" y="10806"/>
                </a:moveTo>
                <a:cubicBezTo>
                  <a:pt x="21599" y="10804"/>
                  <a:pt x="21600" y="10802"/>
                  <a:pt x="21600" y="10800"/>
                </a:cubicBezTo>
                <a:cubicBezTo>
                  <a:pt x="21600" y="7640"/>
                  <a:pt x="20216" y="4638"/>
                  <a:pt x="17813" y="2586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0000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PubPieSlice">
            <a:extLst>
              <a:ext uri="{FF2B5EF4-FFF2-40B4-BE49-F238E27FC236}">
                <a16:creationId xmlns:a16="http://schemas.microsoft.com/office/drawing/2014/main" id="{77C8ADBC-4ABE-90B7-57A8-6F1D368D7A6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51158" y="1380730"/>
            <a:ext cx="3852863" cy="4608513"/>
          </a:xfrm>
          <a:custGeom>
            <a:avLst/>
            <a:gdLst>
              <a:gd name="G0" fmla="+- 0 0 0"/>
              <a:gd name="G1" fmla="sin 10800 -3262378"/>
              <a:gd name="G2" fmla="cos 10800 -3262378"/>
              <a:gd name="G3" fmla="sin 10800 -9841031"/>
              <a:gd name="G4" fmla="cos 10800 -9841031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7773 w 21600"/>
              <a:gd name="T1" fmla="*/ 2553 h 21600"/>
              <a:gd name="T2" fmla="*/ 10800 w 21600"/>
              <a:gd name="T3" fmla="*/ 10800 h 21600"/>
              <a:gd name="T4" fmla="*/ 1431 w 21600"/>
              <a:gd name="T5" fmla="*/ 5426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7773" y="2552"/>
                </a:moveTo>
                <a:cubicBezTo>
                  <a:pt x="15823" y="904"/>
                  <a:pt x="13353" y="0"/>
                  <a:pt x="10800" y="0"/>
                </a:cubicBezTo>
                <a:cubicBezTo>
                  <a:pt x="6930" y="-1"/>
                  <a:pt x="3356" y="2070"/>
                  <a:pt x="1431" y="5426"/>
                </a:cubicBezTo>
                <a:lnTo>
                  <a:pt x="10800" y="108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" name="PubPieSlice">
            <a:extLst>
              <a:ext uri="{FF2B5EF4-FFF2-40B4-BE49-F238E27FC236}">
                <a16:creationId xmlns:a16="http://schemas.microsoft.com/office/drawing/2014/main" id="{3FBE77F7-3F13-E68D-73E3-21247711AF7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51158" y="1380730"/>
            <a:ext cx="3852863" cy="4608513"/>
          </a:xfrm>
          <a:custGeom>
            <a:avLst/>
            <a:gdLst>
              <a:gd name="G0" fmla="+- 0 0 0"/>
              <a:gd name="G1" fmla="sin 10800 -9870908"/>
              <a:gd name="G2" fmla="cos 10800 -9870908"/>
              <a:gd name="G3" fmla="sin 10800 -11790023"/>
              <a:gd name="G4" fmla="cos 10800 -11790023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389 w 21600"/>
              <a:gd name="T1" fmla="*/ 5501 h 21600"/>
              <a:gd name="T2" fmla="*/ 10800 w 21600"/>
              <a:gd name="T3" fmla="*/ 10800 h 21600"/>
              <a:gd name="T4" fmla="*/ 0 w 21600"/>
              <a:gd name="T5" fmla="*/ 10781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389" y="5501"/>
                </a:moveTo>
                <a:cubicBezTo>
                  <a:pt x="481" y="7113"/>
                  <a:pt x="3" y="8931"/>
                  <a:pt x="0" y="10781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FF99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" name="PubPieSlice">
            <a:extLst>
              <a:ext uri="{FF2B5EF4-FFF2-40B4-BE49-F238E27FC236}">
                <a16:creationId xmlns:a16="http://schemas.microsoft.com/office/drawing/2014/main" id="{5E91051B-D8D4-10CA-EE21-A51A030D046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51158" y="1380730"/>
            <a:ext cx="3852863" cy="4608513"/>
          </a:xfrm>
          <a:custGeom>
            <a:avLst/>
            <a:gdLst>
              <a:gd name="G0" fmla="+- 0 0 0"/>
              <a:gd name="G1" fmla="sin 10800 -11772622"/>
              <a:gd name="G2" fmla="cos 10800 -11772622"/>
              <a:gd name="G3" fmla="sin 10800 7891350"/>
              <a:gd name="G4" fmla="cos 10800 789135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0 w 21600"/>
              <a:gd name="T1" fmla="*/ 10731 h 21600"/>
              <a:gd name="T2" fmla="*/ 10800 w 21600"/>
              <a:gd name="T3" fmla="*/ 10800 h 21600"/>
              <a:gd name="T4" fmla="*/ 5332 w 21600"/>
              <a:gd name="T5" fmla="*/ 20113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0" y="10731"/>
                </a:moveTo>
                <a:cubicBezTo>
                  <a:pt x="0" y="10754"/>
                  <a:pt x="0" y="10777"/>
                  <a:pt x="0" y="10799"/>
                </a:cubicBezTo>
                <a:cubicBezTo>
                  <a:pt x="-1" y="14630"/>
                  <a:pt x="2028" y="18174"/>
                  <a:pt x="5331" y="20113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CC9900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" name="Text Box 22">
            <a:extLst>
              <a:ext uri="{FF2B5EF4-FFF2-40B4-BE49-F238E27FC236}">
                <a16:creationId xmlns:a16="http://schemas.microsoft.com/office/drawing/2014/main" id="{45174BF0-D4EC-3312-9A4D-769FD2964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523" y="973654"/>
            <a:ext cx="403225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أنقل القطاعات الدائرية إلى المنقلة الدائرية 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9" name="Group 31">
            <a:extLst>
              <a:ext uri="{FF2B5EF4-FFF2-40B4-BE49-F238E27FC236}">
                <a16:creationId xmlns:a16="http://schemas.microsoft.com/office/drawing/2014/main" id="{7707DBA2-6EC1-F4EC-B6C9-DC445AD66477}"/>
              </a:ext>
            </a:extLst>
          </p:cNvPr>
          <p:cNvGrpSpPr>
            <a:grpSpLocks/>
          </p:cNvGrpSpPr>
          <p:nvPr/>
        </p:nvGrpSpPr>
        <p:grpSpPr bwMode="auto">
          <a:xfrm>
            <a:off x="7348921" y="1493188"/>
            <a:ext cx="3852859" cy="4608515"/>
            <a:chOff x="3265" y="1253"/>
            <a:chExt cx="2427" cy="2903"/>
          </a:xfrm>
        </p:grpSpPr>
        <p:sp>
          <p:nvSpPr>
            <p:cNvPr id="70" name="PubPieSlice">
              <a:extLst>
                <a:ext uri="{FF2B5EF4-FFF2-40B4-BE49-F238E27FC236}">
                  <a16:creationId xmlns:a16="http://schemas.microsoft.com/office/drawing/2014/main" id="{CECE8566-5E0B-9E9B-7ABD-433D13DFD68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265" y="1253"/>
              <a:ext cx="2427" cy="2903"/>
            </a:xfrm>
            <a:custGeom>
              <a:avLst/>
              <a:gdLst>
                <a:gd name="G0" fmla="+- 0 0 0"/>
                <a:gd name="G1" fmla="sin 10800 2335"/>
                <a:gd name="G2" fmla="cos 10800 2335"/>
                <a:gd name="G3" fmla="sin 10800 -3244157"/>
                <a:gd name="G4" fmla="cos 10800 -3244157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21599 w 21600"/>
                <a:gd name="T1" fmla="*/ 10806 h 21600"/>
                <a:gd name="T2" fmla="*/ 10800 w 21600"/>
                <a:gd name="T3" fmla="*/ 10800 h 21600"/>
                <a:gd name="T4" fmla="*/ 17813 w 21600"/>
                <a:gd name="T5" fmla="*/ 2587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599" y="10806"/>
                  </a:moveTo>
                  <a:cubicBezTo>
                    <a:pt x="21599" y="10804"/>
                    <a:pt x="21600" y="10802"/>
                    <a:pt x="21600" y="10800"/>
                  </a:cubicBezTo>
                  <a:cubicBezTo>
                    <a:pt x="21600" y="7640"/>
                    <a:pt x="20216" y="4638"/>
                    <a:pt x="17813" y="2586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0000F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PubPieSlice">
              <a:extLst>
                <a:ext uri="{FF2B5EF4-FFF2-40B4-BE49-F238E27FC236}">
                  <a16:creationId xmlns:a16="http://schemas.microsoft.com/office/drawing/2014/main" id="{D967A667-4A6A-C966-E813-760F7E7F01D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265" y="1253"/>
              <a:ext cx="2427" cy="2903"/>
            </a:xfrm>
            <a:custGeom>
              <a:avLst/>
              <a:gdLst>
                <a:gd name="G0" fmla="+- 0 0 0"/>
                <a:gd name="G1" fmla="sin 10800 -3255624"/>
                <a:gd name="G2" fmla="cos 10800 -3255624"/>
                <a:gd name="G3" fmla="sin 10800 -9841031"/>
                <a:gd name="G4" fmla="cos 10800 -9841031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17788 w 21600"/>
                <a:gd name="T1" fmla="*/ 2566 h 21600"/>
                <a:gd name="T2" fmla="*/ 10800 w 21600"/>
                <a:gd name="T3" fmla="*/ 10800 h 21600"/>
                <a:gd name="T4" fmla="*/ 1431 w 21600"/>
                <a:gd name="T5" fmla="*/ 5426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7788" y="2565"/>
                  </a:moveTo>
                  <a:cubicBezTo>
                    <a:pt x="15836" y="909"/>
                    <a:pt x="13359" y="0"/>
                    <a:pt x="10800" y="0"/>
                  </a:cubicBezTo>
                  <a:cubicBezTo>
                    <a:pt x="6930" y="-1"/>
                    <a:pt x="3356" y="2070"/>
                    <a:pt x="1431" y="5426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PubPieSlice">
              <a:extLst>
                <a:ext uri="{FF2B5EF4-FFF2-40B4-BE49-F238E27FC236}">
                  <a16:creationId xmlns:a16="http://schemas.microsoft.com/office/drawing/2014/main" id="{A2D8BB82-AB4D-1624-43BE-4EF89656932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265" y="1253"/>
              <a:ext cx="2427" cy="2903"/>
            </a:xfrm>
            <a:custGeom>
              <a:avLst/>
              <a:gdLst>
                <a:gd name="G0" fmla="+- 0 0 0"/>
                <a:gd name="G1" fmla="sin 10800 -9870908"/>
                <a:gd name="G2" fmla="cos 10800 -9870908"/>
                <a:gd name="G3" fmla="sin 10800 -11790023"/>
                <a:gd name="G4" fmla="cos 10800 -11790023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1389 w 21600"/>
                <a:gd name="T1" fmla="*/ 5501 h 21600"/>
                <a:gd name="T2" fmla="*/ 10800 w 21600"/>
                <a:gd name="T3" fmla="*/ 10800 h 21600"/>
                <a:gd name="T4" fmla="*/ 0 w 21600"/>
                <a:gd name="T5" fmla="*/ 10781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389" y="5501"/>
                  </a:moveTo>
                  <a:cubicBezTo>
                    <a:pt x="481" y="7113"/>
                    <a:pt x="3" y="8931"/>
                    <a:pt x="0" y="10781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FF99F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PubPieSlice">
              <a:extLst>
                <a:ext uri="{FF2B5EF4-FFF2-40B4-BE49-F238E27FC236}">
                  <a16:creationId xmlns:a16="http://schemas.microsoft.com/office/drawing/2014/main" id="{25CA059B-7B22-1629-4D7F-DD1C2F87251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265" y="1253"/>
              <a:ext cx="2427" cy="2903"/>
            </a:xfrm>
            <a:custGeom>
              <a:avLst/>
              <a:gdLst>
                <a:gd name="G0" fmla="+- 0 0 0"/>
                <a:gd name="G1" fmla="sin 10800 -11772622"/>
                <a:gd name="G2" fmla="cos 10800 -11772622"/>
                <a:gd name="G3" fmla="sin 10800 7954690"/>
                <a:gd name="G4" fmla="cos 10800 7954690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0 w 21600"/>
                <a:gd name="T1" fmla="*/ 10731 h 21600"/>
                <a:gd name="T2" fmla="*/ 10800 w 21600"/>
                <a:gd name="T3" fmla="*/ 10800 h 21600"/>
                <a:gd name="T4" fmla="*/ 5176 w 21600"/>
                <a:gd name="T5" fmla="*/ 20020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0" y="10731"/>
                  </a:moveTo>
                  <a:cubicBezTo>
                    <a:pt x="0" y="10754"/>
                    <a:pt x="0" y="10777"/>
                    <a:pt x="0" y="10799"/>
                  </a:cubicBezTo>
                  <a:cubicBezTo>
                    <a:pt x="-1" y="14565"/>
                    <a:pt x="1961" y="18059"/>
                    <a:pt x="5175" y="20020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CC9900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Text Box 23">
              <a:extLst>
                <a:ext uri="{FF2B5EF4-FFF2-40B4-BE49-F238E27FC236}">
                  <a16:creationId xmlns:a16="http://schemas.microsoft.com/office/drawing/2014/main" id="{8CBA2DF8-3E4A-F429-C3A1-39212F770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6" y="2477"/>
              <a:ext cx="43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4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</a:t>
              </a: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50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Text Box 24">
              <a:extLst>
                <a:ext uri="{FF2B5EF4-FFF2-40B4-BE49-F238E27FC236}">
                  <a16:creationId xmlns:a16="http://schemas.microsoft.com/office/drawing/2014/main" id="{B066ACBA-25B1-DE5F-662F-96F5D5AB6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3" y="2319"/>
              <a:ext cx="45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4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</a:t>
              </a: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Text Box 25">
              <a:extLst>
                <a:ext uri="{FF2B5EF4-FFF2-40B4-BE49-F238E27FC236}">
                  <a16:creationId xmlns:a16="http://schemas.microsoft.com/office/drawing/2014/main" id="{A309A95E-3B88-9D39-B10F-377826157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0" y="2477"/>
              <a:ext cx="43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4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</a:t>
              </a: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30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Text Box 26">
              <a:extLst>
                <a:ext uri="{FF2B5EF4-FFF2-40B4-BE49-F238E27FC236}">
                  <a16:creationId xmlns:a16="http://schemas.microsoft.com/office/drawing/2014/main" id="{71CFAB68-D84D-3A4B-C215-7996CF140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" y="2704"/>
              <a:ext cx="43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4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</a:t>
              </a: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60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8" name="Text Box 27">
            <a:extLst>
              <a:ext uri="{FF2B5EF4-FFF2-40B4-BE49-F238E27FC236}">
                <a16:creationId xmlns:a16="http://schemas.microsoft.com/office/drawing/2014/main" id="{B2BF6ACD-A5E2-119E-4E2E-987E21B60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558" y="1582343"/>
            <a:ext cx="684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9" name="Text Box 28">
            <a:extLst>
              <a:ext uri="{FF2B5EF4-FFF2-40B4-BE49-F238E27FC236}">
                <a16:creationId xmlns:a16="http://schemas.microsoft.com/office/drawing/2014/main" id="{179D244B-AF7B-9B52-1508-EF36BAF0E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33" y="2244330"/>
            <a:ext cx="863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150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0" name="Text Box 30">
            <a:extLst>
              <a:ext uri="{FF2B5EF4-FFF2-40B4-BE49-F238E27FC236}">
                <a16:creationId xmlns:a16="http://schemas.microsoft.com/office/drawing/2014/main" id="{911DEAEA-FEF7-CE71-DB9F-3FBDB388F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983" y="5628880"/>
            <a:ext cx="863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240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1" name="Text Box 32">
            <a:extLst>
              <a:ext uri="{FF2B5EF4-FFF2-40B4-BE49-F238E27FC236}">
                <a16:creationId xmlns:a16="http://schemas.microsoft.com/office/drawing/2014/main" id="{103E3558-126C-EE3E-042C-C87CF5847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01" y="2864052"/>
            <a:ext cx="2303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50 + </a:t>
            </a: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100 = </a:t>
            </a: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150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2" name="Text Box 33">
            <a:extLst>
              <a:ext uri="{FF2B5EF4-FFF2-40B4-BE49-F238E27FC236}">
                <a16:creationId xmlns:a16="http://schemas.microsoft.com/office/drawing/2014/main" id="{7620EE83-6C4B-98DC-1D86-E9C41B40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84" y="3425218"/>
            <a:ext cx="2303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150 + </a:t>
            </a: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30 = </a:t>
            </a: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180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3" name="Text Box 34">
            <a:extLst>
              <a:ext uri="{FF2B5EF4-FFF2-40B4-BE49-F238E27FC236}">
                <a16:creationId xmlns:a16="http://schemas.microsoft.com/office/drawing/2014/main" id="{5B9BD260-9005-4D7C-CE8A-6112B1B21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73" y="4015123"/>
            <a:ext cx="2303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180 + </a:t>
            </a: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60 = </a:t>
            </a:r>
            <a:r>
              <a:rPr kumimoji="0" lang="ar-SA" sz="2000" b="1" i="0" u="none" strike="noStrike" kern="0" cap="none" spc="0" normalizeH="0" baseline="46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240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4" name="Google Shape;312;p25">
            <a:extLst>
              <a:ext uri="{FF2B5EF4-FFF2-40B4-BE49-F238E27FC236}">
                <a16:creationId xmlns:a16="http://schemas.microsoft.com/office/drawing/2014/main" id="{7C599334-032B-BB13-B354-0804B7740728}"/>
              </a:ext>
            </a:extLst>
          </p:cNvPr>
          <p:cNvSpPr/>
          <p:nvPr/>
        </p:nvSpPr>
        <p:spPr>
          <a:xfrm>
            <a:off x="6312704" y="44774"/>
            <a:ext cx="1891909" cy="829786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تمهيد</a:t>
            </a:r>
            <a:endParaRPr sz="4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8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78" grpId="0"/>
      <p:bldP spid="79" grpId="0"/>
      <p:bldP spid="80" grpId="0"/>
      <p:bldP spid="81" grpId="0"/>
      <p:bldP spid="82" grpId="0"/>
      <p:bldP spid="83" grpId="0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347074">
            <a:off x="10497870" y="1006697"/>
            <a:ext cx="635623" cy="14640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9325576" y="2146527"/>
            <a:ext cx="1891909" cy="128247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استعد</a:t>
            </a:r>
            <a:endParaRPr sz="4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4B62226-CEF6-8D4D-5F0D-B8E615F5280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193" t="25195" r="36491" b="40649"/>
          <a:stretch/>
        </p:blipFill>
        <p:spPr>
          <a:xfrm>
            <a:off x="929791" y="1548306"/>
            <a:ext cx="8275254" cy="4171866"/>
          </a:xfrm>
          <a:prstGeom prst="rect">
            <a:avLst/>
          </a:prstGeom>
        </p:spPr>
      </p:pic>
      <p:sp>
        <p:nvSpPr>
          <p:cNvPr id="27" name="Text Box 8">
            <a:extLst>
              <a:ext uri="{FF2B5EF4-FFF2-40B4-BE49-F238E27FC236}">
                <a16:creationId xmlns:a16="http://schemas.microsoft.com/office/drawing/2014/main" id="{C41DA6E3-BCA2-F544-DA97-899E426A8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1" y="4116633"/>
            <a:ext cx="500349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مجموع النسب المئوية يساوي 100%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CFAFABB8-1F38-C840-EB43-FD8CEBFD7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0" y="5177963"/>
            <a:ext cx="396168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0.45 × 400 = 180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09691">
            <a:off x="9751454" y="990742"/>
            <a:ext cx="856819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9774329" y="2223049"/>
            <a:ext cx="1733080" cy="125941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تدريس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563EFBCB-E8FC-7600-2B30-B09212777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806" y="622189"/>
            <a:ext cx="448652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طريقة نقل القطاعات الدائرية إلى الدائرة .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35">
            <a:extLst>
              <a:ext uri="{FF2B5EF4-FFF2-40B4-BE49-F238E27FC236}">
                <a16:creationId xmlns:a16="http://schemas.microsoft.com/office/drawing/2014/main" id="{5B1D57F8-ADB3-9764-5569-5CD40435F035}"/>
              </a:ext>
            </a:extLst>
          </p:cNvPr>
          <p:cNvGrpSpPr>
            <a:grpSpLocks/>
          </p:cNvGrpSpPr>
          <p:nvPr/>
        </p:nvGrpSpPr>
        <p:grpSpPr bwMode="auto">
          <a:xfrm>
            <a:off x="5454853" y="1282187"/>
            <a:ext cx="3492500" cy="3636963"/>
            <a:chOff x="3447" y="1162"/>
            <a:chExt cx="2200" cy="2291"/>
          </a:xfrm>
        </p:grpSpPr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3B6479FE-01A6-939C-A3BA-490BD0525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7" y="2296"/>
              <a:ext cx="43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baseline="46000" dirty="0"/>
                <a:t>5</a:t>
              </a:r>
              <a:r>
                <a:rPr lang="ar-SA" sz="2000" b="1" dirty="0"/>
                <a:t>60</a:t>
              </a:r>
              <a:endParaRPr lang="en-US" sz="2000" b="1" dirty="0"/>
            </a:p>
          </p:txBody>
        </p:sp>
        <p:sp>
          <p:nvSpPr>
            <p:cNvPr id="21" name="PubPieSlice">
              <a:extLst>
                <a:ext uri="{FF2B5EF4-FFF2-40B4-BE49-F238E27FC236}">
                  <a16:creationId xmlns:a16="http://schemas.microsoft.com/office/drawing/2014/main" id="{96E5A3A5-F7F8-AB5D-06FF-F5819CABDED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447" y="1162"/>
              <a:ext cx="2200" cy="2291"/>
            </a:xfrm>
            <a:custGeom>
              <a:avLst/>
              <a:gdLst>
                <a:gd name="G0" fmla="+- 0 0 0"/>
                <a:gd name="G1" fmla="sin 10800 2335"/>
                <a:gd name="G2" fmla="cos 10800 2335"/>
                <a:gd name="G3" fmla="sin 10800 -5886767"/>
                <a:gd name="G4" fmla="cos 10800 -5886767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21599 w 21600"/>
                <a:gd name="T1" fmla="*/ 10806 h 21600"/>
                <a:gd name="T2" fmla="*/ 10800 w 21600"/>
                <a:gd name="T3" fmla="*/ 10800 h 21600"/>
                <a:gd name="T4" fmla="*/ 10832 w 21600"/>
                <a:gd name="T5" fmla="*/ 0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599" y="10806"/>
                  </a:moveTo>
                  <a:cubicBezTo>
                    <a:pt x="21599" y="10804"/>
                    <a:pt x="21600" y="10802"/>
                    <a:pt x="21600" y="10800"/>
                  </a:cubicBezTo>
                  <a:cubicBezTo>
                    <a:pt x="21600" y="4847"/>
                    <a:pt x="16784" y="17"/>
                    <a:pt x="10831" y="0"/>
                  </a:cubicBezTo>
                  <a:lnTo>
                    <a:pt x="10800" y="1080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23" name="PubPieSlice">
              <a:extLst>
                <a:ext uri="{FF2B5EF4-FFF2-40B4-BE49-F238E27FC236}">
                  <a16:creationId xmlns:a16="http://schemas.microsoft.com/office/drawing/2014/main" id="{AE37F76F-EB3E-C566-EEE2-FFEDCD76728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447" y="1162"/>
              <a:ext cx="2200" cy="2291"/>
            </a:xfrm>
            <a:custGeom>
              <a:avLst/>
              <a:gdLst>
                <a:gd name="G0" fmla="+- 0 0 0"/>
                <a:gd name="G1" fmla="sin 10800 -5882092"/>
                <a:gd name="G2" fmla="cos 10800 -5882092"/>
                <a:gd name="G3" fmla="sin 10800 -11784299"/>
                <a:gd name="G4" fmla="cos 10800 -11784299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10846 w 21600"/>
                <a:gd name="T1" fmla="*/ 0 h 21600"/>
                <a:gd name="T2" fmla="*/ 10800 w 21600"/>
                <a:gd name="T3" fmla="*/ 10800 h 21600"/>
                <a:gd name="T4" fmla="*/ 0 w 21600"/>
                <a:gd name="T5" fmla="*/ 10764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45" y="0"/>
                  </a:moveTo>
                  <a:cubicBezTo>
                    <a:pt x="10830" y="0"/>
                    <a:pt x="10815" y="0"/>
                    <a:pt x="10800" y="0"/>
                  </a:cubicBezTo>
                  <a:cubicBezTo>
                    <a:pt x="4849" y="-1"/>
                    <a:pt x="19" y="4813"/>
                    <a:pt x="0" y="10764"/>
                  </a:cubicBezTo>
                  <a:lnTo>
                    <a:pt x="10800" y="10800"/>
                  </a:lnTo>
                  <a:close/>
                </a:path>
              </a:pathLst>
            </a:cu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4" name="PubPieSlice">
              <a:extLst>
                <a:ext uri="{FF2B5EF4-FFF2-40B4-BE49-F238E27FC236}">
                  <a16:creationId xmlns:a16="http://schemas.microsoft.com/office/drawing/2014/main" id="{FB47F76E-C5F0-DEA0-B44F-2A87F4E6103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447" y="1162"/>
              <a:ext cx="2200" cy="2291"/>
            </a:xfrm>
            <a:custGeom>
              <a:avLst/>
              <a:gdLst>
                <a:gd name="G0" fmla="+- 0 0 0"/>
                <a:gd name="G1" fmla="sin 10800 -11745892"/>
                <a:gd name="G2" fmla="cos 10800 -11745892"/>
                <a:gd name="G3" fmla="sin 10800 7874346"/>
                <a:gd name="G4" fmla="cos 10800 7874346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0 w 21600"/>
                <a:gd name="T1" fmla="*/ 10654 h 21600"/>
                <a:gd name="T2" fmla="*/ 10800 w 21600"/>
                <a:gd name="T3" fmla="*/ 10800 h 21600"/>
                <a:gd name="T4" fmla="*/ 5375 w 21600"/>
                <a:gd name="T5" fmla="*/ 20138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0" y="10654"/>
                  </a:moveTo>
                  <a:cubicBezTo>
                    <a:pt x="0" y="10702"/>
                    <a:pt x="0" y="10751"/>
                    <a:pt x="0" y="10799"/>
                  </a:cubicBezTo>
                  <a:cubicBezTo>
                    <a:pt x="-1" y="14648"/>
                    <a:pt x="2047" y="18205"/>
                    <a:pt x="5374" y="20138"/>
                  </a:cubicBezTo>
                  <a:lnTo>
                    <a:pt x="10800" y="10800"/>
                  </a:lnTo>
                  <a:close/>
                </a:path>
              </a:pathLst>
            </a:cu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2E65A217-BAEB-B853-42E1-117AAFE33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9" y="2142"/>
              <a:ext cx="113" cy="159"/>
            </a:xfrm>
            <a:prstGeom prst="rect">
              <a:avLst/>
            </a:prstGeom>
            <a:solidFill>
              <a:srgbClr val="99CCFF">
                <a:alpha val="39999"/>
              </a:srgbClr>
            </a:solidFill>
            <a:ln w="38100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SA"/>
            </a:p>
          </p:txBody>
        </p:sp>
      </p:grpSp>
      <p:pic>
        <p:nvPicPr>
          <p:cNvPr id="26" name="Picture 36">
            <a:extLst>
              <a:ext uri="{FF2B5EF4-FFF2-40B4-BE49-F238E27FC236}">
                <a16:creationId xmlns:a16="http://schemas.microsoft.com/office/drawing/2014/main" id="{412C9020-191A-5E36-68B3-8D39D7F6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61" y="1083854"/>
            <a:ext cx="37814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7">
            <a:extLst>
              <a:ext uri="{FF2B5EF4-FFF2-40B4-BE49-F238E27FC236}">
                <a16:creationId xmlns:a16="http://schemas.microsoft.com/office/drawing/2014/main" id="{EA5AC5B0-7F7B-8B36-98EB-108E9CEAD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23" y="1069566"/>
            <a:ext cx="2087563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0">
            <a:extLst>
              <a:ext uri="{FF2B5EF4-FFF2-40B4-BE49-F238E27FC236}">
                <a16:creationId xmlns:a16="http://schemas.microsoft.com/office/drawing/2014/main" id="{7CD0A524-2ECB-5565-4E80-61BA57BC0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61" y="2726916"/>
            <a:ext cx="37814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26">
            <a:extLst>
              <a:ext uri="{FF2B5EF4-FFF2-40B4-BE49-F238E27FC236}">
                <a16:creationId xmlns:a16="http://schemas.microsoft.com/office/drawing/2014/main" id="{F615FC87-274A-99EA-2025-64C0740E8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123" y="1164816"/>
            <a:ext cx="3492500" cy="3635375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B2E18ACA-FA41-B0C3-3117-011F27F2E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648" y="2785654"/>
            <a:ext cx="39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●</a:t>
            </a:r>
          </a:p>
        </p:txBody>
      </p:sp>
      <p:sp>
        <p:nvSpPr>
          <p:cNvPr id="31" name="PubPieSlice">
            <a:extLst>
              <a:ext uri="{FF2B5EF4-FFF2-40B4-BE49-F238E27FC236}">
                <a16:creationId xmlns:a16="http://schemas.microsoft.com/office/drawing/2014/main" id="{51FC0459-601D-25D8-62C0-35EAB5BFB89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379123" y="1164816"/>
            <a:ext cx="3492500" cy="3636963"/>
          </a:xfrm>
          <a:custGeom>
            <a:avLst/>
            <a:gdLst>
              <a:gd name="G0" fmla="+- 0 0 0"/>
              <a:gd name="G1" fmla="sin 10800 2335"/>
              <a:gd name="G2" fmla="cos 10800 2335"/>
              <a:gd name="G3" fmla="sin 10800 -5886767"/>
              <a:gd name="G4" fmla="cos 10800 -5886767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21599 w 21600"/>
              <a:gd name="T1" fmla="*/ 10806 h 21600"/>
              <a:gd name="T2" fmla="*/ 10800 w 21600"/>
              <a:gd name="T3" fmla="*/ 10800 h 21600"/>
              <a:gd name="T4" fmla="*/ 10832 w 21600"/>
              <a:gd name="T5" fmla="*/ 0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21599" y="10806"/>
                </a:moveTo>
                <a:cubicBezTo>
                  <a:pt x="21599" y="10804"/>
                  <a:pt x="21600" y="10802"/>
                  <a:pt x="21600" y="10800"/>
                </a:cubicBezTo>
                <a:cubicBezTo>
                  <a:pt x="21600" y="4847"/>
                  <a:pt x="16784" y="17"/>
                  <a:pt x="10831" y="0"/>
                </a:cubicBezTo>
                <a:lnTo>
                  <a:pt x="10800" y="10800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 dirty="0"/>
          </a:p>
        </p:txBody>
      </p:sp>
      <p:sp>
        <p:nvSpPr>
          <p:cNvPr id="32" name="PubPieSlice">
            <a:extLst>
              <a:ext uri="{FF2B5EF4-FFF2-40B4-BE49-F238E27FC236}">
                <a16:creationId xmlns:a16="http://schemas.microsoft.com/office/drawing/2014/main" id="{A704B926-9424-5A4F-5FFB-91FD4F19B00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379123" y="1164816"/>
            <a:ext cx="3492500" cy="3636963"/>
          </a:xfrm>
          <a:custGeom>
            <a:avLst/>
            <a:gdLst>
              <a:gd name="G0" fmla="+- 0 0 0"/>
              <a:gd name="G1" fmla="sin 10800 -5882092"/>
              <a:gd name="G2" fmla="cos 10800 -5882092"/>
              <a:gd name="G3" fmla="sin 10800 -11784299"/>
              <a:gd name="G4" fmla="cos 10800 -11784299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0846 w 21600"/>
              <a:gd name="T1" fmla="*/ 0 h 21600"/>
              <a:gd name="T2" fmla="*/ 10800 w 21600"/>
              <a:gd name="T3" fmla="*/ 10800 h 21600"/>
              <a:gd name="T4" fmla="*/ 0 w 21600"/>
              <a:gd name="T5" fmla="*/ 10764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845" y="0"/>
                </a:moveTo>
                <a:cubicBezTo>
                  <a:pt x="10830" y="0"/>
                  <a:pt x="10815" y="0"/>
                  <a:pt x="10800" y="0"/>
                </a:cubicBezTo>
                <a:cubicBezTo>
                  <a:pt x="4849" y="-1"/>
                  <a:pt x="19" y="4813"/>
                  <a:pt x="0" y="10764"/>
                </a:cubicBezTo>
                <a:lnTo>
                  <a:pt x="10800" y="10800"/>
                </a:lnTo>
                <a:close/>
              </a:path>
            </a:pathLst>
          </a:cu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3" name="PubPieSlice">
            <a:extLst>
              <a:ext uri="{FF2B5EF4-FFF2-40B4-BE49-F238E27FC236}">
                <a16:creationId xmlns:a16="http://schemas.microsoft.com/office/drawing/2014/main" id="{838E8858-06DA-199E-7850-08794F2651B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379123" y="1164816"/>
            <a:ext cx="3492500" cy="3636963"/>
          </a:xfrm>
          <a:custGeom>
            <a:avLst/>
            <a:gdLst>
              <a:gd name="G0" fmla="+- 0 0 0"/>
              <a:gd name="G1" fmla="sin 10800 -11745892"/>
              <a:gd name="G2" fmla="cos 10800 -11745892"/>
              <a:gd name="G3" fmla="sin 10800 7874346"/>
              <a:gd name="G4" fmla="cos 10800 7874346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0 w 21600"/>
              <a:gd name="T1" fmla="*/ 10654 h 21600"/>
              <a:gd name="T2" fmla="*/ 10800 w 21600"/>
              <a:gd name="T3" fmla="*/ 10800 h 21600"/>
              <a:gd name="T4" fmla="*/ 5375 w 21600"/>
              <a:gd name="T5" fmla="*/ 2013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0" y="10654"/>
                </a:moveTo>
                <a:cubicBezTo>
                  <a:pt x="0" y="10702"/>
                  <a:pt x="0" y="10751"/>
                  <a:pt x="0" y="10799"/>
                </a:cubicBezTo>
                <a:cubicBezTo>
                  <a:pt x="-1" y="14648"/>
                  <a:pt x="2047" y="18205"/>
                  <a:pt x="5374" y="20138"/>
                </a:cubicBezTo>
                <a:lnTo>
                  <a:pt x="10800" y="10800"/>
                </a:lnTo>
                <a:close/>
              </a:path>
            </a:pathLst>
          </a:cu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4" name="Line 41">
            <a:extLst>
              <a:ext uri="{FF2B5EF4-FFF2-40B4-BE49-F238E27FC236}">
                <a16:creationId xmlns:a16="http://schemas.microsoft.com/office/drawing/2014/main" id="{C0B4AD16-A858-6CEE-63D0-8CD3B15635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2836" y="2979329"/>
            <a:ext cx="1728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4D190FC8-071D-D8F5-B069-EA8B9FC6F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20" y="5133584"/>
            <a:ext cx="7824684" cy="89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3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7062" y="5167224"/>
            <a:ext cx="1070954" cy="123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09353">
            <a:off x="9821296" y="365184"/>
            <a:ext cx="611771" cy="1151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0645" y="548469"/>
            <a:ext cx="1014055" cy="119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D503F1-554E-181D-267E-6835AC534C0C}"/>
              </a:ext>
            </a:extLst>
          </p:cNvPr>
          <p:cNvSpPr txBox="1"/>
          <p:nvPr/>
        </p:nvSpPr>
        <p:spPr>
          <a:xfrm>
            <a:off x="4719196" y="635212"/>
            <a:ext cx="5150983" cy="629483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اولاً / عرض البيانات بالقطاعات الدائرية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D3764A2D-CFC1-F127-0BA4-5DBCAB530E5E}"/>
              </a:ext>
            </a:extLst>
          </p:cNvPr>
          <p:cNvSpPr/>
          <p:nvPr/>
        </p:nvSpPr>
        <p:spPr>
          <a:xfrm>
            <a:off x="1128435" y="4594506"/>
            <a:ext cx="2874164" cy="96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Text Box 97">
            <a:extLst>
              <a:ext uri="{FF2B5EF4-FFF2-40B4-BE49-F238E27FC236}">
                <a16:creationId xmlns:a16="http://schemas.microsoft.com/office/drawing/2014/main" id="{6B7AD45D-0C7A-C772-7421-8687B0112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911" y="1740950"/>
            <a:ext cx="1978813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الخضروات المفضلة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FC4F0123-29AF-7031-99CB-701CE23CB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713" y="1963846"/>
            <a:ext cx="4380828" cy="419100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bg2">
                <a:lumMod val="9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2BC5044D-A48B-D65C-1572-5451389C3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03" y="1685101"/>
            <a:ext cx="24669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1B93FFC-2E1C-8533-3B49-F5B4BD207C3E}"/>
              </a:ext>
            </a:extLst>
          </p:cNvPr>
          <p:cNvGrpSpPr/>
          <p:nvPr/>
        </p:nvGrpSpPr>
        <p:grpSpPr>
          <a:xfrm>
            <a:off x="9241893" y="3596887"/>
            <a:ext cx="1944221" cy="681038"/>
            <a:chOff x="4788024" y="4421981"/>
            <a:chExt cx="1944221" cy="681038"/>
          </a:xfrm>
        </p:grpSpPr>
        <p:grpSp>
          <p:nvGrpSpPr>
            <p:cNvPr id="25" name="Group 101">
              <a:extLst>
                <a:ext uri="{FF2B5EF4-FFF2-40B4-BE49-F238E27FC236}">
                  <a16:creationId xmlns:a16="http://schemas.microsoft.com/office/drawing/2014/main" id="{4C3E3C72-B17D-FAE3-599C-1BBE3EBAB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27" name="Text Box 102">
                <a:extLst>
                  <a:ext uri="{FF2B5EF4-FFF2-40B4-BE49-F238E27FC236}">
                    <a16:creationId xmlns:a16="http://schemas.microsoft.com/office/drawing/2014/main" id="{2AE64F27-B606-D20C-78AF-2B4F1E5E32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45</a:t>
                </a:r>
                <a:endParaRPr lang="en-US" sz="2000" b="1" dirty="0"/>
              </a:p>
            </p:txBody>
          </p:sp>
          <p:sp>
            <p:nvSpPr>
              <p:cNvPr id="28" name="Line 103">
                <a:extLst>
                  <a:ext uri="{FF2B5EF4-FFF2-40B4-BE49-F238E27FC236}">
                    <a16:creationId xmlns:a16="http://schemas.microsoft.com/office/drawing/2014/main" id="{A3B7328A-BB61-AF23-405D-645E0146A2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9" name="Text Box 104">
                <a:extLst>
                  <a:ext uri="{FF2B5EF4-FFF2-40B4-BE49-F238E27FC236}">
                    <a16:creationId xmlns:a16="http://schemas.microsoft.com/office/drawing/2014/main" id="{3B41484F-F2B7-B115-5B64-6C0F546843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100</a:t>
                </a:r>
                <a:endParaRPr lang="en-US" sz="2000" b="1" dirty="0"/>
              </a:p>
            </p:txBody>
          </p:sp>
        </p:grpSp>
        <p:sp>
          <p:nvSpPr>
            <p:cNvPr id="26" name="Text Box 8">
              <a:extLst>
                <a:ext uri="{FF2B5EF4-FFF2-40B4-BE49-F238E27FC236}">
                  <a16:creationId xmlns:a16="http://schemas.microsoft.com/office/drawing/2014/main" id="{116CCC30-F6C3-2409-0904-BEE3AFCC8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30" name="Text Box 8">
            <a:extLst>
              <a:ext uri="{FF2B5EF4-FFF2-40B4-BE49-F238E27FC236}">
                <a16:creationId xmlns:a16="http://schemas.microsoft.com/office/drawing/2014/main" id="{40CCE280-E04A-0D6A-8D41-3F80FDE5B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9810" y="3730539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162</a:t>
            </a:r>
            <a:endParaRPr lang="en-US" sz="2000" b="1" dirty="0"/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6A286CBF-967A-A280-C079-B0AD81D92639}"/>
              </a:ext>
            </a:extLst>
          </p:cNvPr>
          <p:cNvGrpSpPr/>
          <p:nvPr/>
        </p:nvGrpSpPr>
        <p:grpSpPr>
          <a:xfrm>
            <a:off x="6681604" y="4029554"/>
            <a:ext cx="1944221" cy="681038"/>
            <a:chOff x="4788024" y="4421981"/>
            <a:chExt cx="1944221" cy="681038"/>
          </a:xfrm>
        </p:grpSpPr>
        <p:grpSp>
          <p:nvGrpSpPr>
            <p:cNvPr id="37" name="Group 101">
              <a:extLst>
                <a:ext uri="{FF2B5EF4-FFF2-40B4-BE49-F238E27FC236}">
                  <a16:creationId xmlns:a16="http://schemas.microsoft.com/office/drawing/2014/main" id="{91F687A5-40D9-29B1-9D15-978A601CEA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39" name="Text Box 102">
                <a:extLst>
                  <a:ext uri="{FF2B5EF4-FFF2-40B4-BE49-F238E27FC236}">
                    <a16:creationId xmlns:a16="http://schemas.microsoft.com/office/drawing/2014/main" id="{4B75AD78-6D94-3F5B-7FD7-2E94FF099A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23</a:t>
                </a:r>
                <a:endParaRPr lang="en-US" sz="2000" b="1" dirty="0"/>
              </a:p>
            </p:txBody>
          </p:sp>
          <p:sp>
            <p:nvSpPr>
              <p:cNvPr id="40" name="Line 103">
                <a:extLst>
                  <a:ext uri="{FF2B5EF4-FFF2-40B4-BE49-F238E27FC236}">
                    <a16:creationId xmlns:a16="http://schemas.microsoft.com/office/drawing/2014/main" id="{B9C00F1E-E056-60D3-50F7-2F8C81682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1" name="Text Box 104">
                <a:extLst>
                  <a:ext uri="{FF2B5EF4-FFF2-40B4-BE49-F238E27FC236}">
                    <a16:creationId xmlns:a16="http://schemas.microsoft.com/office/drawing/2014/main" id="{3DDCDD4D-D26F-CD96-4272-96C9E8816E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100</a:t>
                </a:r>
                <a:endParaRPr lang="en-US" sz="2000" b="1" dirty="0"/>
              </a:p>
            </p:txBody>
          </p:sp>
        </p:grpSp>
        <p:sp>
          <p:nvSpPr>
            <p:cNvPr id="38" name="Text Box 8">
              <a:extLst>
                <a:ext uri="{FF2B5EF4-FFF2-40B4-BE49-F238E27FC236}">
                  <a16:creationId xmlns:a16="http://schemas.microsoft.com/office/drawing/2014/main" id="{A4B0EB2B-119A-CF32-AA25-4C6FE1D13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42" name="Text Box 8">
            <a:extLst>
              <a:ext uri="{FF2B5EF4-FFF2-40B4-BE49-F238E27FC236}">
                <a16:creationId xmlns:a16="http://schemas.microsoft.com/office/drawing/2014/main" id="{ED8FA0B0-0FA6-377B-FA1D-882C0D640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521" y="4163206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83</a:t>
            </a:r>
            <a:endParaRPr lang="en-US" sz="2000" b="1" dirty="0"/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79928C76-8489-ADD8-0039-276A1DD6DB3F}"/>
              </a:ext>
            </a:extLst>
          </p:cNvPr>
          <p:cNvGrpSpPr/>
          <p:nvPr/>
        </p:nvGrpSpPr>
        <p:grpSpPr>
          <a:xfrm>
            <a:off x="8655075" y="4674001"/>
            <a:ext cx="1944221" cy="681038"/>
            <a:chOff x="4788024" y="4421981"/>
            <a:chExt cx="1944221" cy="681038"/>
          </a:xfrm>
        </p:grpSpPr>
        <p:grpSp>
          <p:nvGrpSpPr>
            <p:cNvPr id="44" name="Group 101">
              <a:extLst>
                <a:ext uri="{FF2B5EF4-FFF2-40B4-BE49-F238E27FC236}">
                  <a16:creationId xmlns:a16="http://schemas.microsoft.com/office/drawing/2014/main" id="{DC1A5F0D-2EC8-04C1-B092-8E87AEE8C1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46" name="Text Box 102">
                <a:extLst>
                  <a:ext uri="{FF2B5EF4-FFF2-40B4-BE49-F238E27FC236}">
                    <a16:creationId xmlns:a16="http://schemas.microsoft.com/office/drawing/2014/main" id="{3D8FA595-BB04-C323-3878-1A854FBC8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17</a:t>
                </a:r>
                <a:endParaRPr lang="en-US" sz="2000" b="1" dirty="0"/>
              </a:p>
            </p:txBody>
          </p:sp>
          <p:sp>
            <p:nvSpPr>
              <p:cNvPr id="47" name="Line 103">
                <a:extLst>
                  <a:ext uri="{FF2B5EF4-FFF2-40B4-BE49-F238E27FC236}">
                    <a16:creationId xmlns:a16="http://schemas.microsoft.com/office/drawing/2014/main" id="{A6D85E19-CB93-E18F-61C9-E5CA3FC4B7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8" name="Text Box 104">
                <a:extLst>
                  <a:ext uri="{FF2B5EF4-FFF2-40B4-BE49-F238E27FC236}">
                    <a16:creationId xmlns:a16="http://schemas.microsoft.com/office/drawing/2014/main" id="{059A2F04-3C95-CAC7-4BB3-0361CFF728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100</a:t>
                </a:r>
                <a:endParaRPr lang="en-US" sz="2000" b="1" dirty="0"/>
              </a:p>
            </p:txBody>
          </p:sp>
        </p:grpSp>
        <p:sp>
          <p:nvSpPr>
            <p:cNvPr id="45" name="Text Box 8">
              <a:extLst>
                <a:ext uri="{FF2B5EF4-FFF2-40B4-BE49-F238E27FC236}">
                  <a16:creationId xmlns:a16="http://schemas.microsoft.com/office/drawing/2014/main" id="{86C6159A-4696-445B-0927-4FE67EA7C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49" name="Text Box 8">
            <a:extLst>
              <a:ext uri="{FF2B5EF4-FFF2-40B4-BE49-F238E27FC236}">
                <a16:creationId xmlns:a16="http://schemas.microsoft.com/office/drawing/2014/main" id="{33A075E8-192D-C904-7D5F-1D8339559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992" y="4807653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61</a:t>
            </a:r>
            <a:endParaRPr lang="en-US" sz="2000" b="1" dirty="0"/>
          </a:p>
        </p:txBody>
      </p: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01C51FBB-46A7-8A8C-6FA8-8CFC691910D7}"/>
              </a:ext>
            </a:extLst>
          </p:cNvPr>
          <p:cNvGrpSpPr/>
          <p:nvPr/>
        </p:nvGrpSpPr>
        <p:grpSpPr>
          <a:xfrm>
            <a:off x="6048725" y="5074103"/>
            <a:ext cx="1944221" cy="681038"/>
            <a:chOff x="4788024" y="4421981"/>
            <a:chExt cx="1944221" cy="681038"/>
          </a:xfrm>
        </p:grpSpPr>
        <p:grpSp>
          <p:nvGrpSpPr>
            <p:cNvPr id="51" name="Group 101">
              <a:extLst>
                <a:ext uri="{FF2B5EF4-FFF2-40B4-BE49-F238E27FC236}">
                  <a16:creationId xmlns:a16="http://schemas.microsoft.com/office/drawing/2014/main" id="{1366AD85-B9F9-0693-783D-70CE8043B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44" y="4421981"/>
              <a:ext cx="647701" cy="681038"/>
              <a:chOff x="3372" y="1960"/>
              <a:chExt cx="408" cy="429"/>
            </a:xfrm>
          </p:grpSpPr>
          <p:sp>
            <p:nvSpPr>
              <p:cNvPr id="53" name="Text Box 102">
                <a:extLst>
                  <a:ext uri="{FF2B5EF4-FFF2-40B4-BE49-F238E27FC236}">
                    <a16:creationId xmlns:a16="http://schemas.microsoft.com/office/drawing/2014/main" id="{D40E5D4E-BF6A-996F-7486-53F6971214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2" y="19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15</a:t>
                </a:r>
                <a:endParaRPr lang="en-US" sz="2000" b="1" dirty="0"/>
              </a:p>
            </p:txBody>
          </p:sp>
          <p:sp>
            <p:nvSpPr>
              <p:cNvPr id="54" name="Line 103">
                <a:extLst>
                  <a:ext uri="{FF2B5EF4-FFF2-40B4-BE49-F238E27FC236}">
                    <a16:creationId xmlns:a16="http://schemas.microsoft.com/office/drawing/2014/main" id="{4285B1A8-90C9-2143-879B-82585A293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3" y="2160"/>
                <a:ext cx="2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5" name="Text Box 104">
                <a:extLst>
                  <a:ext uri="{FF2B5EF4-FFF2-40B4-BE49-F238E27FC236}">
                    <a16:creationId xmlns:a16="http://schemas.microsoft.com/office/drawing/2014/main" id="{C12FF82A-045A-72ED-99D0-B51AD51BB8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2" y="2137"/>
                <a:ext cx="40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000" b="1" dirty="0"/>
                  <a:t>100</a:t>
                </a:r>
                <a:endParaRPr lang="en-US" sz="2000" b="1" dirty="0"/>
              </a:p>
            </p:txBody>
          </p:sp>
        </p:grpSp>
        <p:sp>
          <p:nvSpPr>
            <p:cNvPr id="52" name="Text Box 8">
              <a:extLst>
                <a:ext uri="{FF2B5EF4-FFF2-40B4-BE49-F238E27FC236}">
                  <a16:creationId xmlns:a16="http://schemas.microsoft.com/office/drawing/2014/main" id="{A37769C4-2B06-00E1-3CE2-2F3A6C6B06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4536830"/>
              <a:ext cx="13555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 b="1" dirty="0"/>
                <a:t>×  </a:t>
              </a:r>
              <a:r>
                <a:rPr lang="ar-SA" sz="2000" b="1" baseline="30000" dirty="0"/>
                <a:t>5</a:t>
              </a:r>
              <a:r>
                <a:rPr lang="ar-SA" sz="2000" b="1" dirty="0"/>
                <a:t>360  =</a:t>
              </a:r>
              <a:endParaRPr lang="en-US" sz="2000" b="1" dirty="0"/>
            </a:p>
          </p:txBody>
        </p:sp>
      </p:grpSp>
      <p:sp>
        <p:nvSpPr>
          <p:cNvPr id="56" name="Text Box 8">
            <a:extLst>
              <a:ext uri="{FF2B5EF4-FFF2-40B4-BE49-F238E27FC236}">
                <a16:creationId xmlns:a16="http://schemas.microsoft.com/office/drawing/2014/main" id="{05BB318B-88F4-4A90-E02C-EC91B34F3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642" y="5207755"/>
            <a:ext cx="851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baseline="30000" dirty="0"/>
              <a:t>5</a:t>
            </a:r>
            <a:r>
              <a:rPr lang="ar-SA" sz="2000" b="1" dirty="0"/>
              <a:t>54</a:t>
            </a:r>
            <a:endParaRPr lang="en-US" sz="2000" b="1" dirty="0"/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29C83189-3EFF-EB9F-9482-7E8F4AA85855}"/>
              </a:ext>
            </a:extLst>
          </p:cNvPr>
          <p:cNvGrpSpPr/>
          <p:nvPr/>
        </p:nvGrpSpPr>
        <p:grpSpPr>
          <a:xfrm>
            <a:off x="1153782" y="2678677"/>
            <a:ext cx="3060700" cy="3059112"/>
            <a:chOff x="323850" y="3573463"/>
            <a:chExt cx="3060700" cy="3059112"/>
          </a:xfrm>
        </p:grpSpPr>
        <p:sp>
          <p:nvSpPr>
            <p:cNvPr id="58" name="Oval 98">
              <a:extLst>
                <a:ext uri="{FF2B5EF4-FFF2-40B4-BE49-F238E27FC236}">
                  <a16:creationId xmlns:a16="http://schemas.microsoft.com/office/drawing/2014/main" id="{75308FB0-2253-8124-681A-F23F4B2D0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573463"/>
              <a:ext cx="3060700" cy="305911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59" name="Text Box 8">
              <a:extLst>
                <a:ext uri="{FF2B5EF4-FFF2-40B4-BE49-F238E27FC236}">
                  <a16:creationId xmlns:a16="http://schemas.microsoft.com/office/drawing/2014/main" id="{CD7F4CEB-7E97-ADDF-66E9-16B1EDF14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0976" y="4894347"/>
              <a:ext cx="39882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•</a:t>
              </a:r>
              <a:endParaRPr lang="en-US" sz="2000" b="1" dirty="0"/>
            </a:p>
          </p:txBody>
        </p:sp>
      </p:grpSp>
      <p:cxnSp>
        <p:nvCxnSpPr>
          <p:cNvPr id="60" name="رابط مستقيم 59">
            <a:extLst>
              <a:ext uri="{FF2B5EF4-FFF2-40B4-BE49-F238E27FC236}">
                <a16:creationId xmlns:a16="http://schemas.microsoft.com/office/drawing/2014/main" id="{C7FED1B6-F9EF-7C3F-7ACE-CE477C44662B}"/>
              </a:ext>
            </a:extLst>
          </p:cNvPr>
          <p:cNvCxnSpPr/>
          <p:nvPr/>
        </p:nvCxnSpPr>
        <p:spPr>
          <a:xfrm flipH="1">
            <a:off x="2682615" y="4213441"/>
            <a:ext cx="151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8">
            <a:extLst>
              <a:ext uri="{FF2B5EF4-FFF2-40B4-BE49-F238E27FC236}">
                <a16:creationId xmlns:a16="http://schemas.microsoft.com/office/drawing/2014/main" id="{AA2B2F54-C9D6-029A-81D5-54B1290DB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86" y="3535982"/>
            <a:ext cx="4006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•</a:t>
            </a:r>
            <a:endParaRPr lang="en-US" sz="2000" b="1" dirty="0"/>
          </a:p>
        </p:txBody>
      </p:sp>
      <p:cxnSp>
        <p:nvCxnSpPr>
          <p:cNvPr id="62" name="رابط مستقيم 61">
            <a:extLst>
              <a:ext uri="{FF2B5EF4-FFF2-40B4-BE49-F238E27FC236}">
                <a16:creationId xmlns:a16="http://schemas.microsoft.com/office/drawing/2014/main" id="{7867D29C-03E4-2B43-47E3-3F8D2224F902}"/>
              </a:ext>
            </a:extLst>
          </p:cNvPr>
          <p:cNvCxnSpPr/>
          <p:nvPr/>
        </p:nvCxnSpPr>
        <p:spPr>
          <a:xfrm flipH="1" flipV="1">
            <a:off x="1206189" y="3736037"/>
            <a:ext cx="1457616" cy="476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دائري 11">
            <a:extLst>
              <a:ext uri="{FF2B5EF4-FFF2-40B4-BE49-F238E27FC236}">
                <a16:creationId xmlns:a16="http://schemas.microsoft.com/office/drawing/2014/main" id="{DCF6FF4A-23F8-759D-D408-536D90BA4F1D}"/>
              </a:ext>
            </a:extLst>
          </p:cNvPr>
          <p:cNvSpPr/>
          <p:nvPr/>
        </p:nvSpPr>
        <p:spPr>
          <a:xfrm>
            <a:off x="1161142" y="2684705"/>
            <a:ext cx="3060000" cy="3060000"/>
          </a:xfrm>
          <a:prstGeom prst="pie">
            <a:avLst>
              <a:gd name="adj1" fmla="val 11859185"/>
              <a:gd name="adj2" fmla="val 49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4" name="Text Box 8">
            <a:extLst>
              <a:ext uri="{FF2B5EF4-FFF2-40B4-BE49-F238E27FC236}">
                <a16:creationId xmlns:a16="http://schemas.microsoft.com/office/drawing/2014/main" id="{CA3ACFC8-EC74-8CA5-C93C-4BD0FB4B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134" y="5359705"/>
            <a:ext cx="4006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•</a:t>
            </a:r>
            <a:endParaRPr lang="en-US" sz="2000" b="1" dirty="0"/>
          </a:p>
        </p:txBody>
      </p:sp>
      <p:cxnSp>
        <p:nvCxnSpPr>
          <p:cNvPr id="65" name="رابط مستقيم 64">
            <a:extLst>
              <a:ext uri="{FF2B5EF4-FFF2-40B4-BE49-F238E27FC236}">
                <a16:creationId xmlns:a16="http://schemas.microsoft.com/office/drawing/2014/main" id="{08A2ADB5-5B1C-B682-346E-431579EE3838}"/>
              </a:ext>
            </a:extLst>
          </p:cNvPr>
          <p:cNvCxnSpPr/>
          <p:nvPr/>
        </p:nvCxnSpPr>
        <p:spPr>
          <a:xfrm flipH="1">
            <a:off x="2006437" y="4210849"/>
            <a:ext cx="657368" cy="13675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8">
            <a:extLst>
              <a:ext uri="{FF2B5EF4-FFF2-40B4-BE49-F238E27FC236}">
                <a16:creationId xmlns:a16="http://schemas.microsoft.com/office/drawing/2014/main" id="{F2958A1A-80BD-935C-3AD7-8C60BA794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579" y="5224204"/>
            <a:ext cx="4006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•</a:t>
            </a:r>
            <a:endParaRPr lang="en-US" sz="2000" b="1" dirty="0"/>
          </a:p>
        </p:txBody>
      </p:sp>
      <p:cxnSp>
        <p:nvCxnSpPr>
          <p:cNvPr id="67" name="رابط مستقيم 66">
            <a:extLst>
              <a:ext uri="{FF2B5EF4-FFF2-40B4-BE49-F238E27FC236}">
                <a16:creationId xmlns:a16="http://schemas.microsoft.com/office/drawing/2014/main" id="{ACA25A7C-2ADB-AD07-654B-E2D204942023}"/>
              </a:ext>
            </a:extLst>
          </p:cNvPr>
          <p:cNvCxnSpPr/>
          <p:nvPr/>
        </p:nvCxnSpPr>
        <p:spPr>
          <a:xfrm>
            <a:off x="2682615" y="4249098"/>
            <a:ext cx="882267" cy="12018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دائري 117">
            <a:extLst>
              <a:ext uri="{FF2B5EF4-FFF2-40B4-BE49-F238E27FC236}">
                <a16:creationId xmlns:a16="http://schemas.microsoft.com/office/drawing/2014/main" id="{519716C6-FCB5-DE17-7071-CA4B2C5C976B}"/>
              </a:ext>
            </a:extLst>
          </p:cNvPr>
          <p:cNvSpPr/>
          <p:nvPr/>
        </p:nvSpPr>
        <p:spPr>
          <a:xfrm>
            <a:off x="1134045" y="2690522"/>
            <a:ext cx="3060000" cy="3060000"/>
          </a:xfrm>
          <a:prstGeom prst="pie">
            <a:avLst>
              <a:gd name="adj1" fmla="val 6909455"/>
              <a:gd name="adj2" fmla="val 1190436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9" name="دائري 118">
            <a:extLst>
              <a:ext uri="{FF2B5EF4-FFF2-40B4-BE49-F238E27FC236}">
                <a16:creationId xmlns:a16="http://schemas.microsoft.com/office/drawing/2014/main" id="{BCEA7B5E-B091-C525-8C44-3E93C6F69353}"/>
              </a:ext>
            </a:extLst>
          </p:cNvPr>
          <p:cNvSpPr/>
          <p:nvPr/>
        </p:nvSpPr>
        <p:spPr>
          <a:xfrm>
            <a:off x="1152615" y="2689183"/>
            <a:ext cx="3060000" cy="3060000"/>
          </a:xfrm>
          <a:prstGeom prst="pie">
            <a:avLst>
              <a:gd name="adj1" fmla="val 21576337"/>
              <a:gd name="adj2" fmla="val 324632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0" name="دائري 119">
            <a:extLst>
              <a:ext uri="{FF2B5EF4-FFF2-40B4-BE49-F238E27FC236}">
                <a16:creationId xmlns:a16="http://schemas.microsoft.com/office/drawing/2014/main" id="{BFF92DAE-7E31-D11A-716C-8E7E31FA34D0}"/>
              </a:ext>
            </a:extLst>
          </p:cNvPr>
          <p:cNvSpPr/>
          <p:nvPr/>
        </p:nvSpPr>
        <p:spPr>
          <a:xfrm>
            <a:off x="1141179" y="2687723"/>
            <a:ext cx="3060000" cy="3060000"/>
          </a:xfrm>
          <a:prstGeom prst="pie">
            <a:avLst>
              <a:gd name="adj1" fmla="val 3219478"/>
              <a:gd name="adj2" fmla="val 693774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grpSp>
        <p:nvGrpSpPr>
          <p:cNvPr id="71" name="Group 43">
            <a:extLst>
              <a:ext uri="{FF2B5EF4-FFF2-40B4-BE49-F238E27FC236}">
                <a16:creationId xmlns:a16="http://schemas.microsoft.com/office/drawing/2014/main" id="{58C2EF9A-5E3C-A80D-E6A1-86F621A8BF48}"/>
              </a:ext>
            </a:extLst>
          </p:cNvPr>
          <p:cNvGrpSpPr>
            <a:grpSpLocks/>
          </p:cNvGrpSpPr>
          <p:nvPr/>
        </p:nvGrpSpPr>
        <p:grpSpPr bwMode="auto">
          <a:xfrm>
            <a:off x="2358377" y="3206732"/>
            <a:ext cx="858838" cy="658500"/>
            <a:chOff x="2109" y="2205"/>
            <a:chExt cx="567" cy="625"/>
          </a:xfrm>
        </p:grpSpPr>
        <p:sp>
          <p:nvSpPr>
            <p:cNvPr id="72" name="Text Box 44">
              <a:extLst>
                <a:ext uri="{FF2B5EF4-FFF2-40B4-BE49-F238E27FC236}">
                  <a16:creationId xmlns:a16="http://schemas.microsoft.com/office/drawing/2014/main" id="{D6960F46-F5C3-44AE-8B71-8D466C8A3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450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الجزر</a:t>
              </a:r>
              <a:endParaRPr lang="en-US" sz="2000" b="1" dirty="0"/>
            </a:p>
          </p:txBody>
        </p:sp>
        <p:sp>
          <p:nvSpPr>
            <p:cNvPr id="73" name="Text Box 45">
              <a:extLst>
                <a:ext uri="{FF2B5EF4-FFF2-40B4-BE49-F238E27FC236}">
                  <a16:creationId xmlns:a16="http://schemas.microsoft.com/office/drawing/2014/main" id="{AE4B9F40-7AB9-BC6B-8EF6-6D9FC300A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45٪</a:t>
              </a:r>
            </a:p>
          </p:txBody>
        </p:sp>
      </p:grpSp>
      <p:grpSp>
        <p:nvGrpSpPr>
          <p:cNvPr id="74" name="Group 43">
            <a:extLst>
              <a:ext uri="{FF2B5EF4-FFF2-40B4-BE49-F238E27FC236}">
                <a16:creationId xmlns:a16="http://schemas.microsoft.com/office/drawing/2014/main" id="{7A377D65-92A2-C840-A816-19E5859CC2B9}"/>
              </a:ext>
            </a:extLst>
          </p:cNvPr>
          <p:cNvGrpSpPr>
            <a:grpSpLocks/>
          </p:cNvGrpSpPr>
          <p:nvPr/>
        </p:nvGrpSpPr>
        <p:grpSpPr bwMode="auto">
          <a:xfrm>
            <a:off x="1357157" y="4274774"/>
            <a:ext cx="1001220" cy="658500"/>
            <a:chOff x="2060" y="2205"/>
            <a:chExt cx="661" cy="625"/>
          </a:xfrm>
        </p:grpSpPr>
        <p:sp>
          <p:nvSpPr>
            <p:cNvPr id="75" name="Text Box 44">
              <a:extLst>
                <a:ext uri="{FF2B5EF4-FFF2-40B4-BE49-F238E27FC236}">
                  <a16:creationId xmlns:a16="http://schemas.microsoft.com/office/drawing/2014/main" id="{A8AD3967-B542-9B5E-CE18-E48CE1EF6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2450"/>
              <a:ext cx="661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الفاصوليا</a:t>
              </a:r>
              <a:endParaRPr lang="en-US" sz="2000" b="1" dirty="0"/>
            </a:p>
          </p:txBody>
        </p:sp>
        <p:sp>
          <p:nvSpPr>
            <p:cNvPr id="76" name="Text Box 45">
              <a:extLst>
                <a:ext uri="{FF2B5EF4-FFF2-40B4-BE49-F238E27FC236}">
                  <a16:creationId xmlns:a16="http://schemas.microsoft.com/office/drawing/2014/main" id="{75869BED-3C60-CC7D-5078-ED9CE5DDB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23٪</a:t>
              </a:r>
            </a:p>
          </p:txBody>
        </p:sp>
      </p:grpSp>
      <p:grpSp>
        <p:nvGrpSpPr>
          <p:cNvPr id="77" name="Group 43">
            <a:extLst>
              <a:ext uri="{FF2B5EF4-FFF2-40B4-BE49-F238E27FC236}">
                <a16:creationId xmlns:a16="http://schemas.microsoft.com/office/drawing/2014/main" id="{3400DAC5-C1CB-0BF5-21B6-3495DEFFA71C}"/>
              </a:ext>
            </a:extLst>
          </p:cNvPr>
          <p:cNvGrpSpPr>
            <a:grpSpLocks/>
          </p:cNvGrpSpPr>
          <p:nvPr/>
        </p:nvGrpSpPr>
        <p:grpSpPr bwMode="auto">
          <a:xfrm>
            <a:off x="2219108" y="4911466"/>
            <a:ext cx="1001220" cy="658500"/>
            <a:chOff x="2060" y="2205"/>
            <a:chExt cx="661" cy="625"/>
          </a:xfrm>
        </p:grpSpPr>
        <p:sp>
          <p:nvSpPr>
            <p:cNvPr id="78" name="Text Box 44">
              <a:extLst>
                <a:ext uri="{FF2B5EF4-FFF2-40B4-BE49-F238E27FC236}">
                  <a16:creationId xmlns:a16="http://schemas.microsoft.com/office/drawing/2014/main" id="{8CD29898-90E4-4434-10BF-2472F214E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2450"/>
              <a:ext cx="661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البازلاء</a:t>
              </a:r>
              <a:endParaRPr lang="en-US" sz="2000" b="1" dirty="0"/>
            </a:p>
          </p:txBody>
        </p:sp>
        <p:sp>
          <p:nvSpPr>
            <p:cNvPr id="79" name="Text Box 45">
              <a:extLst>
                <a:ext uri="{FF2B5EF4-FFF2-40B4-BE49-F238E27FC236}">
                  <a16:creationId xmlns:a16="http://schemas.microsoft.com/office/drawing/2014/main" id="{7B38BFCF-39F7-1A93-7DE3-93FB46491D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17٪</a:t>
              </a:r>
            </a:p>
          </p:txBody>
        </p:sp>
      </p:grpSp>
      <p:grpSp>
        <p:nvGrpSpPr>
          <p:cNvPr id="80" name="Group 43">
            <a:extLst>
              <a:ext uri="{FF2B5EF4-FFF2-40B4-BE49-F238E27FC236}">
                <a16:creationId xmlns:a16="http://schemas.microsoft.com/office/drawing/2014/main" id="{59050E5C-64A4-01ED-F756-B125F9736311}"/>
              </a:ext>
            </a:extLst>
          </p:cNvPr>
          <p:cNvGrpSpPr>
            <a:grpSpLocks/>
          </p:cNvGrpSpPr>
          <p:nvPr/>
        </p:nvGrpSpPr>
        <p:grpSpPr bwMode="auto">
          <a:xfrm>
            <a:off x="3064272" y="4290695"/>
            <a:ext cx="1001220" cy="658500"/>
            <a:chOff x="2060" y="2205"/>
            <a:chExt cx="661" cy="625"/>
          </a:xfrm>
        </p:grpSpPr>
        <p:sp>
          <p:nvSpPr>
            <p:cNvPr id="81" name="Text Box 44">
              <a:extLst>
                <a:ext uri="{FF2B5EF4-FFF2-40B4-BE49-F238E27FC236}">
                  <a16:creationId xmlns:a16="http://schemas.microsoft.com/office/drawing/2014/main" id="{7C14C70A-BB32-3ACA-0098-BF86A7B41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2450"/>
              <a:ext cx="661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غير ذلك</a:t>
              </a:r>
              <a:endParaRPr lang="en-US" sz="2000" b="1" dirty="0"/>
            </a:p>
          </p:txBody>
        </p:sp>
        <p:sp>
          <p:nvSpPr>
            <p:cNvPr id="82" name="Text Box 45">
              <a:extLst>
                <a:ext uri="{FF2B5EF4-FFF2-40B4-BE49-F238E27FC236}">
                  <a16:creationId xmlns:a16="http://schemas.microsoft.com/office/drawing/2014/main" id="{9A8AC07E-D21D-7335-1702-984FB7F23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205"/>
              <a:ext cx="567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000" b="1" dirty="0"/>
                <a:t>15٪</a:t>
              </a:r>
            </a:p>
          </p:txBody>
        </p:sp>
      </p:grpSp>
      <p:pic>
        <p:nvPicPr>
          <p:cNvPr id="83" name="Picture 36">
            <a:extLst>
              <a:ext uri="{FF2B5EF4-FFF2-40B4-BE49-F238E27FC236}">
                <a16:creationId xmlns:a16="http://schemas.microsoft.com/office/drawing/2014/main" id="{746FFE25-1D5D-547E-54D8-CABC07455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06" y="2353062"/>
            <a:ext cx="37814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36">
            <a:extLst>
              <a:ext uri="{FF2B5EF4-FFF2-40B4-BE49-F238E27FC236}">
                <a16:creationId xmlns:a16="http://schemas.microsoft.com/office/drawing/2014/main" id="{330D0373-A15F-C938-7FCE-635C1355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5676">
            <a:off x="1548634" y="3486715"/>
            <a:ext cx="37814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36">
            <a:extLst>
              <a:ext uri="{FF2B5EF4-FFF2-40B4-BE49-F238E27FC236}">
                <a16:creationId xmlns:a16="http://schemas.microsoft.com/office/drawing/2014/main" id="{C664DD77-4E58-8363-F845-68EC35A1A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7493">
            <a:off x="524817" y="3937546"/>
            <a:ext cx="37814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Text Box 97">
            <a:extLst>
              <a:ext uri="{FF2B5EF4-FFF2-40B4-BE49-F238E27FC236}">
                <a16:creationId xmlns:a16="http://schemas.microsoft.com/office/drawing/2014/main" id="{530C876C-38B4-C994-F04F-242C882F4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930" y="2657965"/>
            <a:ext cx="246697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مجموع النسب في الجدول يجب أن تكون 100٪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Google Shape;312;p25">
            <a:extLst>
              <a:ext uri="{FF2B5EF4-FFF2-40B4-BE49-F238E27FC236}">
                <a16:creationId xmlns:a16="http://schemas.microsoft.com/office/drawing/2014/main" id="{8595A93F-F3B4-51D1-5602-32ED34178E3B}"/>
              </a:ext>
            </a:extLst>
          </p:cNvPr>
          <p:cNvSpPr/>
          <p:nvPr/>
        </p:nvSpPr>
        <p:spPr>
          <a:xfrm>
            <a:off x="2616756" y="748962"/>
            <a:ext cx="1733080" cy="80378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مثال 1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23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6" grpId="0" animBg="1"/>
      <p:bldP spid="19" grpId="0" animBg="1"/>
      <p:bldP spid="30" grpId="0"/>
      <p:bldP spid="42" grpId="0"/>
      <p:bldP spid="49" grpId="0"/>
      <p:bldP spid="56" grpId="0"/>
      <p:bldP spid="61" grpId="0"/>
      <p:bldP spid="63" grpId="0" animBg="1"/>
      <p:bldP spid="64" grpId="0"/>
      <p:bldP spid="66" grpId="0"/>
      <p:bldP spid="68" grpId="0" animBg="1"/>
      <p:bldP spid="69" grpId="0" animBg="1"/>
      <p:bldP spid="70" grpId="0" animBg="1"/>
      <p:bldP spid="86" grpId="0" animBg="1"/>
      <p:bldP spid="8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634</Words>
  <Application>Microsoft Office PowerPoint</Application>
  <PresentationFormat>شاشة عريضة</PresentationFormat>
  <Paragraphs>211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Arial</vt:lpstr>
      <vt:lpstr>Arial Unicode MS</vt:lpstr>
      <vt:lpstr>Calibri</vt:lpstr>
      <vt:lpstr>Rammetto One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14</cp:revision>
  <dcterms:created xsi:type="dcterms:W3CDTF">2023-03-22T18:02:01Z</dcterms:created>
  <dcterms:modified xsi:type="dcterms:W3CDTF">2023-04-01T22:47:32Z</dcterms:modified>
</cp:coreProperties>
</file>