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56" r:id="rId2"/>
    <p:sldId id="264" r:id="rId3"/>
    <p:sldId id="265" r:id="rId4"/>
    <p:sldId id="266" r:id="rId5"/>
    <p:sldId id="268" r:id="rId6"/>
    <p:sldId id="269" r:id="rId7"/>
    <p:sldId id="267" r:id="rId8"/>
    <p:sldId id="270" r:id="rId9"/>
    <p:sldId id="271" r:id="rId10"/>
    <p:sldId id="273" r:id="rId11"/>
    <p:sldId id="274" r:id="rId12"/>
    <p:sldId id="272" r:id="rId13"/>
    <p:sldId id="276" r:id="rId14"/>
    <p:sldId id="277" r:id="rId15"/>
    <p:sldId id="278" r:id="rId16"/>
    <p:sldId id="275" r:id="rId17"/>
    <p:sldId id="279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18B"/>
    <a:srgbClr val="A07CA0"/>
    <a:srgbClr val="CBCACA"/>
    <a:srgbClr val="6F8CC2"/>
    <a:srgbClr val="7B95C4"/>
    <a:srgbClr val="D8E0ED"/>
    <a:srgbClr val="BAE0B7"/>
    <a:srgbClr val="A5A5A5"/>
    <a:srgbClr val="D5DDD3"/>
    <a:srgbClr val="FFD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07/09/44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07/09/44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07/09/44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07/09/44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07/09/44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07/09/44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07/09/44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07/09/44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microsoft.com/office/2007/relationships/hdphoto" Target="../media/hdphoto6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7.wdp"/><Relationship Id="rId17" Type="http://schemas.openxmlformats.org/officeDocument/2006/relationships/image" Target="../media/image35.emf"/><Relationship Id="rId2" Type="http://schemas.openxmlformats.org/officeDocument/2006/relationships/image" Target="../media/image32.emf"/><Relationship Id="rId16" Type="http://schemas.openxmlformats.org/officeDocument/2006/relationships/image" Target="../media/image34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33.emf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9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6" Type="http://schemas.openxmlformats.org/officeDocument/2006/relationships/image" Target="../media/image3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7.wdp"/><Relationship Id="rId5" Type="http://schemas.microsoft.com/office/2007/relationships/hdphoto" Target="../media/hdphoto2.wdp"/><Relationship Id="rId15" Type="http://schemas.openxmlformats.org/officeDocument/2006/relationships/image" Target="../media/image37.em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36.em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42.png"/><Relationship Id="rId3" Type="http://schemas.openxmlformats.org/officeDocument/2006/relationships/image" Target="../media/image40.emf"/><Relationship Id="rId7" Type="http://schemas.openxmlformats.org/officeDocument/2006/relationships/image" Target="../media/image2.png"/><Relationship Id="rId12" Type="http://schemas.microsoft.com/office/2007/relationships/hdphoto" Target="../media/hdphoto4.wdp"/><Relationship Id="rId2" Type="http://schemas.openxmlformats.org/officeDocument/2006/relationships/image" Target="../media/image39.emf"/><Relationship Id="rId16" Type="http://schemas.openxmlformats.org/officeDocument/2006/relationships/image" Target="../media/image4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5" Type="http://schemas.openxmlformats.org/officeDocument/2006/relationships/image" Target="../media/image43.emf"/><Relationship Id="rId10" Type="http://schemas.microsoft.com/office/2007/relationships/hdphoto" Target="../media/hdphoto3.wdp"/><Relationship Id="rId4" Type="http://schemas.openxmlformats.org/officeDocument/2006/relationships/image" Target="../media/image41.emf"/><Relationship Id="rId9" Type="http://schemas.openxmlformats.org/officeDocument/2006/relationships/image" Target="../media/image3.png"/><Relationship Id="rId1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4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10.wdp"/><Relationship Id="rId5" Type="http://schemas.microsoft.com/office/2007/relationships/hdphoto" Target="../media/hdphoto2.wdp"/><Relationship Id="rId10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47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4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10.wdp"/><Relationship Id="rId5" Type="http://schemas.microsoft.com/office/2007/relationships/hdphoto" Target="../media/hdphoto2.wdp"/><Relationship Id="rId15" Type="http://schemas.openxmlformats.org/officeDocument/2006/relationships/image" Target="../media/image49.emf"/><Relationship Id="rId10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4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1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50.emf"/><Relationship Id="rId2" Type="http://schemas.openxmlformats.org/officeDocument/2006/relationships/image" Target="../media/image1.png"/><Relationship Id="rId16" Type="http://schemas.microsoft.com/office/2007/relationships/hdphoto" Target="../media/hdphoto1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10.wdp"/><Relationship Id="rId5" Type="http://schemas.microsoft.com/office/2007/relationships/hdphoto" Target="../media/hdphoto2.wdp"/><Relationship Id="rId15" Type="http://schemas.openxmlformats.org/officeDocument/2006/relationships/image" Target="../media/image53.png"/><Relationship Id="rId10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57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56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5.pn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5.pn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7.emf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10.jpe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8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microsoft.com/office/2007/relationships/hdphoto" Target="../media/hdphoto2.wdp"/><Relationship Id="rId10" Type="http://schemas.openxmlformats.org/officeDocument/2006/relationships/image" Target="../media/image16.emf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9.png"/><Relationship Id="rId5" Type="http://schemas.microsoft.com/office/2007/relationships/hdphoto" Target="../media/hdphoto2.wdp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1.emf"/><Relationship Id="rId5" Type="http://schemas.microsoft.com/office/2007/relationships/hdphoto" Target="../media/hdphoto2.wdp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5.emf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27.emf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9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6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7.wdp"/><Relationship Id="rId5" Type="http://schemas.microsoft.com/office/2007/relationships/hdphoto" Target="../media/hdphoto2.wdp"/><Relationship Id="rId15" Type="http://schemas.openxmlformats.org/officeDocument/2006/relationships/image" Target="../media/image30.em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مستطيل مستدير الزوايا 61"/>
          <p:cNvSpPr/>
          <p:nvPr/>
        </p:nvSpPr>
        <p:spPr>
          <a:xfrm>
            <a:off x="3003198" y="5750299"/>
            <a:ext cx="948332" cy="51264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مستطيل مستدير الزوايا 60"/>
          <p:cNvSpPr/>
          <p:nvPr/>
        </p:nvSpPr>
        <p:spPr>
          <a:xfrm>
            <a:off x="4591221" y="5769969"/>
            <a:ext cx="948332" cy="51264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مستطيل مستدير الزوايا 59"/>
          <p:cNvSpPr/>
          <p:nvPr/>
        </p:nvSpPr>
        <p:spPr>
          <a:xfrm>
            <a:off x="6175279" y="5750300"/>
            <a:ext cx="948332" cy="51264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مستطيل مستدير الزوايا 58"/>
          <p:cNvSpPr/>
          <p:nvPr/>
        </p:nvSpPr>
        <p:spPr>
          <a:xfrm>
            <a:off x="7606486" y="5750299"/>
            <a:ext cx="948332" cy="51264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ستطيل مستدير الزوايا 56"/>
          <p:cNvSpPr/>
          <p:nvPr/>
        </p:nvSpPr>
        <p:spPr>
          <a:xfrm>
            <a:off x="2983227" y="4772266"/>
            <a:ext cx="1505948" cy="51264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مستطيل مستدير الزوايا 55"/>
          <p:cNvSpPr/>
          <p:nvPr/>
        </p:nvSpPr>
        <p:spPr>
          <a:xfrm>
            <a:off x="5054107" y="4773794"/>
            <a:ext cx="1780199" cy="51264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مستطيل مستدير الزوايا 54"/>
          <p:cNvSpPr/>
          <p:nvPr/>
        </p:nvSpPr>
        <p:spPr>
          <a:xfrm>
            <a:off x="7347757" y="4774242"/>
            <a:ext cx="1274690" cy="51264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مستطيل مستدير الزوايا 53"/>
          <p:cNvSpPr/>
          <p:nvPr/>
        </p:nvSpPr>
        <p:spPr>
          <a:xfrm>
            <a:off x="2915008" y="3762122"/>
            <a:ext cx="2428474" cy="51264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ستطيل مستدير الزوايا 52"/>
          <p:cNvSpPr/>
          <p:nvPr/>
        </p:nvSpPr>
        <p:spPr>
          <a:xfrm>
            <a:off x="5959134" y="3745029"/>
            <a:ext cx="1011734" cy="51264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7574785" y="3745989"/>
            <a:ext cx="1011734" cy="51264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>
            <a:off x="3855515" y="2062629"/>
            <a:ext cx="4734017" cy="706854"/>
          </a:xfrm>
          <a:prstGeom prst="round2SameRec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17" name="مستطيل مستدير الزوايا 16"/>
          <p:cNvSpPr/>
          <p:nvPr/>
        </p:nvSpPr>
        <p:spPr>
          <a:xfrm>
            <a:off x="9196251" y="1067812"/>
            <a:ext cx="1895783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الـمـجــسـمات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3918724" y="2191046"/>
            <a:ext cx="46677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أحدد وأصنف وأصف بعض المجسمات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7453635" y="3716326"/>
            <a:ext cx="12540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مجسم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5930518" y="3756833"/>
            <a:ext cx="10555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مكعب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2882403" y="3755213"/>
            <a:ext cx="24802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متوازي مستطيلات 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7192043" y="4763215"/>
            <a:ext cx="15613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مخروط 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5163506" y="4750847"/>
            <a:ext cx="15613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هرم رباعي 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2983227" y="4767068"/>
            <a:ext cx="15613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أسطوانة 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7586471" y="5750299"/>
            <a:ext cx="10000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كرة 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6131212" y="5726393"/>
            <a:ext cx="9884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وجه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4537081" y="5764679"/>
            <a:ext cx="10340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حرف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2925169" y="5763370"/>
            <a:ext cx="10129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رأس 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9" name="صورة 4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67" b="98400" l="1733" r="9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090" y="1984168"/>
            <a:ext cx="1096946" cy="1096946"/>
          </a:xfrm>
          <a:prstGeom prst="rect">
            <a:avLst/>
          </a:prstGeom>
        </p:spPr>
      </p:pic>
      <p:sp>
        <p:nvSpPr>
          <p:cNvPr id="50" name="مخطط انسيابي: محطة طرفية 49"/>
          <p:cNvSpPr/>
          <p:nvPr/>
        </p:nvSpPr>
        <p:spPr>
          <a:xfrm>
            <a:off x="9062243" y="2305239"/>
            <a:ext cx="1701804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فــكــرة الدرس</a:t>
            </a:r>
            <a:endParaRPr lang="ar-SA" sz="2000" b="1" dirty="0">
              <a:solidFill>
                <a:srgbClr val="C00000"/>
              </a:solidFill>
            </a:endParaRPr>
          </a:p>
        </p:txBody>
      </p:sp>
      <p:pic>
        <p:nvPicPr>
          <p:cNvPr id="51" name="صورة 5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67" b="98400" l="1733" r="9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2" y="3473840"/>
            <a:ext cx="1096946" cy="1096946"/>
          </a:xfrm>
          <a:prstGeom prst="rect">
            <a:avLst/>
          </a:prstGeom>
        </p:spPr>
      </p:pic>
      <p:sp>
        <p:nvSpPr>
          <p:cNvPr id="52" name="مخطط انسيابي: محطة طرفية 51"/>
          <p:cNvSpPr/>
          <p:nvPr/>
        </p:nvSpPr>
        <p:spPr>
          <a:xfrm>
            <a:off x="9282029" y="3794911"/>
            <a:ext cx="147849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المــفـردات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693" b="100000" l="0" r="949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15023" y="53635"/>
            <a:ext cx="1840639" cy="181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1" grpId="0" animBg="1"/>
      <p:bldP spid="60" grpId="0" animBg="1"/>
      <p:bldP spid="59" grpId="0" animBg="1"/>
      <p:bldP spid="57" grpId="0" animBg="1"/>
      <p:bldP spid="56" grpId="0" animBg="1"/>
      <p:bldP spid="55" grpId="0" animBg="1"/>
      <p:bldP spid="54" grpId="0" animBg="1"/>
      <p:bldP spid="53" grpId="0" animBg="1"/>
      <p:bldP spid="9" grpId="0" animBg="1"/>
      <p:bldP spid="8" grpId="0" animBg="1"/>
      <p:bldP spid="7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50" grpId="0" animBg="1"/>
      <p:bldP spid="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6994" y="4817172"/>
            <a:ext cx="2422360" cy="130373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17" name="مستطيل مستدير الزوايا 16"/>
          <p:cNvSpPr/>
          <p:nvPr/>
        </p:nvSpPr>
        <p:spPr>
          <a:xfrm>
            <a:off x="9196251" y="1067812"/>
            <a:ext cx="1895783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الـمـجــسـمات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7" b="96933" l="933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229" y="1692007"/>
            <a:ext cx="863296" cy="863296"/>
          </a:xfrm>
          <a:prstGeom prst="rect">
            <a:avLst/>
          </a:prstGeom>
        </p:spPr>
      </p:pic>
      <p:sp>
        <p:nvSpPr>
          <p:cNvPr id="28" name="مخطط انسيابي: محطة طرفية 27"/>
          <p:cNvSpPr/>
          <p:nvPr/>
        </p:nvSpPr>
        <p:spPr>
          <a:xfrm>
            <a:off x="9682637" y="1895993"/>
            <a:ext cx="1100660" cy="455324"/>
          </a:xfrm>
          <a:prstGeom prst="flowChartTerminator">
            <a:avLst/>
          </a:prstGeom>
          <a:ln>
            <a:solidFill>
              <a:srgbClr val="CBCAC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تــأكــد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6174377" y="1950522"/>
            <a:ext cx="34191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أحدد اسم كل من المجسمين الآتيين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69" b="90234" l="5859" r="96289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632" y="1797140"/>
            <a:ext cx="484277" cy="48427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43712" y="2660436"/>
            <a:ext cx="4355773" cy="667185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85406" y="2656011"/>
            <a:ext cx="4001223" cy="766097"/>
          </a:xfrm>
          <a:prstGeom prst="rect">
            <a:avLst/>
          </a:prstGeom>
        </p:spPr>
      </p:pic>
      <p:sp>
        <p:nvSpPr>
          <p:cNvPr id="37" name="مربع نص 36"/>
          <p:cNvSpPr txBox="1"/>
          <p:nvPr/>
        </p:nvSpPr>
        <p:spPr>
          <a:xfrm>
            <a:off x="8319370" y="3393904"/>
            <a:ext cx="12741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المخروط 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2638697" y="3388667"/>
            <a:ext cx="15216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الأسطوانة  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52028" y="4817172"/>
            <a:ext cx="2287774" cy="1241661"/>
          </a:xfrm>
          <a:prstGeom prst="rect">
            <a:avLst/>
          </a:prstGeom>
        </p:spPr>
      </p:pic>
      <p:sp>
        <p:nvSpPr>
          <p:cNvPr id="39" name="مربع نص 38"/>
          <p:cNvSpPr txBox="1"/>
          <p:nvPr/>
        </p:nvSpPr>
        <p:spPr>
          <a:xfrm>
            <a:off x="5192893" y="4121353"/>
            <a:ext cx="62529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أصف كل مجسم مستعملاً ( عدد الأوجه ، عدد الأحرف ، عدد الرؤوس )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7260696" y="4920580"/>
            <a:ext cx="154141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له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أوجه </a:t>
            </a:r>
          </a:p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أحرف </a:t>
            </a:r>
          </a:p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رؤوس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2348245" y="4920579"/>
            <a:ext cx="154141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له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أوجه </a:t>
            </a:r>
          </a:p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حرف </a:t>
            </a:r>
          </a:p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رؤوس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8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13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17" name="مستطيل مستدير الزوايا 16"/>
          <p:cNvSpPr/>
          <p:nvPr/>
        </p:nvSpPr>
        <p:spPr>
          <a:xfrm>
            <a:off x="9196251" y="1067812"/>
            <a:ext cx="1895783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الـمـجــسـمات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7" b="96933" l="933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229" y="1692007"/>
            <a:ext cx="863296" cy="863296"/>
          </a:xfrm>
          <a:prstGeom prst="rect">
            <a:avLst/>
          </a:prstGeom>
        </p:spPr>
      </p:pic>
      <p:sp>
        <p:nvSpPr>
          <p:cNvPr id="28" name="مخطط انسيابي: محطة طرفية 27"/>
          <p:cNvSpPr/>
          <p:nvPr/>
        </p:nvSpPr>
        <p:spPr>
          <a:xfrm>
            <a:off x="9682637" y="1895993"/>
            <a:ext cx="1100660" cy="455324"/>
          </a:xfrm>
          <a:prstGeom prst="flowChartTerminator">
            <a:avLst/>
          </a:prstGeom>
          <a:ln>
            <a:solidFill>
              <a:srgbClr val="CBCAC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تــأكــد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469" b="90234" l="5859" r="96289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632" y="1797140"/>
            <a:ext cx="484277" cy="48427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92730" y="2759289"/>
            <a:ext cx="8503576" cy="751563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15"/>
          <a:srcRect l="3260" r="8325"/>
          <a:stretch/>
        </p:blipFill>
        <p:spPr>
          <a:xfrm>
            <a:off x="1698170" y="2039278"/>
            <a:ext cx="957943" cy="1674648"/>
          </a:xfrm>
          <a:prstGeom prst="rect">
            <a:avLst/>
          </a:prstGeom>
        </p:spPr>
      </p:pic>
      <p:sp>
        <p:nvSpPr>
          <p:cNvPr id="37" name="مربع نص 36"/>
          <p:cNvSpPr txBox="1"/>
          <p:nvPr/>
        </p:nvSpPr>
        <p:spPr>
          <a:xfrm>
            <a:off x="6871062" y="3615090"/>
            <a:ext cx="15216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أ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سطوانة  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03045" y="4409443"/>
            <a:ext cx="8293261" cy="1061316"/>
          </a:xfrm>
          <a:prstGeom prst="rect">
            <a:avLst/>
          </a:prstGeom>
        </p:spPr>
      </p:pic>
      <p:sp>
        <p:nvSpPr>
          <p:cNvPr id="38" name="مربع نص 37"/>
          <p:cNvSpPr txBox="1"/>
          <p:nvPr/>
        </p:nvSpPr>
        <p:spPr>
          <a:xfrm>
            <a:off x="1935155" y="5568978"/>
            <a:ext cx="86997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كلاهما له أوجه دائرية ، فالمخروط له وجه دائري واحد والأسطوانة لها وجهان دائريان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8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021" y="4943236"/>
            <a:ext cx="5805001" cy="142266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/>
          <a:srcRect l="57508"/>
          <a:stretch/>
        </p:blipFill>
        <p:spPr>
          <a:xfrm>
            <a:off x="10000889" y="2652171"/>
            <a:ext cx="1949413" cy="141144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4"/>
          <a:srcRect l="55599" r="3180"/>
          <a:stretch/>
        </p:blipFill>
        <p:spPr>
          <a:xfrm>
            <a:off x="5710080" y="2513018"/>
            <a:ext cx="1898837" cy="153489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17" name="مستطيل مستدير الزوايا 16"/>
          <p:cNvSpPr/>
          <p:nvPr/>
        </p:nvSpPr>
        <p:spPr>
          <a:xfrm>
            <a:off x="9196251" y="1067812"/>
            <a:ext cx="1895783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الـمـجــسـمات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700" b="69871" l="8125" r="8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04" t="51682" r="12427" b="30540"/>
          <a:stretch/>
        </p:blipFill>
        <p:spPr>
          <a:xfrm>
            <a:off x="8437670" y="1644683"/>
            <a:ext cx="2535129" cy="72918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8514158" y="1840162"/>
            <a:ext cx="20840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ED718B"/>
                </a:solidFill>
              </a:rPr>
              <a:t>أتـدرب وأحــل المسائل </a:t>
            </a:r>
            <a:endParaRPr lang="ar-SA" sz="2000" b="1" dirty="0">
              <a:solidFill>
                <a:srgbClr val="ED718B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5094993" y="1854002"/>
            <a:ext cx="34191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أحدد اسم كل مجسم مما يأتي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02127" y="1927613"/>
            <a:ext cx="2123997" cy="2111590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4"/>
          <a:srcRect r="62790"/>
          <a:stretch/>
        </p:blipFill>
        <p:spPr>
          <a:xfrm>
            <a:off x="3572458" y="2502924"/>
            <a:ext cx="1714070" cy="1534894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 rotWithShape="1">
          <a:blip r:embed="rId3"/>
          <a:srcRect r="56474"/>
          <a:stretch/>
        </p:blipFill>
        <p:spPr>
          <a:xfrm>
            <a:off x="7806473" y="2617665"/>
            <a:ext cx="1996860" cy="1411444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10280104" y="3996674"/>
            <a:ext cx="9454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مخروط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7905317" y="3996673"/>
            <a:ext cx="13486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هرم رباعي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5744554" y="3996672"/>
            <a:ext cx="9454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كــره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3494077" y="3996671"/>
            <a:ext cx="11341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أسطوانة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895360" y="3996671"/>
            <a:ext cx="20858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متوازي مستطيلات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4" t="10978" r="19649"/>
          <a:stretch/>
        </p:blipFill>
        <p:spPr>
          <a:xfrm>
            <a:off x="3928780" y="5170040"/>
            <a:ext cx="1346468" cy="1492552"/>
          </a:xfrm>
          <a:prstGeom prst="rect">
            <a:avLst/>
          </a:prstGeom>
        </p:spPr>
      </p:pic>
      <p:sp>
        <p:nvSpPr>
          <p:cNvPr id="38" name="مربع نص 37"/>
          <p:cNvSpPr txBox="1"/>
          <p:nvPr/>
        </p:nvSpPr>
        <p:spPr>
          <a:xfrm>
            <a:off x="7285249" y="5797561"/>
            <a:ext cx="9454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الكــره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9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34" grpId="0"/>
      <p:bldP spid="35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17" name="مستطيل مستدير الزوايا 16"/>
          <p:cNvSpPr/>
          <p:nvPr/>
        </p:nvSpPr>
        <p:spPr>
          <a:xfrm>
            <a:off x="9196251" y="1067812"/>
            <a:ext cx="1895783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الـمـجــسـمات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1700" b="69871" l="8125" r="8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04" t="51682" r="12427" b="30540"/>
          <a:stretch/>
        </p:blipFill>
        <p:spPr>
          <a:xfrm>
            <a:off x="8437670" y="1644683"/>
            <a:ext cx="2535129" cy="72918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8514158" y="1840162"/>
            <a:ext cx="20840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ED718B"/>
                </a:solidFill>
              </a:rPr>
              <a:t>أتـدرب وأحــل المسائل </a:t>
            </a:r>
            <a:endParaRPr lang="ar-SA" sz="2000" b="1" dirty="0">
              <a:solidFill>
                <a:srgbClr val="ED718B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5658" y="2659108"/>
            <a:ext cx="5467424" cy="2208983"/>
          </a:xfrm>
          <a:prstGeom prst="rect">
            <a:avLst/>
          </a:prstGeom>
        </p:spPr>
      </p:pic>
      <p:sp>
        <p:nvSpPr>
          <p:cNvPr id="39" name="مربع نص 38"/>
          <p:cNvSpPr txBox="1"/>
          <p:nvPr/>
        </p:nvSpPr>
        <p:spPr>
          <a:xfrm>
            <a:off x="6809963" y="5099473"/>
            <a:ext cx="17041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هرم رباعي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130" y="2722882"/>
            <a:ext cx="3382328" cy="208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17" name="مستطيل مستدير الزوايا 16"/>
          <p:cNvSpPr/>
          <p:nvPr/>
        </p:nvSpPr>
        <p:spPr>
          <a:xfrm>
            <a:off x="9196251" y="1067812"/>
            <a:ext cx="1895783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الـمـجــسـمات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1700" b="69871" l="8125" r="8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04" t="51682" r="12427" b="30540"/>
          <a:stretch/>
        </p:blipFill>
        <p:spPr>
          <a:xfrm>
            <a:off x="8437670" y="1644683"/>
            <a:ext cx="2535129" cy="72918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8514158" y="1840162"/>
            <a:ext cx="20840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ED718B"/>
                </a:solidFill>
              </a:rPr>
              <a:t>أتـدرب وأحــل المسائل </a:t>
            </a:r>
            <a:endParaRPr lang="ar-SA" sz="2000" b="1" dirty="0">
              <a:solidFill>
                <a:srgbClr val="ED718B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1937" y="2654072"/>
            <a:ext cx="2836563" cy="161336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54974" y="2605163"/>
            <a:ext cx="1516791" cy="1981207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86718" y="2590035"/>
            <a:ext cx="2255349" cy="1879081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54348" y="2590035"/>
            <a:ext cx="1992647" cy="1742642"/>
          </a:xfrm>
          <a:prstGeom prst="rect">
            <a:avLst/>
          </a:prstGeom>
        </p:spPr>
      </p:pic>
      <p:sp>
        <p:nvSpPr>
          <p:cNvPr id="32" name="مربع نص 31"/>
          <p:cNvSpPr txBox="1"/>
          <p:nvPr/>
        </p:nvSpPr>
        <p:spPr>
          <a:xfrm>
            <a:off x="2246258" y="1822841"/>
            <a:ext cx="62529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أصف كل مجسم مستعملاً ( عدد الأوجه ، عدد الأحرف ، عدد الرؤوس )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3743338" y="4599993"/>
            <a:ext cx="154141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له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أوجه </a:t>
            </a:r>
          </a:p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حرف </a:t>
            </a:r>
          </a:p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رؤوس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9373433" y="4599994"/>
            <a:ext cx="154141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له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أوجه </a:t>
            </a:r>
          </a:p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حرف </a:t>
            </a:r>
          </a:p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رؤوس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6529837" y="4599994"/>
            <a:ext cx="154141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له وجهان </a:t>
            </a:r>
          </a:p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أحرف </a:t>
            </a:r>
          </a:p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رؤوس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1428502" y="4599993"/>
            <a:ext cx="154141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له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أوجه </a:t>
            </a:r>
          </a:p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أحرف </a:t>
            </a:r>
          </a:p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رؤوس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39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17" name="مستطيل مستدير الزوايا 16"/>
          <p:cNvSpPr/>
          <p:nvPr/>
        </p:nvSpPr>
        <p:spPr>
          <a:xfrm>
            <a:off x="9196251" y="1067812"/>
            <a:ext cx="1895783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الـمـجــسـمات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1700" b="69871" l="8125" r="8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04" t="51682" r="12427" b="30540"/>
          <a:stretch/>
        </p:blipFill>
        <p:spPr>
          <a:xfrm>
            <a:off x="8437670" y="1644683"/>
            <a:ext cx="2535129" cy="72918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8514158" y="1840162"/>
            <a:ext cx="20840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ED718B"/>
                </a:solidFill>
              </a:rPr>
              <a:t>أتـدرب وأحــل المسائل </a:t>
            </a:r>
            <a:endParaRPr lang="ar-SA" sz="2000" b="1" dirty="0">
              <a:solidFill>
                <a:srgbClr val="ED718B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4475" y="2497482"/>
            <a:ext cx="4975316" cy="181712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0219" y="2424498"/>
            <a:ext cx="5422370" cy="2552735"/>
          </a:xfrm>
          <a:prstGeom prst="rect">
            <a:avLst/>
          </a:prstGeom>
        </p:spPr>
      </p:pic>
      <p:sp>
        <p:nvSpPr>
          <p:cNvPr id="39" name="مربع نص 38"/>
          <p:cNvSpPr txBox="1"/>
          <p:nvPr/>
        </p:nvSpPr>
        <p:spPr>
          <a:xfrm>
            <a:off x="7561734" y="3772915"/>
            <a:ext cx="15152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وجه واحد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1615806" y="4249295"/>
            <a:ext cx="24258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متوازي مستطيلات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81011" y="4669261"/>
            <a:ext cx="1515120" cy="151512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6211" b="828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938" b="15848"/>
          <a:stretch/>
        </p:blipFill>
        <p:spPr>
          <a:xfrm rot="5400000" flipV="1">
            <a:off x="8015678" y="4954899"/>
            <a:ext cx="1466009" cy="961261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6211" b="828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938" b="15848"/>
          <a:stretch/>
        </p:blipFill>
        <p:spPr>
          <a:xfrm rot="5400000">
            <a:off x="8584781" y="4931124"/>
            <a:ext cx="1466009" cy="100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6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0.08646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-0.08138 -0.000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538" y="2045944"/>
            <a:ext cx="10384733" cy="127851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17" name="مستطيل مستدير الزوايا 16"/>
          <p:cNvSpPr/>
          <p:nvPr/>
        </p:nvSpPr>
        <p:spPr>
          <a:xfrm>
            <a:off x="9196251" y="1067812"/>
            <a:ext cx="1895783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الـمـجــسـمات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2" t="1223" b="74724"/>
          <a:stretch/>
        </p:blipFill>
        <p:spPr>
          <a:xfrm>
            <a:off x="2309968" y="947736"/>
            <a:ext cx="6727829" cy="85064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0" t="11495" r="20312" b="11492"/>
          <a:stretch/>
        </p:blipFill>
        <p:spPr>
          <a:xfrm>
            <a:off x="8910287" y="3532006"/>
            <a:ext cx="1105696" cy="1885251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9" t="14356" r="34516" b="8962"/>
          <a:stretch/>
        </p:blipFill>
        <p:spPr>
          <a:xfrm>
            <a:off x="5769563" y="3051252"/>
            <a:ext cx="970430" cy="2415862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4" t="16427" r="21471" b="5249"/>
          <a:stretch/>
        </p:blipFill>
        <p:spPr>
          <a:xfrm>
            <a:off x="2648510" y="3153284"/>
            <a:ext cx="1424082" cy="2149764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9017365" y="5685808"/>
            <a:ext cx="8915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معلبات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5519747" y="5685808"/>
            <a:ext cx="14031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علبة عصير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2419768" y="5678539"/>
            <a:ext cx="18179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حافظة بلاستيكية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8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/>
          <p:cNvPicPr>
            <a:picLocks noChangeAspect="1"/>
          </p:cNvPicPr>
          <p:nvPr/>
        </p:nvPicPr>
        <p:blipFill rotWithShape="1">
          <a:blip r:embed="rId2"/>
          <a:srcRect t="36796" r="71687"/>
          <a:stretch/>
        </p:blipFill>
        <p:spPr>
          <a:xfrm>
            <a:off x="2618377" y="2711334"/>
            <a:ext cx="3243411" cy="152501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17" name="مستطيل مستدير الزوايا 16"/>
          <p:cNvSpPr/>
          <p:nvPr/>
        </p:nvSpPr>
        <p:spPr>
          <a:xfrm>
            <a:off x="9196251" y="1067812"/>
            <a:ext cx="1895783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الـمـجــسـمات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2" t="1223" b="74724"/>
          <a:stretch/>
        </p:blipFill>
        <p:spPr>
          <a:xfrm>
            <a:off x="2309968" y="947736"/>
            <a:ext cx="6727829" cy="85064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/>
          <a:srcRect l="15927" b="58405"/>
          <a:stretch/>
        </p:blipFill>
        <p:spPr>
          <a:xfrm>
            <a:off x="4091809" y="1839546"/>
            <a:ext cx="7000225" cy="729466"/>
          </a:xfrm>
          <a:prstGeom prst="rect">
            <a:avLst/>
          </a:prstGeom>
        </p:spPr>
      </p:pic>
      <p:sp>
        <p:nvSpPr>
          <p:cNvPr id="32" name="مربع نص 31"/>
          <p:cNvSpPr txBox="1"/>
          <p:nvPr/>
        </p:nvSpPr>
        <p:spPr>
          <a:xfrm>
            <a:off x="6637783" y="3289966"/>
            <a:ext cx="28199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عدد أوجه المكعب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6688245" y="3915960"/>
            <a:ext cx="28199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مساحة الوجه الواحد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8098218" y="4631094"/>
            <a:ext cx="362443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المساحة الكلية لجميع الأوجه </a:t>
            </a:r>
          </a:p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= ٥٤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وحدة مربعة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1592816" y="4284736"/>
            <a:ext cx="3848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عدد أوجه متوازي المستطيلات =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2"/>
          <a:srcRect l="77518" t="37685" r="2728"/>
          <a:stretch/>
        </p:blipFill>
        <p:spPr>
          <a:xfrm>
            <a:off x="9537730" y="2676422"/>
            <a:ext cx="2433215" cy="1616671"/>
          </a:xfrm>
          <a:prstGeom prst="rect">
            <a:avLst/>
          </a:prstGeom>
        </p:spPr>
      </p:pic>
      <p:sp>
        <p:nvSpPr>
          <p:cNvPr id="41" name="مربع نص 40"/>
          <p:cNvSpPr txBox="1"/>
          <p:nvPr/>
        </p:nvSpPr>
        <p:spPr>
          <a:xfrm>
            <a:off x="1059440" y="4648215"/>
            <a:ext cx="46271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مساحة الوجهان المتقابلان  =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٩ + ٩ = ١٨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سهم إلى اليسار 10"/>
          <p:cNvSpPr/>
          <p:nvPr/>
        </p:nvSpPr>
        <p:spPr>
          <a:xfrm>
            <a:off x="5013157" y="3409268"/>
            <a:ext cx="464820" cy="241009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سهم إلى اليسار 41"/>
          <p:cNvSpPr/>
          <p:nvPr/>
        </p:nvSpPr>
        <p:spPr>
          <a:xfrm rot="10800000">
            <a:off x="2138610" y="3484758"/>
            <a:ext cx="464820" cy="241009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ربع نص 42"/>
          <p:cNvSpPr txBox="1"/>
          <p:nvPr/>
        </p:nvSpPr>
        <p:spPr>
          <a:xfrm>
            <a:off x="1359990" y="5200159"/>
            <a:ext cx="49603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مساحة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أوجه المتبقية =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١٨ + ١٨ + ١٨+ ١٨ = ٧٢ 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894353" y="5697156"/>
            <a:ext cx="65402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المساحة الكلية لجميع الأوجه =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١٨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٧٢ = ٩٠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وحدة مربعة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سهم إلى اليسار 45"/>
          <p:cNvSpPr/>
          <p:nvPr/>
        </p:nvSpPr>
        <p:spPr>
          <a:xfrm rot="16200000">
            <a:off x="3532828" y="2420251"/>
            <a:ext cx="464820" cy="241009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753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7" grpId="0"/>
      <p:bldP spid="41" grpId="0"/>
      <p:bldP spid="11" grpId="0" animBg="1"/>
      <p:bldP spid="42" grpId="0" animBg="1"/>
      <p:bldP spid="43" grpId="0"/>
      <p:bldP spid="44" grpId="0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17" name="مستطيل مستدير الزوايا 16"/>
          <p:cNvSpPr/>
          <p:nvPr/>
        </p:nvSpPr>
        <p:spPr>
          <a:xfrm>
            <a:off x="9196251" y="1067812"/>
            <a:ext cx="1895783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الـمـجــسـمات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4616" y="1657124"/>
            <a:ext cx="2417396" cy="201030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7" b="96933" l="933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880" y="1967213"/>
            <a:ext cx="941450" cy="941450"/>
          </a:xfrm>
          <a:prstGeom prst="rect">
            <a:avLst/>
          </a:prstGeom>
        </p:spPr>
      </p:pic>
      <p:sp>
        <p:nvSpPr>
          <p:cNvPr id="24" name="مخطط انسيابي: محطة طرفية 23"/>
          <p:cNvSpPr/>
          <p:nvPr/>
        </p:nvSpPr>
        <p:spPr>
          <a:xfrm>
            <a:off x="10323446" y="2244175"/>
            <a:ext cx="1195691" cy="406538"/>
          </a:xfrm>
          <a:prstGeom prst="flowChartTerminator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6">
                    <a:lumMod val="75000"/>
                  </a:schemeClr>
                </a:solidFill>
              </a:rPr>
              <a:t>أســتعـد</a:t>
            </a:r>
            <a:endParaRPr lang="ar-S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376407" y="2218809"/>
            <a:ext cx="439782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نرى مثل هذه الأشياء من حولنا كل يوم ، وتسمى هذه الأشياء مجسمات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3109095" y="4676939"/>
            <a:ext cx="4397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المـجـسم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له طول وعرض وارتفاع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" t="1905" r="3232" b="8317"/>
          <a:stretch/>
        </p:blipFill>
        <p:spPr>
          <a:xfrm flipH="1">
            <a:off x="7589107" y="3815345"/>
            <a:ext cx="1930549" cy="2769628"/>
          </a:xfrm>
          <a:prstGeom prst="rect">
            <a:avLst/>
          </a:prstGeom>
        </p:spPr>
      </p:pic>
      <p:sp>
        <p:nvSpPr>
          <p:cNvPr id="9" name="مستطيل مستدير الزوايا 8"/>
          <p:cNvSpPr/>
          <p:nvPr/>
        </p:nvSpPr>
        <p:spPr>
          <a:xfrm>
            <a:off x="5516033" y="2699737"/>
            <a:ext cx="1193074" cy="42649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036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17" name="مستطيل مستدير الزوايا 16"/>
          <p:cNvSpPr/>
          <p:nvPr/>
        </p:nvSpPr>
        <p:spPr>
          <a:xfrm>
            <a:off x="9196251" y="1067812"/>
            <a:ext cx="1895783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الـمـجــسـمات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8" t="18158" r="16125" b="22159"/>
          <a:stretch/>
        </p:blipFill>
        <p:spPr>
          <a:xfrm>
            <a:off x="8841548" y="2654072"/>
            <a:ext cx="2225357" cy="2100236"/>
          </a:xfrm>
          <a:prstGeom prst="rect">
            <a:avLst/>
          </a:prstGeom>
        </p:spPr>
      </p:pic>
      <p:sp>
        <p:nvSpPr>
          <p:cNvPr id="24" name="مربع نص 23"/>
          <p:cNvSpPr txBox="1"/>
          <p:nvPr/>
        </p:nvSpPr>
        <p:spPr>
          <a:xfrm>
            <a:off x="9463135" y="5081270"/>
            <a:ext cx="10555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مكعب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" t="21545" r="6364" b="21058"/>
          <a:stretch/>
        </p:blipFill>
        <p:spPr>
          <a:xfrm>
            <a:off x="4756427" y="2685067"/>
            <a:ext cx="3102460" cy="2038245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4950224" y="5081270"/>
            <a:ext cx="24802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متوازي مستطيلات 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4" r="17678"/>
          <a:stretch/>
        </p:blipFill>
        <p:spPr>
          <a:xfrm>
            <a:off x="1696828" y="2279889"/>
            <a:ext cx="2139118" cy="2540202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2018888" y="5081270"/>
            <a:ext cx="15613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مخروط 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9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17" name="مستطيل مستدير الزوايا 16"/>
          <p:cNvSpPr/>
          <p:nvPr/>
        </p:nvSpPr>
        <p:spPr>
          <a:xfrm>
            <a:off x="9196251" y="1067812"/>
            <a:ext cx="1895783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الـمـجــسـمات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484" y="2590571"/>
            <a:ext cx="2775591" cy="1708056"/>
          </a:xfrm>
          <a:prstGeom prst="rect">
            <a:avLst/>
          </a:prstGeom>
        </p:spPr>
      </p:pic>
      <p:sp>
        <p:nvSpPr>
          <p:cNvPr id="24" name="مربع نص 23"/>
          <p:cNvSpPr txBox="1"/>
          <p:nvPr/>
        </p:nvSpPr>
        <p:spPr>
          <a:xfrm>
            <a:off x="9363442" y="4606481"/>
            <a:ext cx="15613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هرم رباعي 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16000" r="23333" b="12000"/>
          <a:stretch/>
        </p:blipFill>
        <p:spPr>
          <a:xfrm>
            <a:off x="5570275" y="2023494"/>
            <a:ext cx="1767840" cy="2386584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5664588" y="4606615"/>
            <a:ext cx="15613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أسطوانة 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" t="3428"/>
          <a:stretch/>
        </p:blipFill>
        <p:spPr>
          <a:xfrm>
            <a:off x="1528698" y="2212197"/>
            <a:ext cx="2637898" cy="2251518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2613897" y="4606481"/>
            <a:ext cx="10000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كــرة 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4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17" name="مستطيل مستدير الزوايا 16"/>
          <p:cNvSpPr/>
          <p:nvPr/>
        </p:nvSpPr>
        <p:spPr>
          <a:xfrm>
            <a:off x="9196251" y="1067812"/>
            <a:ext cx="1895783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الـمـجــسـمات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8946" y="1819820"/>
            <a:ext cx="6748593" cy="433996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15" t="18794" r="15968" b="10476"/>
          <a:stretch/>
        </p:blipFill>
        <p:spPr>
          <a:xfrm>
            <a:off x="8784215" y="2663922"/>
            <a:ext cx="2561304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4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17" name="مستطيل مستدير الزوايا 16"/>
          <p:cNvSpPr/>
          <p:nvPr/>
        </p:nvSpPr>
        <p:spPr>
          <a:xfrm>
            <a:off x="9196251" y="1067812"/>
            <a:ext cx="1895783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الـمـجــسـمات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76" b="85505"/>
          <a:stretch/>
        </p:blipFill>
        <p:spPr>
          <a:xfrm>
            <a:off x="6166841" y="1816826"/>
            <a:ext cx="4305058" cy="61365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51201"/>
          <a:stretch/>
        </p:blipFill>
        <p:spPr>
          <a:xfrm>
            <a:off x="3358979" y="2569742"/>
            <a:ext cx="7012909" cy="2387449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7148067" y="5199646"/>
            <a:ext cx="234260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هذا الشكل يسمَّى </a:t>
            </a:r>
          </a:p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متوازي مستطيلات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3179660" y="5199645"/>
            <a:ext cx="234260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هذا الشكل يسمَّى </a:t>
            </a:r>
          </a:p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أسطوانة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02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17" name="مستطيل مستدير الزوايا 16"/>
          <p:cNvSpPr/>
          <p:nvPr/>
        </p:nvSpPr>
        <p:spPr>
          <a:xfrm>
            <a:off x="9196251" y="1067812"/>
            <a:ext cx="1895783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الـمـجــسـمات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053" y="3064259"/>
            <a:ext cx="2766537" cy="248988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1"/>
          <a:srcRect b="5613"/>
          <a:stretch/>
        </p:blipFill>
        <p:spPr>
          <a:xfrm>
            <a:off x="3424791" y="1673868"/>
            <a:ext cx="7070121" cy="818001"/>
          </a:xfrm>
          <a:prstGeom prst="rect">
            <a:avLst/>
          </a:prstGeom>
        </p:spPr>
      </p:pic>
      <p:sp>
        <p:nvSpPr>
          <p:cNvPr id="8" name="متوازي أضلاع 7"/>
          <p:cNvSpPr/>
          <p:nvPr/>
        </p:nvSpPr>
        <p:spPr>
          <a:xfrm>
            <a:off x="4562850" y="3686955"/>
            <a:ext cx="835152" cy="1246415"/>
          </a:xfrm>
          <a:prstGeom prst="parallelogram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ثلث قائم الزاوية 8"/>
          <p:cNvSpPr/>
          <p:nvPr/>
        </p:nvSpPr>
        <p:spPr>
          <a:xfrm flipV="1">
            <a:off x="4562850" y="4950782"/>
            <a:ext cx="835152" cy="39627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ثلث قائم الزاوية 25"/>
          <p:cNvSpPr/>
          <p:nvPr/>
        </p:nvSpPr>
        <p:spPr>
          <a:xfrm rot="10800000" flipV="1">
            <a:off x="4562850" y="3281979"/>
            <a:ext cx="835152" cy="39627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8520036" y="2830509"/>
            <a:ext cx="27726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B050"/>
                </a:solidFill>
              </a:rPr>
              <a:t>الوجه :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سطح مســتو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8359268" y="3557736"/>
            <a:ext cx="294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B050"/>
                </a:solidFill>
              </a:rPr>
              <a:t>الحرف :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تقاطع وجهين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6445192" y="4300756"/>
            <a:ext cx="48627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B050"/>
                </a:solidFill>
              </a:rPr>
              <a:t>الرأس :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نقطة </a:t>
            </a:r>
            <a:r>
              <a:rPr lang="ar-SA" sz="2800" b="1" dirty="0" err="1" smtClean="0">
                <a:solidFill>
                  <a:schemeClr val="bg2">
                    <a:lumMod val="25000"/>
                  </a:schemeClr>
                </a:solidFill>
              </a:rPr>
              <a:t>إلتقاء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أحرف أو أكثر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884460" y="4045208"/>
            <a:ext cx="722812" cy="40011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الوجه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3" name="رابط كسهم مستقيم 12"/>
          <p:cNvCxnSpPr/>
          <p:nvPr/>
        </p:nvCxnSpPr>
        <p:spPr>
          <a:xfrm flipH="1">
            <a:off x="5428045" y="4251408"/>
            <a:ext cx="456415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flipH="1">
            <a:off x="2901509" y="3686955"/>
            <a:ext cx="8708" cy="16600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ربع نص 36"/>
          <p:cNvSpPr txBox="1"/>
          <p:nvPr/>
        </p:nvSpPr>
        <p:spPr>
          <a:xfrm>
            <a:off x="1585416" y="4251408"/>
            <a:ext cx="742320" cy="40011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الحرف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8" name="رابط كسهم مستقيم 37"/>
          <p:cNvCxnSpPr/>
          <p:nvPr/>
        </p:nvCxnSpPr>
        <p:spPr>
          <a:xfrm>
            <a:off x="2332970" y="4477464"/>
            <a:ext cx="473957" cy="477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شكل بيضاوي 33"/>
          <p:cNvSpPr/>
          <p:nvPr/>
        </p:nvSpPr>
        <p:spPr>
          <a:xfrm>
            <a:off x="4438532" y="5238681"/>
            <a:ext cx="248636" cy="2167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ربع نص 40"/>
          <p:cNvSpPr txBox="1"/>
          <p:nvPr/>
        </p:nvSpPr>
        <p:spPr>
          <a:xfrm>
            <a:off x="4980426" y="5598074"/>
            <a:ext cx="722812" cy="40011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الرأس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2" name="رابط كسهم مستقيم 41"/>
          <p:cNvCxnSpPr/>
          <p:nvPr/>
        </p:nvCxnSpPr>
        <p:spPr>
          <a:xfrm flipH="1" flipV="1">
            <a:off x="4648415" y="5519168"/>
            <a:ext cx="332098" cy="28810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56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6" grpId="0" animBg="1"/>
      <p:bldP spid="10" grpId="0"/>
      <p:bldP spid="28" grpId="0"/>
      <p:bldP spid="32" grpId="0"/>
      <p:bldP spid="11" grpId="0" animBg="1"/>
      <p:bldP spid="37" grpId="0" animBg="1"/>
      <p:bldP spid="34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" t="1273" r="78797" b="69891"/>
          <a:stretch/>
        </p:blipFill>
        <p:spPr>
          <a:xfrm>
            <a:off x="4290592" y="3143041"/>
            <a:ext cx="1417207" cy="126843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17" name="مستطيل مستدير الزوايا 16"/>
          <p:cNvSpPr/>
          <p:nvPr/>
        </p:nvSpPr>
        <p:spPr>
          <a:xfrm>
            <a:off x="9196251" y="1067812"/>
            <a:ext cx="1895783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الـمـجــسـمات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7" b="81817"/>
          <a:stretch/>
        </p:blipFill>
        <p:spPr>
          <a:xfrm>
            <a:off x="5877920" y="1762988"/>
            <a:ext cx="4817998" cy="58017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" b="80040"/>
          <a:stretch/>
        </p:blipFill>
        <p:spPr>
          <a:xfrm>
            <a:off x="1837128" y="2351870"/>
            <a:ext cx="8691184" cy="831189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31609" y="5204471"/>
            <a:ext cx="1324735" cy="1265901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68" b="81461"/>
          <a:stretch/>
        </p:blipFill>
        <p:spPr>
          <a:xfrm>
            <a:off x="7051721" y="4630304"/>
            <a:ext cx="3473782" cy="780922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6182720" y="3425136"/>
            <a:ext cx="2381572" cy="40011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ألاحظ أن شكل الوجه مثلث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7" name="رابط كسهم مستقيم 26"/>
          <p:cNvCxnSpPr/>
          <p:nvPr/>
        </p:nvCxnSpPr>
        <p:spPr>
          <a:xfrm flipH="1" flipV="1">
            <a:off x="5342120" y="3639943"/>
            <a:ext cx="840600" cy="1033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مربع نص 10"/>
          <p:cNvSpPr txBox="1"/>
          <p:nvPr/>
        </p:nvSpPr>
        <p:spPr>
          <a:xfrm>
            <a:off x="6182720" y="3970684"/>
            <a:ext cx="27083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إذن الشكل هرم رباعي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5436984" y="5685483"/>
            <a:ext cx="43406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للشكل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أوجه 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حرفاً 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رؤوس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33517" y="3531740"/>
            <a:ext cx="2071517" cy="166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8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17" name="مستطيل مستدير الزوايا 16"/>
          <p:cNvSpPr/>
          <p:nvPr/>
        </p:nvSpPr>
        <p:spPr>
          <a:xfrm>
            <a:off x="9196251" y="1067812"/>
            <a:ext cx="1895783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الـمـجــسـمات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7" b="96933" l="933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229" y="1692007"/>
            <a:ext cx="863296" cy="863296"/>
          </a:xfrm>
          <a:prstGeom prst="rect">
            <a:avLst/>
          </a:prstGeom>
        </p:spPr>
      </p:pic>
      <p:sp>
        <p:nvSpPr>
          <p:cNvPr id="28" name="مخطط انسيابي: محطة طرفية 27"/>
          <p:cNvSpPr/>
          <p:nvPr/>
        </p:nvSpPr>
        <p:spPr>
          <a:xfrm>
            <a:off x="9682637" y="1895993"/>
            <a:ext cx="1100660" cy="455324"/>
          </a:xfrm>
          <a:prstGeom prst="flowChartTerminator">
            <a:avLst/>
          </a:prstGeom>
          <a:ln>
            <a:solidFill>
              <a:srgbClr val="CBCAC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تــأكــد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6632628" y="1951207"/>
            <a:ext cx="29609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أحدد اسم كل مجسم مما يأتي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469" b="90234" l="5859" r="96289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632" y="1797140"/>
            <a:ext cx="484277" cy="48427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48" b="73985"/>
          <a:stretch/>
        </p:blipFill>
        <p:spPr>
          <a:xfrm>
            <a:off x="8554382" y="2958269"/>
            <a:ext cx="3099375" cy="138401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35943" y="2892933"/>
            <a:ext cx="2784159" cy="1514688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16575" y="2892933"/>
            <a:ext cx="2128706" cy="1345737"/>
          </a:xfrm>
          <a:prstGeom prst="rect">
            <a:avLst/>
          </a:prstGeom>
        </p:spPr>
      </p:pic>
      <p:sp>
        <p:nvSpPr>
          <p:cNvPr id="32" name="مربع نص 31"/>
          <p:cNvSpPr txBox="1"/>
          <p:nvPr/>
        </p:nvSpPr>
        <p:spPr>
          <a:xfrm>
            <a:off x="8563783" y="4785751"/>
            <a:ext cx="24802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متوازي مستطيلات 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5333163" y="4785751"/>
            <a:ext cx="10555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مكعب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2158015" y="4785751"/>
            <a:ext cx="10000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كــرة 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9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502</Words>
  <Application>Microsoft Office PowerPoint</Application>
  <PresentationFormat>شاشة عريضة</PresentationFormat>
  <Paragraphs>177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156</cp:revision>
  <dcterms:created xsi:type="dcterms:W3CDTF">2022-12-02T21:48:32Z</dcterms:created>
  <dcterms:modified xsi:type="dcterms:W3CDTF">2023-03-28T07:32:47Z</dcterms:modified>
</cp:coreProperties>
</file>