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8.png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slide" Target="slide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5.png"/><Relationship Id="rId5" Type="http://schemas.openxmlformats.org/officeDocument/2006/relationships/slide" Target="slide1.xml"/><Relationship Id="rId6" Type="http://schemas.openxmlformats.org/officeDocument/2006/relationships/image" Target="../media/image16.png"/><Relationship Id="rId7" Type="http://schemas.openxmlformats.org/officeDocument/2006/relationships/slide" Target="slide4.xml"/><Relationship Id="rId8" Type="http://schemas.openxmlformats.org/officeDocument/2006/relationships/slide" Target="slide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" Target="slide2.xml"/><Relationship Id="rId5" Type="http://schemas.openxmlformats.org/officeDocument/2006/relationships/image" Target="../media/image23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3.xml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5.png"/><Relationship Id="rId5" Type="http://schemas.openxmlformats.org/officeDocument/2006/relationships/slide" Target="slide1.xml"/><Relationship Id="rId6" Type="http://schemas.openxmlformats.org/officeDocument/2006/relationships/image" Target="../media/image16.png"/><Relationship Id="rId7" Type="http://schemas.openxmlformats.org/officeDocument/2006/relationships/slide" Target="slide10.xml"/><Relationship Id="rId8" Type="http://schemas.openxmlformats.org/officeDocument/2006/relationships/slide" Target="slide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10.xml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image" Target="../media/image15.png"/><Relationship Id="rId5" Type="http://schemas.openxmlformats.org/officeDocument/2006/relationships/slide" Target="slide1.xml"/><Relationship Id="rId6" Type="http://schemas.openxmlformats.org/officeDocument/2006/relationships/image" Target="../media/image16.png"/><Relationship Id="rId7" Type="http://schemas.openxmlformats.org/officeDocument/2006/relationships/slide" Target="slide4.xml"/><Relationship Id="rId8" Type="http://schemas.openxmlformats.org/officeDocument/2006/relationships/slide" Target="slide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10.xml"/><Relationship Id="rId7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١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٦٢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٦٢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عاشر : وحدات القياس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العاشر : وحدات القياس</a:t>
            </a:r>
          </a:p>
        </p:txBody>
      </p:sp>
      <p:sp>
        <p:nvSpPr>
          <p:cNvPr id="230" name="١٠-٦ استقصاء حل المسألة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١٠-٦</a:t>
            </a:r>
            <a:r>
              <a:t> استقصاء حل المسألة</a:t>
            </a:r>
          </a:p>
        </p:txBody>
      </p:sp>
      <p:sp>
        <p:nvSpPr>
          <p:cNvPr id="231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232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26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39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32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27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8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9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0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1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35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33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4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38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36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7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40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6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44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42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3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5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56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59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47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8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48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56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49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0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1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2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3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4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5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57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60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6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65" name="مسألة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566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pic>
        <p:nvPicPr>
          <p:cNvPr id="567" name="IMG_9520.png" descr="IMG_9520.png"/>
          <p:cNvPicPr>
            <a:picLocks noChangeAspect="1"/>
          </p:cNvPicPr>
          <p:nvPr/>
        </p:nvPicPr>
        <p:blipFill>
          <a:blip r:embed="rId7">
            <a:extLst/>
          </a:blip>
          <a:srcRect l="13865" t="0" r="10196" b="0"/>
          <a:stretch>
            <a:fillRect/>
          </a:stretch>
        </p:blipFill>
        <p:spPr>
          <a:xfrm>
            <a:off x="2100175" y="1217116"/>
            <a:ext cx="5992190" cy="260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2"/>
      <p:bldP build="whole" bldLvl="1" animBg="1" rev="0" advAuto="0" spid="5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7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7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6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72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58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7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7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8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87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88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89" name="Google Shape;145;p11"/>
          <p:cNvSpPr txBox="1"/>
          <p:nvPr/>
        </p:nvSpPr>
        <p:spPr>
          <a:xfrm>
            <a:off x="7954671" y="37326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0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602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9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9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9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9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0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03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0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0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07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6006" t="0" r="0" b="82571"/>
          <a:stretch>
            <a:fillRect/>
          </a:stretch>
        </p:blipFill>
        <p:spPr>
          <a:xfrm>
            <a:off x="6743012" y="1317106"/>
            <a:ext cx="1142244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8492" t="69146" r="1977" b="17544"/>
          <a:stretch>
            <a:fillRect/>
          </a:stretch>
        </p:blipFill>
        <p:spPr>
          <a:xfrm>
            <a:off x="6848581" y="2790170"/>
            <a:ext cx="998418" cy="403065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10" name="باستعمال خطة الحل العكسي"/>
          <p:cNvSpPr txBox="1"/>
          <p:nvPr/>
        </p:nvSpPr>
        <p:spPr>
          <a:xfrm>
            <a:off x="4836491" y="3940888"/>
            <a:ext cx="2866959" cy="3625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باستعمال خطة الحل العكسي</a:t>
            </a:r>
          </a:p>
        </p:txBody>
      </p:sp>
      <p:sp>
        <p:nvSpPr>
          <p:cNvPr id="611" name="ماعمر أسماء ؟"/>
          <p:cNvSpPr txBox="1"/>
          <p:nvPr/>
        </p:nvSpPr>
        <p:spPr>
          <a:xfrm>
            <a:off x="4583248" y="2836485"/>
            <a:ext cx="2090756" cy="3696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40631" indent="-240631" algn="r">
              <a:buSzPct val="60000"/>
              <a:buBlip>
                <a:blip r:embed="rId6"/>
              </a:buBlip>
              <a:defRPr b="1" sz="24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ماعمر أسماء ؟</a:t>
            </a:r>
          </a:p>
        </p:txBody>
      </p:sp>
      <p:sp>
        <p:nvSpPr>
          <p:cNvPr id="612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13" name="مسألة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614" name="عمر أسماء يزيد على عمر أيمن ٤ سنوات…"/>
          <p:cNvSpPr txBox="1"/>
          <p:nvPr/>
        </p:nvSpPr>
        <p:spPr>
          <a:xfrm>
            <a:off x="1779487" y="1282482"/>
            <a:ext cx="4925426" cy="14293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20578" indent="-220578" algn="r" rtl="0">
              <a:buSzPct val="60000"/>
              <a:buBlip>
                <a:blip r:embed="rId6"/>
              </a:buBlip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أسماء يزيد على عمر أيمن ٤ سنوات</a:t>
            </a:r>
          </a:p>
          <a:p>
            <a:pPr marL="220578" indent="-220578" algn="r" rtl="0">
              <a:buSzPct val="60000"/>
              <a:buBlip>
                <a:blip r:embed="rId6"/>
              </a:buBlip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أيمن أكبر من عمر أمل بسنتين</a:t>
            </a:r>
          </a:p>
          <a:p>
            <a:pPr marL="220578" indent="-220578" algn="r" rtl="0">
              <a:buSzPct val="60000"/>
              <a:buBlip>
                <a:blip r:embed="rId6"/>
              </a:buBlip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أمل أصغر من عمر سعود بـ ١٠ سنوات.</a:t>
            </a:r>
          </a:p>
          <a:p>
            <a:pPr marL="220578" indent="-220578" algn="r" rtl="0">
              <a:buSzPct val="60000"/>
              <a:buBlip>
                <a:blip r:embed="rId6"/>
              </a:buBlip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سعود ١٧ سنة.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6" grpId="1"/>
      <p:bldP build="whole" bldLvl="1" animBg="1" rev="0" advAuto="0" spid="587" grpId="2"/>
      <p:bldP build="whole" bldLvl="1" animBg="1" rev="0" advAuto="0" spid="588" grpId="3"/>
      <p:bldP build="whole" bldLvl="1" animBg="1" rev="0" advAuto="0" spid="604" grpId="5"/>
      <p:bldP build="whole" bldLvl="1" animBg="1" rev="0" advAuto="0" spid="58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20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18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16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7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9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631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21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29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22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3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4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5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6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7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8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0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33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34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35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36" name="Google Shape;145;p11"/>
          <p:cNvSpPr txBox="1"/>
          <p:nvPr/>
        </p:nvSpPr>
        <p:spPr>
          <a:xfrm>
            <a:off x="79800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06888">
              <a:lnSpc>
                <a:spcPct val="115000"/>
              </a:lnSpc>
              <a:spcBef>
                <a:spcPts val="1400"/>
              </a:spcBef>
              <a:defRPr b="1" sz="191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3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3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3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40" name="مسألة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41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642" name="نبدأ من عمر سعود و هو ١٧ سنة ثم نعود إلى الوراء عكسيا لحساب عمر أمل و هكذا حتى نصل إلى عمر أسماء…"/>
          <p:cNvSpPr txBox="1"/>
          <p:nvPr/>
        </p:nvSpPr>
        <p:spPr>
          <a:xfrm>
            <a:off x="1721739" y="1305251"/>
            <a:ext cx="6055887" cy="2496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نبدأ من عمر سعود و هو ١٧ سنة ثم نعود إلى الوراء عكسيا لحساب عمر أمل و هكذا حتى نصل إلى عمر أسماء</a:t>
            </a:r>
          </a:p>
          <a:p>
            <a:pPr algn="r" rtl="0"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أمل = ١٧ - ١٠ = ٧ سنوات</a:t>
            </a:r>
          </a:p>
          <a:p>
            <a:pPr algn="r" rtl="0"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أيمن = ۷ + ۲ = ۹ سنوات</a:t>
            </a:r>
          </a:p>
          <a:p>
            <a:pPr algn="r" rtl="0"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عمر أسماء = ٩ + ٤ =١٣ سنة</a:t>
            </a:r>
          </a:p>
          <a:p>
            <a:pPr algn="r" rtl="0">
              <a:defRPr b="1" sz="2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أسماء ١٣ سنة إذن عمر</a:t>
            </a:r>
          </a:p>
        </p:txBody>
      </p:sp>
      <p:sp>
        <p:nvSpPr>
          <p:cNvPr id="643" name="بمراجعة الحل نجد أنه صحيح و متفق مع المعطيات"/>
          <p:cNvSpPr txBox="1"/>
          <p:nvPr/>
        </p:nvSpPr>
        <p:spPr>
          <a:xfrm>
            <a:off x="2649364" y="3967284"/>
            <a:ext cx="5200163" cy="3597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75000"/>
              </a:lnSpc>
              <a:defRPr b="1" sz="23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نجد أنه صحيح و متفق مع المعطيات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5" grpId="3"/>
      <p:bldP build="whole" bldLvl="1" animBg="1" rev="0" advAuto="0" spid="633" grpId="1"/>
      <p:bldP build="whole" bldLvl="1" animBg="1" rev="0" advAuto="0" spid="634" grpId="2"/>
      <p:bldP build="whole" bldLvl="1" animBg="1" rev="0" advAuto="0" spid="636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إنّ النجاح هو محصِّلة اجتهادات صغيرة تتراكم يوماً بعد يوم."/>
          <p:cNvSpPr txBox="1"/>
          <p:nvPr/>
        </p:nvSpPr>
        <p:spPr>
          <a:xfrm>
            <a:off x="3263835" y="3732950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47" name="ختاماً"/>
          <p:cNvSpPr txBox="1"/>
          <p:nvPr/>
        </p:nvSpPr>
        <p:spPr>
          <a:xfrm>
            <a:off x="7269535" y="3115730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pic>
        <p:nvPicPr>
          <p:cNvPr id="648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2085547" y="3338650"/>
            <a:ext cx="1436352" cy="1518612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المقدم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grpSp>
        <p:nvGrpSpPr>
          <p:cNvPr id="655" name="تجميع"/>
          <p:cNvGrpSpPr/>
          <p:nvPr/>
        </p:nvGrpSpPr>
        <p:grpSpPr>
          <a:xfrm>
            <a:off x="1463278" y="2153626"/>
            <a:ext cx="2595152" cy="922582"/>
            <a:chOff x="0" y="0"/>
            <a:chExt cx="2595151" cy="922580"/>
          </a:xfrm>
        </p:grpSpPr>
        <p:sp>
          <p:nvSpPr>
            <p:cNvPr id="650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54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51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52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53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٦٣</a:t>
                </a:r>
              </a:p>
            </p:txBody>
          </p:sp>
        </p:grpSp>
      </p:grpSp>
      <p:sp>
        <p:nvSpPr>
          <p:cNvPr id="656" name="سهم: لليسار واليمين والأعلى 52"/>
          <p:cNvSpPr/>
          <p:nvPr/>
        </p:nvSpPr>
        <p:spPr>
          <a:xfrm>
            <a:off x="4155870" y="19456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63" name="تجميع"/>
          <p:cNvGrpSpPr/>
          <p:nvPr/>
        </p:nvGrpSpPr>
        <p:grpSpPr>
          <a:xfrm>
            <a:off x="5456739" y="2193149"/>
            <a:ext cx="2595152" cy="922582"/>
            <a:chOff x="0" y="0"/>
            <a:chExt cx="2595151" cy="922580"/>
          </a:xfrm>
        </p:grpSpPr>
        <p:grpSp>
          <p:nvGrpSpPr>
            <p:cNvPr id="659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57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58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62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60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61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</p:grpSp>
      <p:grpSp>
        <p:nvGrpSpPr>
          <p:cNvPr id="670" name="تجميع"/>
          <p:cNvGrpSpPr/>
          <p:nvPr/>
        </p:nvGrpSpPr>
        <p:grpSpPr>
          <a:xfrm>
            <a:off x="3332719" y="964272"/>
            <a:ext cx="2376182" cy="807485"/>
            <a:chOff x="0" y="0"/>
            <a:chExt cx="2376181" cy="807483"/>
          </a:xfrm>
        </p:grpSpPr>
        <p:grpSp>
          <p:nvGrpSpPr>
            <p:cNvPr id="668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66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64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5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67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69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1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72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73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674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3"/>
      <p:bldP build="whole" bldLvl="1" animBg="1" rev="0" advAuto="0" spid="645" grpId="1"/>
      <p:bldP build="whole" bldLvl="1" animBg="1" rev="0" advAuto="0" spid="64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4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4178.png" descr="IMG_4178.png"/>
          <p:cNvPicPr>
            <a:picLocks noChangeAspect="1"/>
          </p:cNvPicPr>
          <p:nvPr/>
        </p:nvPicPr>
        <p:blipFill>
          <a:blip r:embed="rId4">
            <a:extLst/>
          </a:blip>
          <a:srcRect l="9914" t="65405" r="25801" b="12355"/>
          <a:stretch>
            <a:fillRect/>
          </a:stretch>
        </p:blipFill>
        <p:spPr>
          <a:xfrm>
            <a:off x="2177608" y="1413844"/>
            <a:ext cx="3701933" cy="39343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8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259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260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54" grpId="4"/>
      <p:bldP build="whole" bldLvl="1" animBg="1" rev="0" advAuto="0" spid="236" grpId="5"/>
      <p:bldP build="whole" bldLvl="1" animBg="1" rev="0" advAuto="0" spid="237" grpId="1"/>
      <p:bldP build="whole" bldLvl="1" animBg="1" rev="0" advAuto="0" spid="25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تجميع"/>
          <p:cNvGrpSpPr/>
          <p:nvPr/>
        </p:nvGrpSpPr>
        <p:grpSpPr>
          <a:xfrm>
            <a:off x="6760705" y="714350"/>
            <a:ext cx="2147104" cy="849913"/>
            <a:chOff x="0" y="0"/>
            <a:chExt cx="2147102" cy="849912"/>
          </a:xfrm>
        </p:grpSpPr>
        <p:grpSp>
          <p:nvGrpSpPr>
            <p:cNvPr id="264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62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75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65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66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7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8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9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0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1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2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74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76" name="IMG_3273.png" descr="IMG_327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7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80" name="IMG_2747.png" descr="IMG_2747.png"/>
          <p:cNvPicPr>
            <a:picLocks noChangeAspect="1"/>
          </p:cNvPicPr>
          <p:nvPr/>
        </p:nvPicPr>
        <p:blipFill>
          <a:blip r:embed="rId5">
            <a:extLst/>
          </a:blip>
          <a:srcRect l="3220" t="3019" r="3219" b="69978"/>
          <a:stretch>
            <a:fillRect/>
          </a:stretch>
        </p:blipFill>
        <p:spPr>
          <a:xfrm>
            <a:off x="2143687" y="864303"/>
            <a:ext cx="4392310" cy="88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9526.png" descr="IMG_9526.png"/>
          <p:cNvPicPr>
            <a:picLocks noChangeAspect="1"/>
          </p:cNvPicPr>
          <p:nvPr/>
        </p:nvPicPr>
        <p:blipFill>
          <a:blip r:embed="rId6">
            <a:extLst/>
          </a:blip>
          <a:srcRect l="3779" t="0" r="9399" b="0"/>
          <a:stretch>
            <a:fillRect/>
          </a:stretch>
        </p:blipFill>
        <p:spPr>
          <a:xfrm>
            <a:off x="2205395" y="1749731"/>
            <a:ext cx="4388031" cy="27119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sp>
        <p:nvSpPr>
          <p:cNvPr id="282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283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284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8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98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8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9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8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9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8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8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9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9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05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03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01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2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04" name="١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321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06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19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12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07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8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9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0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1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15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13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18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16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0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2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25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326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pic>
        <p:nvPicPr>
          <p:cNvPr id="327" name="IMG_9518.png" descr="IMG_9518.png"/>
          <p:cNvPicPr>
            <a:picLocks noChangeAspect="1"/>
          </p:cNvPicPr>
          <p:nvPr/>
        </p:nvPicPr>
        <p:blipFill>
          <a:blip r:embed="rId7">
            <a:extLst/>
          </a:blip>
          <a:srcRect l="21772" t="0" r="21772" b="0"/>
          <a:stretch>
            <a:fillRect/>
          </a:stretch>
        </p:blipFill>
        <p:spPr>
          <a:xfrm>
            <a:off x="3057243" y="922535"/>
            <a:ext cx="4196489" cy="3383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2"/>
      <p:bldP build="whole" bldLvl="1" animBg="1" rev="0" advAuto="0" spid="30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3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3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2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١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34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3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3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46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47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48" name="مستطيل"/>
          <p:cNvSpPr/>
          <p:nvPr/>
        </p:nvSpPr>
        <p:spPr>
          <a:xfrm>
            <a:off x="7897734" y="3970040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49" name="Google Shape;145;p11"/>
          <p:cNvSpPr txBox="1"/>
          <p:nvPr/>
        </p:nvSpPr>
        <p:spPr>
          <a:xfrm>
            <a:off x="7814050" y="4009717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20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6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62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5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5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5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5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6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63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6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67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0207" t="0" r="0" b="80415"/>
          <a:stretch>
            <a:fillRect/>
          </a:stretch>
        </p:blipFill>
        <p:spPr>
          <a:xfrm>
            <a:off x="6620078" y="1268487"/>
            <a:ext cx="1285577" cy="500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7311" t="68070" r="0" b="17458"/>
          <a:stretch>
            <a:fillRect/>
          </a:stretch>
        </p:blipFill>
        <p:spPr>
          <a:xfrm>
            <a:off x="6818456" y="3028212"/>
            <a:ext cx="979022" cy="369927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0" name="قاد معاذ دراجته شرقا ٣ كيلومترات…"/>
          <p:cNvSpPr txBox="1"/>
          <p:nvPr/>
        </p:nvSpPr>
        <p:spPr>
          <a:xfrm>
            <a:off x="314537" y="1283232"/>
            <a:ext cx="6961285" cy="1841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lvl="1" marL="581526" indent="-200526" algn="r" rtl="0">
              <a:buSzPct val="60000"/>
              <a:buBlip>
                <a:blip r:embed="rId6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قاد معاذ دراجته شرقا ٣ كيلومترات </a:t>
            </a:r>
          </a:p>
          <a:p>
            <a:pPr lvl="1" marL="581526" indent="-200526" algn="r" rtl="0">
              <a:buSzPct val="60000"/>
              <a:buBlip>
                <a:blip r:embed="rId6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 قادها جنوبا مسافة ٢ كيلومتر حتى وصل إلى المكتبة </a:t>
            </a:r>
          </a:p>
          <a:p>
            <a:pPr lvl="1" marL="581526" indent="-200526" algn="r" rtl="0">
              <a:buSzPct val="60000"/>
              <a:buBlip>
                <a:blip r:embed="rId6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 توجه غربا مسافة كيلومترا واحدا </a:t>
            </a:r>
          </a:p>
          <a:p>
            <a:pPr lvl="1" marL="581526" indent="-200526" algn="r" rtl="0">
              <a:buSzPct val="60000"/>
              <a:buBlip>
                <a:blip r:embed="rId6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 شمالاً مسافة ٤ كيلومترات حتى وصل بيت صديقه فيصل</a:t>
            </a:r>
          </a:p>
          <a:p>
            <a:pPr lvl="1" marL="581526" indent="-200526" algn="r" rtl="0">
              <a:buSzPct val="60000"/>
              <a:buBlip>
                <a:blip r:embed="rId6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ثم قاد معاذ و فيصل دراجتيهما مسافة كيلومتر واحد جنوبا و كيلومترين غربا</a:t>
            </a:r>
          </a:p>
        </p:txBody>
      </p:sp>
      <p:sp>
        <p:nvSpPr>
          <p:cNvPr id="371" name="نستخدم خطة رسم مخطط"/>
          <p:cNvSpPr txBox="1"/>
          <p:nvPr/>
        </p:nvSpPr>
        <p:spPr>
          <a:xfrm>
            <a:off x="5018344" y="4009717"/>
            <a:ext cx="2475429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رسم مخطط</a:t>
            </a:r>
          </a:p>
        </p:txBody>
      </p:sp>
      <p:sp>
        <p:nvSpPr>
          <p:cNvPr id="372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373" name="مسألة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374" name="كم يبعد معاذ عن منزله الآن ؟"/>
          <p:cNvSpPr txBox="1"/>
          <p:nvPr/>
        </p:nvSpPr>
        <p:spPr>
          <a:xfrm>
            <a:off x="4004091" y="3132122"/>
            <a:ext cx="2814366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200526" indent="-200526" algn="r">
              <a:lnSpc>
                <a:spcPct val="75000"/>
              </a:lnSpc>
              <a:buSzPct val="60000"/>
              <a:buBlip>
                <a:blip r:embed="rId6"/>
              </a:buBlip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يبعد معاذ عن منزله الآن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5"/>
      <p:bldP build="whole" bldLvl="1" animBg="1" rev="0" advAuto="0" spid="346" grpId="1"/>
      <p:bldP build="whole" bldLvl="1" animBg="1" rev="0" advAuto="0" spid="348" grpId="3"/>
      <p:bldP build="whole" bldLvl="1" animBg="1" rev="0" advAuto="0" spid="347" grpId="2"/>
      <p:bldP build="whole" bldLvl="1" animBg="1" rev="0" advAuto="0" spid="34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80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78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76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7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79" name="١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391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81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89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82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3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4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5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7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0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93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4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95" name="مستطيل"/>
          <p:cNvSpPr/>
          <p:nvPr/>
        </p:nvSpPr>
        <p:spPr>
          <a:xfrm>
            <a:off x="7862084" y="3927090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6" name="Google Shape;145;p11"/>
          <p:cNvSpPr txBox="1"/>
          <p:nvPr/>
        </p:nvSpPr>
        <p:spPr>
          <a:xfrm>
            <a:off x="7822396" y="3985717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9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9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9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00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401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402" name="بقي بينه و بين منزله ۱ كم"/>
          <p:cNvSpPr txBox="1"/>
          <p:nvPr/>
        </p:nvSpPr>
        <p:spPr>
          <a:xfrm>
            <a:off x="3250996" y="3416384"/>
            <a:ext cx="2840338" cy="3696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lnSpc>
                <a:spcPct val="75000"/>
              </a:lnSpc>
              <a:defRPr b="1" sz="24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بقي بينه و بين منزله ۱ كم</a:t>
            </a:r>
          </a:p>
        </p:txBody>
      </p:sp>
      <p:sp>
        <p:nvSpPr>
          <p:cNvPr id="403" name="بمراجعة الرسم نجد أنه صحيح و متفق مع المعطيات"/>
          <p:cNvSpPr txBox="1"/>
          <p:nvPr/>
        </p:nvSpPr>
        <p:spPr>
          <a:xfrm>
            <a:off x="2223340" y="4082108"/>
            <a:ext cx="5511870" cy="3696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75000"/>
              </a:lnSpc>
              <a:defRPr b="1" sz="24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الرسم نجد أنه صحيح و متفق مع المعطيات</a:t>
            </a:r>
          </a:p>
        </p:txBody>
      </p:sp>
      <p:pic>
        <p:nvPicPr>
          <p:cNvPr id="404" name="IMG_9532.png" descr="IMG_953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64897" y="1145656"/>
            <a:ext cx="4762065" cy="225935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4"/>
      <p:bldP build="whole" bldLvl="1" animBg="1" rev="0" advAuto="0" spid="394" grpId="2"/>
      <p:bldP build="whole" bldLvl="1" animBg="1" rev="0" advAuto="0" spid="395" grpId="3"/>
      <p:bldP build="whole" bldLvl="1" animBg="1" rev="0" advAuto="0" spid="3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08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06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7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9" name="٣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426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11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24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17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12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3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4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5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6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20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18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9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23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21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2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5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39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27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8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28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36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29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0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1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2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3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4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35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37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40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4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4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4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45" name="مسألة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446" name="مسألة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pic>
        <p:nvPicPr>
          <p:cNvPr id="447" name="IMG_9519.png" descr="IMG_9519.png"/>
          <p:cNvPicPr>
            <a:picLocks noChangeAspect="1"/>
          </p:cNvPicPr>
          <p:nvPr/>
        </p:nvPicPr>
        <p:blipFill>
          <a:blip r:embed="rId7">
            <a:extLst/>
          </a:blip>
          <a:srcRect l="2401" t="4111" r="16380" b="4111"/>
          <a:stretch>
            <a:fillRect/>
          </a:stretch>
        </p:blipFill>
        <p:spPr>
          <a:xfrm>
            <a:off x="2175616" y="1296079"/>
            <a:ext cx="5793581" cy="2918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0" grpId="1"/>
      <p:bldP build="whole" bldLvl="1" animBg="1" rev="0" advAuto="0" spid="44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5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5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4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52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46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5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5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6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67" name="Google Shape;145;p11"/>
          <p:cNvSpPr txBox="1"/>
          <p:nvPr/>
        </p:nvSpPr>
        <p:spPr>
          <a:xfrm>
            <a:off x="80181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68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69" name="Google Shape;145;p11"/>
          <p:cNvSpPr txBox="1"/>
          <p:nvPr/>
        </p:nvSpPr>
        <p:spPr>
          <a:xfrm>
            <a:off x="79673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8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82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7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7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7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7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7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8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83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8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8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87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5049" t="0" r="0" b="82934"/>
          <a:stretch>
            <a:fillRect/>
          </a:stretch>
        </p:blipFill>
        <p:spPr>
          <a:xfrm>
            <a:off x="6793078" y="1329196"/>
            <a:ext cx="1041640" cy="422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7857" t="67381" r="1716" b="17833"/>
          <a:stretch>
            <a:fillRect/>
          </a:stretch>
        </p:blipFill>
        <p:spPr>
          <a:xfrm>
            <a:off x="6984682" y="2794321"/>
            <a:ext cx="897181" cy="38472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0" name="ما عدد الأزهار البيضاء ؟"/>
          <p:cNvSpPr txBox="1"/>
          <p:nvPr/>
        </p:nvSpPr>
        <p:spPr>
          <a:xfrm>
            <a:off x="3423595" y="2879303"/>
            <a:ext cx="3443324" cy="3399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10552" indent="-210552" algn="r">
              <a:lnSpc>
                <a:spcPct val="50000"/>
              </a:lnSpc>
              <a:buSzPct val="60000"/>
              <a:buBlip>
                <a:blip r:embed="rId6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عدد الأزهار البيضاء ؟</a:t>
            </a:r>
          </a:p>
        </p:txBody>
      </p:sp>
      <p:sp>
        <p:nvSpPr>
          <p:cNvPr id="491" name="باستعمال خطة رسم صورة"/>
          <p:cNvSpPr txBox="1"/>
          <p:nvPr/>
        </p:nvSpPr>
        <p:spPr>
          <a:xfrm>
            <a:off x="4863789" y="3895223"/>
            <a:ext cx="2839661" cy="3696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4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باستعمال خطة رسم صورة</a:t>
            </a:r>
          </a:p>
        </p:txBody>
      </p:sp>
      <p:sp>
        <p:nvSpPr>
          <p:cNvPr id="492" name="نسقت نهى بعض الأزهار في زهرية…"/>
          <p:cNvSpPr txBox="1"/>
          <p:nvPr/>
        </p:nvSpPr>
        <p:spPr>
          <a:xfrm>
            <a:off x="836954" y="1397534"/>
            <a:ext cx="6029964" cy="138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10552" indent="-210552" algn="r" rtl="0">
              <a:lnSpc>
                <a:spcPct val="75000"/>
              </a:lnSpc>
              <a:buSzPct val="60000"/>
              <a:buBlip>
                <a:blip r:embed="rId6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نسقت نهى بعض الأزهار في زهرية</a:t>
            </a:r>
          </a:p>
          <a:p>
            <a:pPr marL="210552" indent="-210552" algn="r" rtl="0">
              <a:lnSpc>
                <a:spcPct val="75000"/>
              </a:lnSpc>
              <a:buSzPct val="60000"/>
              <a:buBlip>
                <a:blip r:embed="rId6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10552" indent="-210552" algn="r" rtl="0">
              <a:lnSpc>
                <a:spcPct val="75000"/>
              </a:lnSpc>
              <a:buSzPct val="60000"/>
              <a:buBlip>
                <a:blip r:embed="rId6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وضعت مقابل كل ٤ أزهار حمراء نصف ذلك العدد أزهارا بيضاء</a:t>
            </a:r>
          </a:p>
          <a:p>
            <a:pPr marL="210552" indent="-210552" algn="r" rtl="0">
              <a:lnSpc>
                <a:spcPct val="75000"/>
              </a:lnSpc>
              <a:buSzPct val="60000"/>
              <a:buBlip>
                <a:blip r:embed="rId6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10552" indent="-210552" algn="r" rtl="0">
              <a:lnSpc>
                <a:spcPct val="75000"/>
              </a:lnSpc>
              <a:buSzPct val="60000"/>
              <a:buBlip>
                <a:blip r:embed="rId6"/>
              </a:buBlip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في الزهرية ١٨ زهرة</a:t>
            </a:r>
          </a:p>
        </p:txBody>
      </p:sp>
      <p:sp>
        <p:nvSpPr>
          <p:cNvPr id="493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494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4"/>
      <p:bldP build="whole" bldLvl="1" animBg="1" rev="0" advAuto="0" spid="484" grpId="5"/>
      <p:bldP build="whole" bldLvl="1" animBg="1" rev="0" advAuto="0" spid="468" grpId="3"/>
      <p:bldP build="whole" bldLvl="1" animBg="1" rev="0" advAuto="0" spid="467" grpId="2"/>
      <p:bldP build="whole" bldLvl="1" animBg="1" rev="0" advAuto="0" spid="4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00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98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96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7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9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511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01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9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02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0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13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14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15" name="مستطيل"/>
          <p:cNvSpPr/>
          <p:nvPr/>
        </p:nvSpPr>
        <p:spPr>
          <a:xfrm>
            <a:off x="7997218" y="380664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16" name="Google Shape;145;p11"/>
          <p:cNvSpPr txBox="1"/>
          <p:nvPr/>
        </p:nvSpPr>
        <p:spPr>
          <a:xfrm>
            <a:off x="7916598" y="3874436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1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1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20" name="مسألة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521" name="مسألة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pic>
        <p:nvPicPr>
          <p:cNvPr id="522" name="IMG_9534.png" descr="IMG_9534.png"/>
          <p:cNvPicPr>
            <a:picLocks noChangeAspect="1"/>
          </p:cNvPicPr>
          <p:nvPr/>
        </p:nvPicPr>
        <p:blipFill>
          <a:blip r:embed="rId7">
            <a:extLst/>
          </a:blip>
          <a:srcRect l="0" t="0" r="58266" b="0"/>
          <a:stretch>
            <a:fillRect/>
          </a:stretch>
        </p:blipFill>
        <p:spPr>
          <a:xfrm>
            <a:off x="5879658" y="1182138"/>
            <a:ext cx="1389868" cy="2533424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إذن عدد الزهور البيضاء في الأصيص ٦ زهرات"/>
          <p:cNvSpPr txBox="1"/>
          <p:nvPr/>
        </p:nvSpPr>
        <p:spPr>
          <a:xfrm>
            <a:off x="1848852" y="1972949"/>
            <a:ext cx="4030807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50000"/>
              </a:lnSpc>
              <a:defRPr b="1" sz="2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إذن عدد الزهور البيضاء في الأصيص ٦ زهرات </a:t>
            </a:r>
          </a:p>
        </p:txBody>
      </p:sp>
      <p:sp>
        <p:nvSpPr>
          <p:cNvPr id="524" name="بمراجعة الرسم نجد أنه صحيح و متفق مع المعطيات"/>
          <p:cNvSpPr txBox="1"/>
          <p:nvPr/>
        </p:nvSpPr>
        <p:spPr>
          <a:xfrm>
            <a:off x="2870404" y="3943267"/>
            <a:ext cx="4833046" cy="3399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lnSpc>
                <a:spcPct val="75000"/>
              </a:lnSpc>
              <a:defRPr b="1" sz="21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الرسم نجد أنه صحيح و متفق مع المعطيات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2"/>
      <p:bldP build="whole" bldLvl="1" animBg="1" rev="0" advAuto="0" spid="515" grpId="3"/>
      <p:bldP build="whole" bldLvl="1" animBg="1" rev="0" advAuto="0" spid="513" grpId="1"/>
      <p:bldP build="whole" bldLvl="1" animBg="1" rev="0" advAuto="0" spid="516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