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1150" r:id="rId2"/>
    <p:sldId id="258" r:id="rId3"/>
    <p:sldId id="1166" r:id="rId4"/>
    <p:sldId id="1162" r:id="rId5"/>
    <p:sldId id="1163" r:id="rId6"/>
    <p:sldId id="1165" r:id="rId7"/>
    <p:sldId id="1221" r:id="rId8"/>
    <p:sldId id="1238" r:id="rId9"/>
    <p:sldId id="1226" r:id="rId10"/>
    <p:sldId id="1241" r:id="rId11"/>
    <p:sldId id="1252" r:id="rId12"/>
    <p:sldId id="1168" r:id="rId13"/>
    <p:sldId id="1239" r:id="rId14"/>
    <p:sldId id="1254" r:id="rId15"/>
    <p:sldId id="1256" r:id="rId16"/>
    <p:sldId id="1257" r:id="rId17"/>
    <p:sldId id="1258" r:id="rId18"/>
    <p:sldId id="1255" r:id="rId19"/>
    <p:sldId id="1243" r:id="rId20"/>
    <p:sldId id="1260" r:id="rId21"/>
    <p:sldId id="1186" r:id="rId22"/>
    <p:sldId id="1253" r:id="rId23"/>
    <p:sldId id="1261" r:id="rId24"/>
    <p:sldId id="1262" r:id="rId25"/>
    <p:sldId id="1263" r:id="rId26"/>
    <p:sldId id="1259" r:id="rId27"/>
    <p:sldId id="1231" r:id="rId28"/>
    <p:sldId id="1265" r:id="rId29"/>
    <p:sldId id="1242" r:id="rId30"/>
    <p:sldId id="1266" r:id="rId31"/>
    <p:sldId id="1264" r:id="rId32"/>
    <p:sldId id="1175" r:id="rId33"/>
    <p:sldId id="1176" r:id="rId34"/>
    <p:sldId id="1189" r:id="rId35"/>
    <p:sldId id="1190" r:id="rId36"/>
    <p:sldId id="1191" r:id="rId37"/>
    <p:sldId id="1192" r:id="rId38"/>
    <p:sldId id="1193" r:id="rId39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41"/>
      <p:bold r:id="rId42"/>
      <p: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Playfair Display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9CC"/>
    <a:srgbClr val="9ABBC0"/>
    <a:srgbClr val="89B4A8"/>
    <a:srgbClr val="A620B0"/>
    <a:srgbClr val="0000FF"/>
    <a:srgbClr val="AC1496"/>
    <a:srgbClr val="FFFFCC"/>
    <a:srgbClr val="8D4371"/>
    <a:srgbClr val="FBFBF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F156A-67A1-4C8E-A075-7B56D72D1124}" v="662" dt="2021-02-15T08:59:44.0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44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089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40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085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363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8021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16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343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57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613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270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784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670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918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234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678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24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538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339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15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95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592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49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jpg"/><Relationship Id="rId7" Type="http://schemas.openxmlformats.org/officeDocument/2006/relationships/image" Target="../media/image45.png"/><Relationship Id="rId12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5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12" Type="http://schemas.openxmlformats.org/officeDocument/2006/relationships/hyperlink" Target="https://wordwall.net/resource/10908719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jpe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60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10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svg"/><Relationship Id="rId3" Type="http://schemas.openxmlformats.org/officeDocument/2006/relationships/audio" Target="../media/audio1.wav"/><Relationship Id="rId7" Type="http://schemas.openxmlformats.org/officeDocument/2006/relationships/hyperlink" Target="https://wordwall.net/resource/10909166" TargetMode="Externa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9.sv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jp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3.jp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73.png"/><Relationship Id="rId5" Type="http://schemas.openxmlformats.org/officeDocument/2006/relationships/image" Target="../media/image3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78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6.png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6.png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6.png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6.png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6.png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6.png"/><Relationship Id="rId5" Type="http://schemas.openxmlformats.org/officeDocument/2006/relationships/image" Target="../media/image5.png"/><Relationship Id="rId10" Type="http://schemas.openxmlformats.org/officeDocument/2006/relationships/image" Target="../media/image81.png"/><Relationship Id="rId4" Type="http://schemas.openxmlformats.org/officeDocument/2006/relationships/image" Target="../media/image4.png"/><Relationship Id="rId9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5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21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1.jpe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29.svg"/><Relationship Id="rId28" Type="http://schemas.microsoft.com/office/2007/relationships/hdphoto" Target="../media/hdphoto2.wdp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7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8.png"/><Relationship Id="rId27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33.sv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17.png"/><Relationship Id="rId2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3.jpg"/><Relationship Id="rId21" Type="http://schemas.openxmlformats.org/officeDocument/2006/relationships/image" Target="../media/image35.jpe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38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37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34.jpe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17.png"/><Relationship Id="rId22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1B0AFF7-7911-47A2-BC9A-593CD7D75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59" y="2312894"/>
            <a:ext cx="5140620" cy="23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BDE6955-815E-4B7F-AA10-0D34F9D5C2F6}"/>
              </a:ext>
            </a:extLst>
          </p:cNvPr>
          <p:cNvSpPr txBox="1"/>
          <p:nvPr/>
        </p:nvSpPr>
        <p:spPr>
          <a:xfrm>
            <a:off x="7371806" y="3669638"/>
            <a:ext cx="136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Complaints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EE6A583-2AC5-427E-81BC-DCC72C7F77FA}"/>
              </a:ext>
            </a:extLst>
          </p:cNvPr>
          <p:cNvSpPr txBox="1"/>
          <p:nvPr/>
        </p:nvSpPr>
        <p:spPr>
          <a:xfrm>
            <a:off x="277840" y="796054"/>
            <a:ext cx="3341338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Complaints, Complaints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029B81D-FE3E-4668-AC8E-008C9514B70E}"/>
              </a:ext>
            </a:extLst>
          </p:cNvPr>
          <p:cNvSpPr txBox="1"/>
          <p:nvPr/>
        </p:nvSpPr>
        <p:spPr>
          <a:xfrm>
            <a:off x="5524822" y="288910"/>
            <a:ext cx="3341338" cy="36933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A620B0"/>
                </a:solidFill>
              </a:rPr>
              <a:t>What’s the title of the unit?</a:t>
            </a:r>
          </a:p>
        </p:txBody>
      </p:sp>
      <p:pic>
        <p:nvPicPr>
          <p:cNvPr id="5124" name="Picture 4" descr="Bitmoji Image">
            <a:extLst>
              <a:ext uri="{FF2B5EF4-FFF2-40B4-BE49-F238E27FC236}">
                <a16:creationId xmlns:a16="http://schemas.microsoft.com/office/drawing/2014/main" id="{5E7C1905-7874-4F8E-BFC6-C63B5C722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32720" r="21015"/>
          <a:stretch/>
        </p:blipFill>
        <p:spPr bwMode="auto">
          <a:xfrm>
            <a:off x="4287693" y="146430"/>
            <a:ext cx="1237129" cy="14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D7EFE5C-95FD-411F-8749-A8D7FDDA47D2}"/>
              </a:ext>
            </a:extLst>
          </p:cNvPr>
          <p:cNvSpPr txBox="1"/>
          <p:nvPr/>
        </p:nvSpPr>
        <p:spPr>
          <a:xfrm>
            <a:off x="5524822" y="851238"/>
            <a:ext cx="3341338" cy="36933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</a:rPr>
              <a:t>What does </a:t>
            </a:r>
            <a:r>
              <a:rPr lang="en-US" sz="1800" b="1" dirty="0">
                <a:solidFill>
                  <a:srgbClr val="FF0000"/>
                </a:solidFill>
              </a:rPr>
              <a:t>complaint</a:t>
            </a:r>
            <a:r>
              <a:rPr lang="en-US" sz="1800" b="1" dirty="0">
                <a:solidFill>
                  <a:srgbClr val="92D050"/>
                </a:solidFill>
              </a:rPr>
              <a:t> mean?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7411F45-5ECE-47B6-B5FA-AE2ECCC8D53E}"/>
              </a:ext>
            </a:extLst>
          </p:cNvPr>
          <p:cNvSpPr txBox="1"/>
          <p:nvPr/>
        </p:nvSpPr>
        <p:spPr>
          <a:xfrm>
            <a:off x="277839" y="1469050"/>
            <a:ext cx="4071323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A statement that something is unsatisfactory or unacceptable</a:t>
            </a:r>
          </a:p>
        </p:txBody>
      </p:sp>
      <p:pic>
        <p:nvPicPr>
          <p:cNvPr id="5126" name="Picture 6" descr="نتيجة الصورة لـ complaints unsatisfied">
            <a:extLst>
              <a:ext uri="{FF2B5EF4-FFF2-40B4-BE49-F238E27FC236}">
                <a16:creationId xmlns:a16="http://schemas.microsoft.com/office/drawing/2014/main" id="{C5077C5F-48AF-4684-852A-E8F2B38EB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7" y="2669568"/>
            <a:ext cx="2772618" cy="109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E45317E1-F39F-4AE9-99E5-8B62AC6A0C6B}"/>
              </a:ext>
            </a:extLst>
          </p:cNvPr>
          <p:cNvSpPr txBox="1"/>
          <p:nvPr/>
        </p:nvSpPr>
        <p:spPr>
          <a:xfrm>
            <a:off x="4602481" y="2571750"/>
            <a:ext cx="883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unhappy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3446B97E-47C6-49A3-BDA0-E94C2C9372B1}"/>
              </a:ext>
            </a:extLst>
          </p:cNvPr>
          <p:cNvSpPr txBox="1"/>
          <p:nvPr/>
        </p:nvSpPr>
        <p:spPr>
          <a:xfrm>
            <a:off x="7004209" y="2568986"/>
            <a:ext cx="883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angry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75609ADB-89F9-4616-B777-65ED8453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0127" y1="58696" x2="60127" y2="58696"/>
                        <a14:foregroundMark x1="60127" y1="58696" x2="60127" y2="58696"/>
                        <a14:foregroundMark x1="60127" y1="58696" x2="60127" y2="58696"/>
                        <a14:foregroundMark x1="60127" y1="58696" x2="60127" y2="58696"/>
                        <a14:foregroundMark x1="60127" y1="58696" x2="60127" y2="58696"/>
                        <a14:foregroundMark x1="60127" y1="58696" x2="60127" y2="58696"/>
                        <a14:foregroundMark x1="60127" y1="58696" x2="71097" y2="59627"/>
                        <a14:foregroundMark x1="71097" y1="59627" x2="74051" y2="42236"/>
                        <a14:foregroundMark x1="74051" y1="42236" x2="73629" y2="38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499" y="2606896"/>
            <a:ext cx="506955" cy="3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A6541584-3E27-4D68-9D56-DA337F8D5E83}"/>
              </a:ext>
            </a:extLst>
          </p:cNvPr>
          <p:cNvSpPr txBox="1"/>
          <p:nvPr/>
        </p:nvSpPr>
        <p:spPr>
          <a:xfrm>
            <a:off x="5892321" y="2752111"/>
            <a:ext cx="826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unsatisfied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30" name="Picture 6" descr="نتيجة الصورة لـ complaint icons">
            <a:extLst>
              <a:ext uri="{FF2B5EF4-FFF2-40B4-BE49-F238E27FC236}">
                <a16:creationId xmlns:a16="http://schemas.microsoft.com/office/drawing/2014/main" id="{058570FD-F8A8-4D8C-BE44-DC1BBF015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00" b="99500" l="8621" r="92529">
                        <a14:foregroundMark x1="91379" y1="92000" x2="91379" y2="92000"/>
                        <a14:foregroundMark x1="91379" y1="92000" x2="91379" y2="92000"/>
                        <a14:foregroundMark x1="93103" y1="99500" x2="93103" y2="99500"/>
                        <a14:foregroundMark x1="10345" y1="86000" x2="10345" y2="86000"/>
                        <a14:foregroundMark x1="38506" y1="92000" x2="38506" y2="92000"/>
                        <a14:foregroundMark x1="65517" y1="91500" x2="65517" y2="91500"/>
                        <a14:foregroundMark x1="50000" y1="42000" x2="50000" y2="42000"/>
                        <a14:foregroundMark x1="32759" y1="38000" x2="32759" y2="38000"/>
                        <a14:foregroundMark x1="46552" y1="5500" x2="46552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95" y="3677258"/>
            <a:ext cx="416399" cy="47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55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2" grpId="0" animBg="1"/>
      <p:bldP spid="13" grpId="0"/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52043F3B-EC55-4AC7-8C82-C8EBD8AA2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" y="130406"/>
            <a:ext cx="4473046" cy="45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17D45C3-20C8-4D1E-AFDC-7944EA29B8BE}"/>
              </a:ext>
            </a:extLst>
          </p:cNvPr>
          <p:cNvSpPr txBox="1"/>
          <p:nvPr/>
        </p:nvSpPr>
        <p:spPr>
          <a:xfrm>
            <a:off x="4862303" y="249765"/>
            <a:ext cx="3889636" cy="646331"/>
          </a:xfrm>
          <a:prstGeom prst="rect">
            <a:avLst/>
          </a:prstGeom>
          <a:solidFill>
            <a:srgbClr val="9ABBC0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How do you handle customer complaints?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881839C-E01E-458A-A4D7-D6790710F502}"/>
              </a:ext>
            </a:extLst>
          </p:cNvPr>
          <p:cNvSpPr txBox="1"/>
          <p:nvPr/>
        </p:nvSpPr>
        <p:spPr>
          <a:xfrm>
            <a:off x="4695554" y="1151383"/>
            <a:ext cx="2624411" cy="416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9B4A8"/>
                </a:solidFill>
                <a:sym typeface="Wingdings" panose="05000000000000000000" pitchFamily="2" charset="2"/>
              </a:rPr>
              <a:t> </a:t>
            </a:r>
            <a:r>
              <a:rPr lang="en-US" sz="1600" b="1" dirty="0">
                <a:solidFill>
                  <a:srgbClr val="89B4A8"/>
                </a:solidFill>
              </a:rPr>
              <a:t>Listen carefully</a:t>
            </a:r>
            <a:endParaRPr lang="ar-SA" sz="1600" b="1" dirty="0">
              <a:solidFill>
                <a:srgbClr val="89B4A8"/>
              </a:solidFill>
            </a:endParaRP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35912EAF-1723-4614-99AF-241CD7F1BD28}"/>
              </a:ext>
            </a:extLst>
          </p:cNvPr>
          <p:cNvSpPr txBox="1"/>
          <p:nvPr/>
        </p:nvSpPr>
        <p:spPr>
          <a:xfrm>
            <a:off x="4695557" y="1704544"/>
            <a:ext cx="40563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89B4A8"/>
                </a:solidFill>
                <a:sym typeface="Wingdings" panose="05000000000000000000" pitchFamily="2" charset="2"/>
              </a:rPr>
              <a:t> </a:t>
            </a:r>
            <a:r>
              <a:rPr lang="en-US" sz="1600" b="1" dirty="0">
                <a:solidFill>
                  <a:srgbClr val="89B4A8"/>
                </a:solidFill>
              </a:rPr>
              <a:t>Ask questions in a caring and concerned manner</a:t>
            </a:r>
            <a:endParaRPr lang="ar-SA" sz="1600" b="1" dirty="0">
              <a:solidFill>
                <a:srgbClr val="89B4A8"/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93AE9E65-1F84-422C-91E1-DC64069878E2}"/>
              </a:ext>
            </a:extLst>
          </p:cNvPr>
          <p:cNvSpPr txBox="1"/>
          <p:nvPr/>
        </p:nvSpPr>
        <p:spPr>
          <a:xfrm>
            <a:off x="4695554" y="2427961"/>
            <a:ext cx="4223131" cy="416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9B4A8"/>
                </a:solidFill>
                <a:sym typeface="Wingdings" panose="05000000000000000000" pitchFamily="2" charset="2"/>
              </a:rPr>
              <a:t> </a:t>
            </a:r>
            <a:r>
              <a:rPr lang="en-US" sz="1600" b="1" dirty="0">
                <a:solidFill>
                  <a:srgbClr val="89B4A8"/>
                </a:solidFill>
              </a:rPr>
              <a:t>Apologize</a:t>
            </a:r>
            <a:endParaRPr lang="ar-SA" sz="1600" b="1" dirty="0">
              <a:solidFill>
                <a:srgbClr val="89B4A8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F812E88-6045-4474-BC19-0482F0A08AF5}"/>
              </a:ext>
            </a:extLst>
          </p:cNvPr>
          <p:cNvSpPr txBox="1"/>
          <p:nvPr/>
        </p:nvSpPr>
        <p:spPr>
          <a:xfrm>
            <a:off x="4695554" y="2989980"/>
            <a:ext cx="2737444" cy="416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9B4A8"/>
                </a:solidFill>
                <a:sym typeface="Wingdings" panose="05000000000000000000" pitchFamily="2" charset="2"/>
              </a:rPr>
              <a:t> </a:t>
            </a:r>
            <a:r>
              <a:rPr lang="en-US" sz="1600" b="1" dirty="0">
                <a:solidFill>
                  <a:srgbClr val="89B4A8"/>
                </a:solidFill>
              </a:rPr>
              <a:t>Don't take it personally</a:t>
            </a:r>
            <a:endParaRPr lang="ar-SA" sz="1600" b="1" dirty="0">
              <a:solidFill>
                <a:srgbClr val="89B4A8"/>
              </a:solidFill>
            </a:endParaRP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07A94732-585E-452E-AA1F-668373FEF929}"/>
              </a:ext>
            </a:extLst>
          </p:cNvPr>
          <p:cNvSpPr txBox="1"/>
          <p:nvPr/>
        </p:nvSpPr>
        <p:spPr>
          <a:xfrm>
            <a:off x="4695554" y="3547758"/>
            <a:ext cx="2878726" cy="4161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9B4A8"/>
                </a:solidFill>
                <a:sym typeface="Wingdings" panose="05000000000000000000" pitchFamily="2" charset="2"/>
              </a:rPr>
              <a:t> </a:t>
            </a:r>
            <a:r>
              <a:rPr lang="en-US" sz="1600" b="1" dirty="0">
                <a:solidFill>
                  <a:srgbClr val="89B4A8"/>
                </a:solidFill>
              </a:rPr>
              <a:t>Solve the problem</a:t>
            </a:r>
            <a:endParaRPr lang="ar-SA" sz="1600" b="1" dirty="0">
              <a:solidFill>
                <a:srgbClr val="89B4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34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D486A0F-102A-4B92-9634-28C6062CAF7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721" y="847878"/>
            <a:ext cx="2412832" cy="286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C714B85B-C13B-4F8B-A9FE-E1980B6265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1" t="9317"/>
          <a:stretch/>
        </p:blipFill>
        <p:spPr>
          <a:xfrm>
            <a:off x="152400" y="263164"/>
            <a:ext cx="4084320" cy="434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ربع نص 5">
            <a:extLst>
              <a:ext uri="{FF2B5EF4-FFF2-40B4-BE49-F238E27FC236}">
                <a16:creationId xmlns:a16="http://schemas.microsoft.com/office/drawing/2014/main" id="{930A35BF-90FF-4AFC-BE60-25463C141CF8}"/>
              </a:ext>
            </a:extLst>
          </p:cNvPr>
          <p:cNvSpPr txBox="1"/>
          <p:nvPr/>
        </p:nvSpPr>
        <p:spPr>
          <a:xfrm>
            <a:off x="4756628" y="805132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How many pictures are there?</a:t>
            </a:r>
          </a:p>
        </p:txBody>
      </p:sp>
      <p:sp>
        <p:nvSpPr>
          <p:cNvPr id="31" name="مربع نص 13">
            <a:extLst>
              <a:ext uri="{FF2B5EF4-FFF2-40B4-BE49-F238E27FC236}">
                <a16:creationId xmlns:a16="http://schemas.microsoft.com/office/drawing/2014/main" id="{BFDFF887-1EF4-4BDA-97B5-F671D25CCC7D}"/>
              </a:ext>
            </a:extLst>
          </p:cNvPr>
          <p:cNvSpPr txBox="1"/>
          <p:nvPr/>
        </p:nvSpPr>
        <p:spPr>
          <a:xfrm>
            <a:off x="4756628" y="1934270"/>
            <a:ext cx="438737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do these pictures have in common?</a:t>
            </a:r>
            <a:endParaRPr lang="ar-SA" sz="2000" b="1" dirty="0">
              <a:solidFill>
                <a:srgbClr val="A620B0"/>
              </a:solidFill>
            </a:endParaRPr>
          </a:p>
        </p:txBody>
      </p:sp>
      <p:sp>
        <p:nvSpPr>
          <p:cNvPr id="33" name="مربع نص 5">
            <a:extLst>
              <a:ext uri="{FF2B5EF4-FFF2-40B4-BE49-F238E27FC236}">
                <a16:creationId xmlns:a16="http://schemas.microsoft.com/office/drawing/2014/main" id="{76B3EC69-7B14-4E2E-9141-0C62A4A4DC08}"/>
              </a:ext>
            </a:extLst>
          </p:cNvPr>
          <p:cNvSpPr txBox="1"/>
          <p:nvPr/>
        </p:nvSpPr>
        <p:spPr>
          <a:xfrm>
            <a:off x="4756628" y="1324140"/>
            <a:ext cx="4416920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</a:rPr>
              <a:t>How many persons?</a:t>
            </a:r>
            <a:endParaRPr lang="ar-SA" sz="2000" b="1" dirty="0">
              <a:solidFill>
                <a:srgbClr val="92D050"/>
              </a:solidFill>
            </a:endParaRPr>
          </a:p>
        </p:txBody>
      </p:sp>
      <p:sp>
        <p:nvSpPr>
          <p:cNvPr id="34" name="مربع نص 13">
            <a:extLst>
              <a:ext uri="{FF2B5EF4-FFF2-40B4-BE49-F238E27FC236}">
                <a16:creationId xmlns:a16="http://schemas.microsoft.com/office/drawing/2014/main" id="{C4CB5A28-7469-4F13-817A-019AD96AE701}"/>
              </a:ext>
            </a:extLst>
          </p:cNvPr>
          <p:cNvSpPr txBox="1"/>
          <p:nvPr/>
        </p:nvSpPr>
        <p:spPr>
          <a:xfrm>
            <a:off x="4756627" y="2669720"/>
            <a:ext cx="4234973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Each picture contains an item that is broken or damaged in some way.</a:t>
            </a:r>
            <a:endParaRPr lang="ar-SA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3631314-4831-4666-8DA0-0DDF7E158C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89" y="171450"/>
            <a:ext cx="4389120" cy="450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id="{D4FFB440-098B-4BF4-B848-A94B9E795533}"/>
              </a:ext>
            </a:extLst>
          </p:cNvPr>
          <p:cNvCxnSpPr>
            <a:cxnSpLocks/>
          </p:cNvCxnSpPr>
          <p:nvPr/>
        </p:nvCxnSpPr>
        <p:spPr>
          <a:xfrm>
            <a:off x="647173" y="999432"/>
            <a:ext cx="12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908C02A1-7F3D-4200-80B4-C4C6014728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 end="96246.125"/>
                </p14:media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2995" y="179070"/>
            <a:ext cx="434340" cy="434340"/>
          </a:xfrm>
          <a:prstGeom prst="rect">
            <a:avLst/>
          </a:prstGeom>
        </p:spPr>
      </p:pic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572C0859-0A90-4309-875E-CDD21133D63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C6FA433-514E-4F0D-9B2D-3DDA45EAF28E}"/>
              </a:ext>
            </a:extLst>
          </p:cNvPr>
          <p:cNvSpPr txBox="1">
            <a:spLocks/>
          </p:cNvSpPr>
          <p:nvPr/>
        </p:nvSpPr>
        <p:spPr>
          <a:xfrm>
            <a:off x="4701541" y="827980"/>
            <a:ext cx="1731916" cy="3396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</a:rPr>
              <a:t>1- Housing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47DDC26A-8C2F-4262-9008-629ED49F3038}"/>
              </a:ext>
            </a:extLst>
          </p:cNvPr>
          <p:cNvSpPr txBox="1"/>
          <p:nvPr/>
        </p:nvSpPr>
        <p:spPr>
          <a:xfrm>
            <a:off x="4701541" y="1411449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Where does this happen?</a:t>
            </a:r>
          </a:p>
        </p:txBody>
      </p:sp>
      <p:sp>
        <p:nvSpPr>
          <p:cNvPr id="11" name="مربع نص 13">
            <a:extLst>
              <a:ext uri="{FF2B5EF4-FFF2-40B4-BE49-F238E27FC236}">
                <a16:creationId xmlns:a16="http://schemas.microsoft.com/office/drawing/2014/main" id="{0AC6F751-523C-46E6-B3E2-198EC1612A65}"/>
              </a:ext>
            </a:extLst>
          </p:cNvPr>
          <p:cNvSpPr txBox="1"/>
          <p:nvPr/>
        </p:nvSpPr>
        <p:spPr>
          <a:xfrm>
            <a:off x="4701541" y="2540587"/>
            <a:ext cx="306323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What’s the problem?</a:t>
            </a:r>
            <a:endParaRPr lang="ar-SA" sz="2000" b="1" dirty="0">
              <a:solidFill>
                <a:srgbClr val="92D050"/>
              </a:solidFill>
            </a:endParaRP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0AF81A55-C33A-4589-A097-83D7AEEFE76A}"/>
              </a:ext>
            </a:extLst>
          </p:cNvPr>
          <p:cNvSpPr txBox="1"/>
          <p:nvPr/>
        </p:nvSpPr>
        <p:spPr>
          <a:xfrm>
            <a:off x="4701541" y="1839017"/>
            <a:ext cx="4416920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In the apartment/house.</a:t>
            </a:r>
            <a:endParaRPr lang="ar-SA" sz="2000" b="1" dirty="0">
              <a:solidFill>
                <a:srgbClr val="00B0F0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118AED8-F2CC-4D94-B1B1-2754A516A2AE}"/>
              </a:ext>
            </a:extLst>
          </p:cNvPr>
          <p:cNvSpPr/>
          <p:nvPr/>
        </p:nvSpPr>
        <p:spPr>
          <a:xfrm>
            <a:off x="1515962" y="800107"/>
            <a:ext cx="450000" cy="237873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F650A4B6-045F-40FF-B7E4-C66FDE57AB26}"/>
              </a:ext>
            </a:extLst>
          </p:cNvPr>
          <p:cNvSpPr txBox="1"/>
          <p:nvPr/>
        </p:nvSpPr>
        <p:spPr>
          <a:xfrm>
            <a:off x="4701541" y="3683664"/>
            <a:ext cx="3185810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itchFamily="18" charset="0"/>
              </a:rPr>
              <a:t>filthy = 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very dirty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F530AF9-D750-483F-A59E-FDDAAB00E221}"/>
              </a:ext>
            </a:extLst>
          </p:cNvPr>
          <p:cNvSpPr txBox="1"/>
          <p:nvPr/>
        </p:nvSpPr>
        <p:spPr>
          <a:xfrm>
            <a:off x="4701541" y="1227233"/>
            <a:ext cx="1908000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+mn-lt"/>
              </a:rPr>
              <a:t>(problem about house)</a:t>
            </a:r>
          </a:p>
        </p:txBody>
      </p:sp>
    </p:spTree>
    <p:extLst>
      <p:ext uri="{BB962C8B-B14F-4D97-AF65-F5344CB8AC3E}">
        <p14:creationId xmlns:p14="http://schemas.microsoft.com/office/powerpoint/2010/main" val="305367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8E01187-C6CA-4D0A-ABFB-C25E3DD23E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77"/>
          <a:stretch/>
        </p:blipFill>
        <p:spPr>
          <a:xfrm>
            <a:off x="182214" y="206984"/>
            <a:ext cx="4196102" cy="449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id="{D4FFB440-098B-4BF4-B848-A94B9E795533}"/>
              </a:ext>
            </a:extLst>
          </p:cNvPr>
          <p:cNvCxnSpPr>
            <a:cxnSpLocks/>
          </p:cNvCxnSpPr>
          <p:nvPr/>
        </p:nvCxnSpPr>
        <p:spPr>
          <a:xfrm>
            <a:off x="1891118" y="679392"/>
            <a:ext cx="68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572C0859-0A90-4309-875E-CDD21133D63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C6FA433-514E-4F0D-9B2D-3DDA45EAF28E}"/>
              </a:ext>
            </a:extLst>
          </p:cNvPr>
          <p:cNvSpPr txBox="1">
            <a:spLocks/>
          </p:cNvSpPr>
          <p:nvPr/>
        </p:nvSpPr>
        <p:spPr>
          <a:xfrm>
            <a:off x="4701540" y="999432"/>
            <a:ext cx="1950719" cy="3396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</a:rPr>
              <a:t>2- Car Repairs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47DDC26A-8C2F-4262-9008-629ED49F3038}"/>
              </a:ext>
            </a:extLst>
          </p:cNvPr>
          <p:cNvSpPr txBox="1"/>
          <p:nvPr/>
        </p:nvSpPr>
        <p:spPr>
          <a:xfrm>
            <a:off x="4701541" y="1582901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Where is the problem?</a:t>
            </a:r>
          </a:p>
        </p:txBody>
      </p:sp>
      <p:sp>
        <p:nvSpPr>
          <p:cNvPr id="11" name="مربع نص 13">
            <a:extLst>
              <a:ext uri="{FF2B5EF4-FFF2-40B4-BE49-F238E27FC236}">
                <a16:creationId xmlns:a16="http://schemas.microsoft.com/office/drawing/2014/main" id="{0AC6F751-523C-46E6-B3E2-198EC1612A65}"/>
              </a:ext>
            </a:extLst>
          </p:cNvPr>
          <p:cNvSpPr txBox="1"/>
          <p:nvPr/>
        </p:nvSpPr>
        <p:spPr>
          <a:xfrm>
            <a:off x="4701541" y="2285319"/>
            <a:ext cx="306323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What’s the problem?</a:t>
            </a:r>
            <a:endParaRPr lang="ar-SA" sz="2000" b="1" dirty="0">
              <a:solidFill>
                <a:srgbClr val="92D050"/>
              </a:solidFill>
            </a:endParaRPr>
          </a:p>
        </p:txBody>
      </p:sp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72CED5D5-12B8-470E-85E2-02090B332E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00" end="85846.12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81820" y="206984"/>
            <a:ext cx="410610" cy="424297"/>
          </a:xfrm>
          <a:prstGeom prst="rect">
            <a:avLst/>
          </a:prstGeom>
        </p:spPr>
      </p:pic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08331A37-FB4F-4CB8-B1B9-FBA684503360}"/>
              </a:ext>
            </a:extLst>
          </p:cNvPr>
          <p:cNvCxnSpPr>
            <a:cxnSpLocks/>
          </p:cNvCxnSpPr>
          <p:nvPr/>
        </p:nvCxnSpPr>
        <p:spPr>
          <a:xfrm>
            <a:off x="1906358" y="889775"/>
            <a:ext cx="104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CF80D9D-F395-4DA8-B152-E9141AA78BBA}"/>
              </a:ext>
            </a:extLst>
          </p:cNvPr>
          <p:cNvSpPr txBox="1"/>
          <p:nvPr/>
        </p:nvSpPr>
        <p:spPr>
          <a:xfrm>
            <a:off x="4701541" y="1398685"/>
            <a:ext cx="2085975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+mn-lt"/>
              </a:rPr>
              <a:t>(problem with car repairs)</a:t>
            </a:r>
          </a:p>
        </p:txBody>
      </p:sp>
    </p:spTree>
    <p:extLst>
      <p:ext uri="{BB962C8B-B14F-4D97-AF65-F5344CB8AC3E}">
        <p14:creationId xmlns:p14="http://schemas.microsoft.com/office/powerpoint/2010/main" val="2721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37D22C-FD28-423C-B5E7-A57AC3F32F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r="2903" b="5707"/>
          <a:stretch/>
        </p:blipFill>
        <p:spPr>
          <a:xfrm>
            <a:off x="146957" y="164393"/>
            <a:ext cx="4171951" cy="4440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id="{D4FFB440-098B-4BF4-B848-A94B9E795533}"/>
              </a:ext>
            </a:extLst>
          </p:cNvPr>
          <p:cNvCxnSpPr>
            <a:cxnSpLocks/>
          </p:cNvCxnSpPr>
          <p:nvPr/>
        </p:nvCxnSpPr>
        <p:spPr>
          <a:xfrm>
            <a:off x="1548618" y="640511"/>
            <a:ext cx="6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572C0859-0A90-4309-875E-CDD21133D63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C6FA433-514E-4F0D-9B2D-3DDA45EAF28E}"/>
              </a:ext>
            </a:extLst>
          </p:cNvPr>
          <p:cNvSpPr txBox="1">
            <a:spLocks/>
          </p:cNvSpPr>
          <p:nvPr/>
        </p:nvSpPr>
        <p:spPr>
          <a:xfrm>
            <a:off x="4701541" y="681026"/>
            <a:ext cx="1706880" cy="3396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</a:rPr>
              <a:t>3- Clothing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47DDC26A-8C2F-4262-9008-629ED49F3038}"/>
              </a:ext>
            </a:extLst>
          </p:cNvPr>
          <p:cNvSpPr txBox="1"/>
          <p:nvPr/>
        </p:nvSpPr>
        <p:spPr>
          <a:xfrm>
            <a:off x="4701541" y="1614326"/>
            <a:ext cx="438737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What’s the problem with the jacket?</a:t>
            </a:r>
          </a:p>
        </p:txBody>
      </p:sp>
      <p:sp>
        <p:nvSpPr>
          <p:cNvPr id="11" name="مربع نص 13">
            <a:extLst>
              <a:ext uri="{FF2B5EF4-FFF2-40B4-BE49-F238E27FC236}">
                <a16:creationId xmlns:a16="http://schemas.microsoft.com/office/drawing/2014/main" id="{0AC6F751-523C-46E6-B3E2-198EC1612A65}"/>
              </a:ext>
            </a:extLst>
          </p:cNvPr>
          <p:cNvSpPr txBox="1"/>
          <p:nvPr/>
        </p:nvSpPr>
        <p:spPr>
          <a:xfrm>
            <a:off x="4701541" y="2409961"/>
            <a:ext cx="3895452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Does she need her money back?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118AED8-F2CC-4D94-B1B1-2754A516A2AE}"/>
              </a:ext>
            </a:extLst>
          </p:cNvPr>
          <p:cNvSpPr/>
          <p:nvPr/>
        </p:nvSpPr>
        <p:spPr>
          <a:xfrm>
            <a:off x="1895057" y="1552109"/>
            <a:ext cx="450000" cy="237873"/>
          </a:xfrm>
          <a:prstGeom prst="roundRect">
            <a:avLst/>
          </a:prstGeom>
          <a:solidFill>
            <a:srgbClr val="F369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F650A4B6-045F-40FF-B7E4-C66FDE57AB26}"/>
              </a:ext>
            </a:extLst>
          </p:cNvPr>
          <p:cNvSpPr txBox="1"/>
          <p:nvPr/>
        </p:nvSpPr>
        <p:spPr>
          <a:xfrm>
            <a:off x="4701541" y="3657537"/>
            <a:ext cx="3806763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itchFamily="18" charset="0"/>
              </a:rPr>
              <a:t>torn = 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shredded</a:t>
            </a:r>
          </a:p>
        </p:txBody>
      </p:sp>
      <p:pic>
        <p:nvPicPr>
          <p:cNvPr id="17" name="1">
            <a:hlinkClick r:id="" action="ppaction://media"/>
            <a:extLst>
              <a:ext uri="{FF2B5EF4-FFF2-40B4-BE49-F238E27FC236}">
                <a16:creationId xmlns:a16="http://schemas.microsoft.com/office/drawing/2014/main" id="{A16EE538-C85B-40F2-8907-68A6CAB667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47" end="74324.12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08304" y="254989"/>
            <a:ext cx="357641" cy="357641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978397A-52E0-4C86-BA48-0B7E8E12AA6A}"/>
              </a:ext>
            </a:extLst>
          </p:cNvPr>
          <p:cNvSpPr txBox="1"/>
          <p:nvPr/>
        </p:nvSpPr>
        <p:spPr>
          <a:xfrm>
            <a:off x="4701541" y="1080279"/>
            <a:ext cx="2085975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+mn-lt"/>
              </a:rPr>
              <a:t>(problem with the jacket)</a:t>
            </a:r>
          </a:p>
        </p:txBody>
      </p: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52351AFB-F781-4918-AE23-4F7384549CD9}"/>
              </a:ext>
            </a:extLst>
          </p:cNvPr>
          <p:cNvCxnSpPr>
            <a:cxnSpLocks/>
          </p:cNvCxnSpPr>
          <p:nvPr/>
        </p:nvCxnSpPr>
        <p:spPr>
          <a:xfrm>
            <a:off x="1641962" y="840929"/>
            <a:ext cx="4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مربع نص 5">
            <a:extLst>
              <a:ext uri="{FF2B5EF4-FFF2-40B4-BE49-F238E27FC236}">
                <a16:creationId xmlns:a16="http://schemas.microsoft.com/office/drawing/2014/main" id="{8ADCF049-66E8-4F0C-939B-D1EDE6AFAB7C}"/>
              </a:ext>
            </a:extLst>
          </p:cNvPr>
          <p:cNvSpPr txBox="1"/>
          <p:nvPr/>
        </p:nvSpPr>
        <p:spPr>
          <a:xfrm>
            <a:off x="5594443" y="2620851"/>
            <a:ext cx="2128971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Yes, she does.</a:t>
            </a:r>
            <a:endParaRPr lang="ar-SA" sz="2000" b="1" dirty="0">
              <a:solidFill>
                <a:srgbClr val="00B0F0"/>
              </a:solidFill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4945264F-F652-4E50-ABB8-4DDBFDBC356C}"/>
              </a:ext>
            </a:extLst>
          </p:cNvPr>
          <p:cNvSpPr/>
          <p:nvPr/>
        </p:nvSpPr>
        <p:spPr>
          <a:xfrm>
            <a:off x="1749372" y="641156"/>
            <a:ext cx="324000" cy="21600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FF708498-EF59-4D05-A8B5-FF9FB9AF93BB}"/>
              </a:ext>
            </a:extLst>
          </p:cNvPr>
          <p:cNvSpPr txBox="1"/>
          <p:nvPr/>
        </p:nvSpPr>
        <p:spPr>
          <a:xfrm>
            <a:off x="4701541" y="4105805"/>
            <a:ext cx="3806763" cy="369332"/>
          </a:xfrm>
          <a:prstGeom prst="rect">
            <a:avLst/>
          </a:prstGeom>
          <a:ln>
            <a:solidFill>
              <a:srgbClr val="F369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369CC"/>
                </a:solidFill>
                <a:cs typeface="Times New Roman" pitchFamily="18" charset="0"/>
              </a:rPr>
              <a:t>refund = 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get one’s payment back</a:t>
            </a:r>
          </a:p>
        </p:txBody>
      </p:sp>
    </p:spTree>
    <p:extLst>
      <p:ext uri="{BB962C8B-B14F-4D97-AF65-F5344CB8AC3E}">
        <p14:creationId xmlns:p14="http://schemas.microsoft.com/office/powerpoint/2010/main" val="7841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3" grpId="0" animBg="1"/>
      <p:bldP spid="14" grpId="0" animBg="1"/>
      <p:bldP spid="19" grpId="0" animBg="1"/>
      <p:bldP spid="21" grpId="0"/>
      <p:bldP spid="18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5D1E571-D2EC-4EA4-A98D-C60A674BB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4" y="216281"/>
            <a:ext cx="4285076" cy="440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id="{D4FFB440-098B-4BF4-B848-A94B9E795533}"/>
              </a:ext>
            </a:extLst>
          </p:cNvPr>
          <p:cNvCxnSpPr>
            <a:cxnSpLocks/>
          </p:cNvCxnSpPr>
          <p:nvPr/>
        </p:nvCxnSpPr>
        <p:spPr>
          <a:xfrm>
            <a:off x="771378" y="426720"/>
            <a:ext cx="6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572C0859-0A90-4309-875E-CDD21133D63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C6FA433-514E-4F0D-9B2D-3DDA45EAF28E}"/>
              </a:ext>
            </a:extLst>
          </p:cNvPr>
          <p:cNvSpPr txBox="1">
            <a:spLocks/>
          </p:cNvSpPr>
          <p:nvPr/>
        </p:nvSpPr>
        <p:spPr>
          <a:xfrm>
            <a:off x="4701541" y="705519"/>
            <a:ext cx="1706880" cy="3396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</a:rPr>
              <a:t>4- Products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47DDC26A-8C2F-4262-9008-629ED49F3038}"/>
              </a:ext>
            </a:extLst>
          </p:cNvPr>
          <p:cNvSpPr txBox="1"/>
          <p:nvPr/>
        </p:nvSpPr>
        <p:spPr>
          <a:xfrm>
            <a:off x="4701541" y="1638819"/>
            <a:ext cx="438737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What’s the problem with the computer?</a:t>
            </a:r>
          </a:p>
        </p:txBody>
      </p:sp>
      <p:sp>
        <p:nvSpPr>
          <p:cNvPr id="11" name="مربع نص 13">
            <a:extLst>
              <a:ext uri="{FF2B5EF4-FFF2-40B4-BE49-F238E27FC236}">
                <a16:creationId xmlns:a16="http://schemas.microsoft.com/office/drawing/2014/main" id="{0AC6F751-523C-46E6-B3E2-198EC1612A65}"/>
              </a:ext>
            </a:extLst>
          </p:cNvPr>
          <p:cNvSpPr txBox="1"/>
          <p:nvPr/>
        </p:nvSpPr>
        <p:spPr>
          <a:xfrm>
            <a:off x="4701541" y="2434454"/>
            <a:ext cx="389545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Does he fix it for him?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118AED8-F2CC-4D94-B1B1-2754A516A2AE}"/>
              </a:ext>
            </a:extLst>
          </p:cNvPr>
          <p:cNvSpPr/>
          <p:nvPr/>
        </p:nvSpPr>
        <p:spPr>
          <a:xfrm>
            <a:off x="2209800" y="1037994"/>
            <a:ext cx="723900" cy="188826"/>
          </a:xfrm>
          <a:prstGeom prst="roundRect">
            <a:avLst/>
          </a:prstGeom>
          <a:solidFill>
            <a:srgbClr val="F369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F650A4B6-045F-40FF-B7E4-C66FDE57AB26}"/>
              </a:ext>
            </a:extLst>
          </p:cNvPr>
          <p:cNvSpPr txBox="1"/>
          <p:nvPr/>
        </p:nvSpPr>
        <p:spPr>
          <a:xfrm>
            <a:off x="4569364" y="3446303"/>
            <a:ext cx="4285076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92D050"/>
                </a:solidFill>
                <a:cs typeface="Times New Roman" pitchFamily="18" charset="0"/>
              </a:rPr>
              <a:t>crashed = </a:t>
            </a:r>
            <a:r>
              <a:rPr lang="en-US" sz="1800" b="1">
                <a:solidFill>
                  <a:srgbClr val="00B0F0"/>
                </a:solidFill>
                <a:cs typeface="Times New Roman" pitchFamily="18" charset="0"/>
              </a:rPr>
              <a:t> broken</a:t>
            </a:r>
            <a:endParaRPr lang="en-US" sz="18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978397A-52E0-4C86-BA48-0B7E8E12AA6A}"/>
              </a:ext>
            </a:extLst>
          </p:cNvPr>
          <p:cNvSpPr txBox="1"/>
          <p:nvPr/>
        </p:nvSpPr>
        <p:spPr>
          <a:xfrm>
            <a:off x="4701541" y="1104772"/>
            <a:ext cx="2085975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+mn-lt"/>
              </a:rPr>
              <a:t>(problem with computer)</a:t>
            </a:r>
          </a:p>
        </p:txBody>
      </p: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52351AFB-F781-4918-AE23-4F7384549CD9}"/>
              </a:ext>
            </a:extLst>
          </p:cNvPr>
          <p:cNvCxnSpPr>
            <a:cxnSpLocks/>
          </p:cNvCxnSpPr>
          <p:nvPr/>
        </p:nvCxnSpPr>
        <p:spPr>
          <a:xfrm>
            <a:off x="849482" y="551474"/>
            <a:ext cx="4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مربع نص 5">
            <a:extLst>
              <a:ext uri="{FF2B5EF4-FFF2-40B4-BE49-F238E27FC236}">
                <a16:creationId xmlns:a16="http://schemas.microsoft.com/office/drawing/2014/main" id="{8ADCF049-66E8-4F0C-939B-D1EDE6AFAB7C}"/>
              </a:ext>
            </a:extLst>
          </p:cNvPr>
          <p:cNvSpPr txBox="1"/>
          <p:nvPr/>
        </p:nvSpPr>
        <p:spPr>
          <a:xfrm>
            <a:off x="4701541" y="2750452"/>
            <a:ext cx="2128971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Yes, he does.</a:t>
            </a:r>
            <a:endParaRPr lang="ar-SA" sz="2000" b="1" dirty="0">
              <a:solidFill>
                <a:srgbClr val="00B0F0"/>
              </a:solidFill>
            </a:endParaRPr>
          </a:p>
        </p:txBody>
      </p:sp>
      <p:pic>
        <p:nvPicPr>
          <p:cNvPr id="18" name="1">
            <a:hlinkClick r:id="" action="ppaction://media"/>
            <a:extLst>
              <a:ext uri="{FF2B5EF4-FFF2-40B4-BE49-F238E27FC236}">
                <a16:creationId xmlns:a16="http://schemas.microsoft.com/office/drawing/2014/main" id="{E83AF231-C67A-47FA-AFF6-A55810FED8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00" end="63546.12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34412" y="227842"/>
            <a:ext cx="325162" cy="343763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B4EBF40D-7518-4140-AFC2-0008CBA6ADC1}"/>
              </a:ext>
            </a:extLst>
          </p:cNvPr>
          <p:cNvSpPr/>
          <p:nvPr/>
        </p:nvSpPr>
        <p:spPr>
          <a:xfrm>
            <a:off x="776886" y="431367"/>
            <a:ext cx="540000" cy="18882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A338D5AB-4A46-4E37-A5D5-06CE086DD780}"/>
              </a:ext>
            </a:extLst>
          </p:cNvPr>
          <p:cNvSpPr txBox="1"/>
          <p:nvPr/>
        </p:nvSpPr>
        <p:spPr>
          <a:xfrm>
            <a:off x="4569364" y="3899938"/>
            <a:ext cx="4285076" cy="646331"/>
          </a:xfrm>
          <a:prstGeom prst="rect">
            <a:avLst/>
          </a:prstGeom>
          <a:ln>
            <a:solidFill>
              <a:srgbClr val="F369C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369CC"/>
                </a:solidFill>
                <a:cs typeface="Times New Roman" pitchFamily="18" charset="0"/>
              </a:rPr>
              <a:t>technician =  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someone who makes repairs</a:t>
            </a:r>
          </a:p>
        </p:txBody>
      </p:sp>
    </p:spTree>
    <p:extLst>
      <p:ext uri="{BB962C8B-B14F-4D97-AF65-F5344CB8AC3E}">
        <p14:creationId xmlns:p14="http://schemas.microsoft.com/office/powerpoint/2010/main" val="10218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3" grpId="0" animBg="1"/>
      <p:bldP spid="14" grpId="0" animBg="1"/>
      <p:bldP spid="19" grpId="0" animBg="1"/>
      <p:bldP spid="21" grpId="0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5">
            <a:extLst>
              <a:ext uri="{FF2B5EF4-FFF2-40B4-BE49-F238E27FC236}">
                <a16:creationId xmlns:a16="http://schemas.microsoft.com/office/drawing/2014/main" id="{1FEB1438-C507-414F-A991-2F3FDBE2B431}"/>
              </a:ext>
            </a:extLst>
          </p:cNvPr>
          <p:cNvSpPr txBox="1"/>
          <p:nvPr/>
        </p:nvSpPr>
        <p:spPr>
          <a:xfrm>
            <a:off x="184627" y="610662"/>
            <a:ext cx="664888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Which sentence in each conversation is a complaint?</a:t>
            </a:r>
          </a:p>
        </p:txBody>
      </p:sp>
      <p:pic>
        <p:nvPicPr>
          <p:cNvPr id="6" name="Picture 4" descr="Bitmoji Image">
            <a:extLst>
              <a:ext uri="{FF2B5EF4-FFF2-40B4-BE49-F238E27FC236}">
                <a16:creationId xmlns:a16="http://schemas.microsoft.com/office/drawing/2014/main" id="{54DA3E3D-E072-42E0-91DD-2BDC0C531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32720" r="21015"/>
          <a:stretch/>
        </p:blipFill>
        <p:spPr bwMode="auto">
          <a:xfrm>
            <a:off x="7161521" y="522532"/>
            <a:ext cx="1237129" cy="14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5">
            <a:extLst>
              <a:ext uri="{FF2B5EF4-FFF2-40B4-BE49-F238E27FC236}">
                <a16:creationId xmlns:a16="http://schemas.microsoft.com/office/drawing/2014/main" id="{30434A3D-7EA4-48A9-A868-1721B5172057}"/>
              </a:ext>
            </a:extLst>
          </p:cNvPr>
          <p:cNvSpPr txBox="1"/>
          <p:nvPr/>
        </p:nvSpPr>
        <p:spPr>
          <a:xfrm>
            <a:off x="745350" y="1286154"/>
            <a:ext cx="3003690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  <a:sym typeface="Wingdings" panose="05000000000000000000" pitchFamily="2" charset="2"/>
              </a:rPr>
              <a:t> The walls are filthy.</a:t>
            </a:r>
            <a:endParaRPr lang="ar-SA" sz="2000" b="1" dirty="0">
              <a:solidFill>
                <a:srgbClr val="00B0F0"/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B18ED9F3-B0E7-42CD-99F1-EF35DBA8FD83}"/>
              </a:ext>
            </a:extLst>
          </p:cNvPr>
          <p:cNvSpPr txBox="1"/>
          <p:nvPr/>
        </p:nvSpPr>
        <p:spPr>
          <a:xfrm>
            <a:off x="745350" y="1810065"/>
            <a:ext cx="4908690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  <a:sym typeface="Wingdings" panose="05000000000000000000" pitchFamily="2" charset="2"/>
              </a:rPr>
              <a:t> The engine makes a strange noise.</a:t>
            </a:r>
            <a:endParaRPr lang="ar-SA" sz="2000" b="1" dirty="0">
              <a:solidFill>
                <a:srgbClr val="00B0F0"/>
              </a:solidFill>
            </a:endParaRP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60092FA6-84DD-4A30-84C5-B1E2BF241EC2}"/>
              </a:ext>
            </a:extLst>
          </p:cNvPr>
          <p:cNvSpPr txBox="1"/>
          <p:nvPr/>
        </p:nvSpPr>
        <p:spPr>
          <a:xfrm>
            <a:off x="745350" y="2332240"/>
            <a:ext cx="4908690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  <a:sym typeface="Wingdings" panose="05000000000000000000" pitchFamily="2" charset="2"/>
              </a:rPr>
              <a:t> This sleeve is torn.</a:t>
            </a:r>
            <a:endParaRPr lang="ar-SA" sz="2000" b="1" dirty="0">
              <a:solidFill>
                <a:srgbClr val="00B0F0"/>
              </a:solidFill>
            </a:endParaRP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A76AAA69-0811-4C2A-B012-918D857E84D8}"/>
              </a:ext>
            </a:extLst>
          </p:cNvPr>
          <p:cNvSpPr txBox="1"/>
          <p:nvPr/>
        </p:nvSpPr>
        <p:spPr>
          <a:xfrm>
            <a:off x="745350" y="2857887"/>
            <a:ext cx="4908690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  <a:sym typeface="Wingdings" panose="05000000000000000000" pitchFamily="2" charset="2"/>
              </a:rPr>
              <a:t> This computer crashed.</a:t>
            </a:r>
          </a:p>
        </p:txBody>
      </p:sp>
    </p:spTree>
    <p:extLst>
      <p:ext uri="{BB962C8B-B14F-4D97-AF65-F5344CB8AC3E}">
        <p14:creationId xmlns:p14="http://schemas.microsoft.com/office/powerpoint/2010/main" val="47758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https://wordwall.net/resource/10908719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F0739C15-8C0D-4941-B7D2-268143F9A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45403"/>
              </p:ext>
            </p:extLst>
          </p:nvPr>
        </p:nvGraphicFramePr>
        <p:xfrm>
          <a:off x="3184071" y="1282699"/>
          <a:ext cx="5633358" cy="2978788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893500">
                  <a:extLst>
                    <a:ext uri="{9D8B030D-6E8A-4147-A177-3AD203B41FA5}">
                      <a16:colId xmlns:a16="http://schemas.microsoft.com/office/drawing/2014/main" val="1334537622"/>
                    </a:ext>
                  </a:extLst>
                </a:gridCol>
                <a:gridCol w="1739858">
                  <a:extLst>
                    <a:ext uri="{9D8B030D-6E8A-4147-A177-3AD203B41FA5}">
                      <a16:colId xmlns:a16="http://schemas.microsoft.com/office/drawing/2014/main" val="3801433176"/>
                    </a:ext>
                  </a:extLst>
                </a:gridCol>
              </a:tblGrid>
              <a:tr h="508817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broken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someone who makes repairs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get one’s payment back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42699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shredded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088585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very dirty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362088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id="{CEAC03AC-8B31-4531-BE7E-CE8C883C4F21}"/>
              </a:ext>
            </a:extLst>
          </p:cNvPr>
          <p:cNvSpPr txBox="1"/>
          <p:nvPr/>
        </p:nvSpPr>
        <p:spPr>
          <a:xfrm>
            <a:off x="258106" y="396240"/>
            <a:ext cx="4313894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Match the words to their meaning</a:t>
            </a: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E1DE7EB0-F8BB-4000-9DF0-EE214AC25E16}"/>
              </a:ext>
            </a:extLst>
          </p:cNvPr>
          <p:cNvSpPr txBox="1"/>
          <p:nvPr/>
        </p:nvSpPr>
        <p:spPr>
          <a:xfrm>
            <a:off x="386122" y="1499483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filthy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45744B19-CDA6-40F8-BDF9-955826317AB2}"/>
              </a:ext>
            </a:extLst>
          </p:cNvPr>
          <p:cNvSpPr txBox="1"/>
          <p:nvPr/>
        </p:nvSpPr>
        <p:spPr>
          <a:xfrm>
            <a:off x="386122" y="1898570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torn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80FF843A-18F4-408D-BDB2-5407C0A4283E}"/>
              </a:ext>
            </a:extLst>
          </p:cNvPr>
          <p:cNvSpPr txBox="1"/>
          <p:nvPr/>
        </p:nvSpPr>
        <p:spPr>
          <a:xfrm>
            <a:off x="386122" y="2364660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crashed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5BBF1161-2099-4595-8C56-8FC337BC1758}"/>
              </a:ext>
            </a:extLst>
          </p:cNvPr>
          <p:cNvSpPr txBox="1"/>
          <p:nvPr/>
        </p:nvSpPr>
        <p:spPr>
          <a:xfrm>
            <a:off x="386122" y="2819476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refund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2D4AB78-60FD-4EB2-8B66-16D55BA8C672}"/>
              </a:ext>
            </a:extLst>
          </p:cNvPr>
          <p:cNvSpPr txBox="1"/>
          <p:nvPr/>
        </p:nvSpPr>
        <p:spPr>
          <a:xfrm>
            <a:off x="380840" y="3286309"/>
            <a:ext cx="1554096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technician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3 -0.01697 L 0.01893 -0.01666 C 0.02205 -0.01635 0.02535 -0.01543 0.02848 -0.01419 C 0.0349 -0.01172 0.03351 -0.01111 0.03924 -0.00802 C 0.04046 -0.0074 0.04185 -0.00709 0.04306 -0.00648 C 0.0441 -0.00555 0.04497 -0.00432 0.04619 -0.00339 C 0.04792 -0.00216 0.05469 -0.00061 0.05591 -0.0003 C 0.0606 0.00124 0.06511 0.00186 0.06962 0.00278 C 0.07136 0.0034 0.07292 0.00371 0.07448 0.00463 C 0.07622 0.00525 0.07778 0.00649 0.07969 0.00772 C 0.08594 0.01266 0.07865 0.00865 0.08542 0.01544 C 0.08629 0.01636 0.0875 0.01605 0.08837 0.01698 C 0.09289 0.02099 0.09046 0.02099 0.09514 0.02655 C 0.09636 0.02778 0.09792 0.0284 0.09896 0.02963 C 0.10087 0.03118 0.10244 0.03334 0.104 0.0355 C 0.10504 0.03735 0.10591 0.0392 0.10695 0.04044 C 0.10782 0.04167 0.10921 0.04229 0.11007 0.04352 C 0.11528 0.05186 0.11025 0.04846 0.1158 0.05124 C 0.11685 0.05217 0.11789 0.05309 0.11875 0.05433 C 0.11962 0.05587 0.1198 0.05834 0.12084 0.05926 C 0.12153 0.06019 0.12275 0.05988 0.12362 0.06081 C 0.12483 0.06142 0.12553 0.06266 0.12657 0.06389 C 0.13178 0.07686 0.125 0.06112 0.13143 0.07161 C 0.1323 0.07346 0.13282 0.07531 0.13351 0.07686 C 0.13421 0.07871 0.13542 0.07963 0.13629 0.08149 C 0.13803 0.08457 0.13976 0.08766 0.1415 0.09044 C 0.14237 0.0926 0.14358 0.09383 0.14428 0.09568 C 0.14983 0.10834 0.14428 0.10155 0.15018 0.10772 C 0.15035 0.10834 0.154 0.12254 0.15504 0.12531 C 0.15591 0.12655 0.15712 0.12809 0.15799 0.12994 C 0.15886 0.13179 0.15886 0.13457 0.1599 0.13612 C 0.16164 0.13859 0.1658 0.14229 0.1658 0.1426 C 0.16702 0.14568 0.16858 0.14846 0.16997 0.15186 C 0.17049 0.15402 0.17084 0.15618 0.17171 0.15803 C 0.17257 0.15926 0.17362 0.15988 0.17483 0.16112 C 0.175 0.1642 0.17518 0.16667 0.1757 0.16945 C 0.17657 0.17408 0.17865 0.18365 0.17865 0.18396 C 0.179 0.18797 0.179 0.19291 0.17952 0.19723 C 0.18073 0.20618 0.18282 0.21235 0.18455 0.22099 C 0.18907 0.24229 0.18143 0.21112 0.1875 0.23303 C 0.18785 0.23457 0.18785 0.23673 0.18855 0.23828 C 0.19289 0.25217 0.18768 0.22686 0.19428 0.25556 C 0.19532 0.25988 0.19601 0.26389 0.19723 0.26821 C 0.19775 0.27007 0.19862 0.27223 0.19931 0.27439 C 0.20018 0.2784 0.20035 0.28272 0.20139 0.28673 C 0.20139 0.28828 0.20174 0.29013 0.20226 0.29167 C 0.20261 0.29321 0.20365 0.29476 0.20417 0.2963 C 0.20504 0.29846 0.20521 0.30062 0.20608 0.30247 C 0.20678 0.30371 0.20816 0.30433 0.20921 0.30556 C 0.21667 0.31698 0.21181 0.31328 0.21754 0.31667 C 0.21806 0.31791 0.21806 0.31976 0.21875 0.32099 C 0.22084 0.32686 0.22396 0.33087 0.22639 0.3355 C 0.22744 0.33889 0.2283 0.34538 0.23073 0.34815 C 0.23143 0.34939 0.23264 0.35031 0.23351 0.35124 C 0.23438 0.35433 0.23473 0.35834 0.23646 0.3605 C 0.23733 0.36173 0.23837 0.36173 0.23907 0.36235 C 0.24011 0.36389 0.24063 0.36575 0.2415 0.36698 C 0.24549 0.37284 0.24636 0.37254 0.25 0.3747 C 0.25105 0.37562 0.25191 0.37686 0.25313 0.37778 C 0.25504 0.37902 0.25903 0.38118 0.25903 0.38149 C 0.26164 0.38396 0.26632 0.38828 0.2691 0.39198 C 0.27362 0.39846 0.2698 0.39538 0.27466 0.39815 C 0.27535 0.39877 0.28056 0.40525 0.2816 0.40587 C 0.28282 0.40679 0.28421 0.40679 0.2856 0.40741 C 0.28976 0.40988 0.29323 0.41389 0.2974 0.41544 C 0.29879 0.41605 0.30018 0.41636 0.30122 0.41698 C 0.3033 0.41791 0.30521 0.41914 0.30712 0.42007 L 0.31389 0.42346 C 0.31494 0.42346 0.3158 0.42408 0.31702 0.4247 C 0.31823 0.42531 0.31962 0.42562 0.32101 0.42624 C 0.32188 0.42655 0.3231 0.42747 0.32396 0.42778 C 0.32535 0.4284 0.32657 0.42871 0.32778 0.42933 C 0.32987 0.43025 0.3316 0.43272 0.33369 0.43272 L 0.34966 0.43272 L 0.34966 0.43365 L 0.34966 0.43272 " pathEditMode="relative" rAng="0" ptsTypes="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1 -0.02006 L 0.0691 -0.01975 C 0.07205 -0.01697 0.075 -0.01419 0.07796 -0.0108 C 0.079 -0.00926 0.07952 -0.00709 0.08056 -0.00586 C 0.08143 -0.00493 0.08247 -0.00493 0.08334 -0.00432 C 0.09428 0.00402 0.08056 -0.00586 0.08959 0.00216 C 0.09046 0.00278 0.09132 0.00309 0.09219 0.00371 C 0.09375 0.00649 0.09549 0.00988 0.09757 0.01142 C 0.09879 0.01235 0.1 0.01235 0.10122 0.01328 C 0.10244 0.01389 0.10348 0.01513 0.10469 0.01636 C 0.10973 0.02531 0.10487 0.01791 0.11007 0.02253 C 0.11702 0.02871 0.10869 0.02346 0.11546 0.02747 C 0.1158 0.02902 0.11563 0.03118 0.11632 0.0321 C 0.11737 0.03365 0.11875 0.03303 0.11997 0.03365 C 0.12084 0.03457 0.12153 0.03642 0.12257 0.03704 C 0.12396 0.03797 0.12553 0.03797 0.12709 0.03858 C 0.13108 0.04044 0.12952 0.04074 0.13421 0.04476 C 0.13507 0.04568 0.13594 0.04599 0.13681 0.04661 C 0.13837 0.04753 0.13994 0.04846 0.14132 0.0497 C 0.14219 0.05124 0.14306 0.05309 0.1441 0.05432 C 0.14514 0.05618 0.14653 0.05741 0.14757 0.05926 C 0.14827 0.0605 0.14879 0.06235 0.14931 0.06389 C 0.15018 0.06605 0.15105 0.06821 0.15209 0.07037 C 0.15296 0.07192 0.154 0.07346 0.15469 0.075 C 0.15556 0.07686 0.15903 0.08704 0.15921 0.08766 C 0.15955 0.0892 0.15938 0.09136 0.16007 0.0926 C 0.16077 0.09383 0.16181 0.09352 0.16285 0.09414 C 0.16389 0.09723 0.16441 0.10186 0.16632 0.10371 C 0.16754 0.10463 0.16875 0.10556 0.16997 0.10679 C 0.17171 0.10865 0.17327 0.11204 0.17535 0.11328 C 0.17865 0.11513 0.18125 0.11605 0.18421 0.11945 C 0.18542 0.12099 0.18664 0.12284 0.18785 0.12439 C 0.18872 0.12531 0.18959 0.12624 0.19046 0.12747 C 0.19254 0.13056 0.19514 0.13642 0.19671 0.14013 C 0.19792 0.14321 0.19879 0.14692 0.20035 0.1497 C 0.20139 0.15186 0.20278 0.15371 0.20382 0.15587 C 0.20487 0.15803 0.20573 0.16019 0.2066 0.16235 C 0.20712 0.16389 0.20747 0.16574 0.20834 0.16698 C 0.20938 0.16914 0.2106 0.17037 0.21181 0.17192 C 0.21268 0.17315 0.21355 0.17408 0.21459 0.175 C 0.2158 0.17624 0.21997 0.17902 0.22171 0.17994 C 0.22292 0.18056 0.22414 0.18087 0.22535 0.18149 C 0.22622 0.18303 0.22691 0.18519 0.22796 0.18612 C 0.22952 0.18766 0.23334 0.18951 0.23334 0.18982 C 0.23907 0.1963 0.23334 0.18797 0.23681 0.19877 C 0.2375 0.20093 0.23889 0.20186 0.23959 0.20371 C 0.24132 0.20803 0.24098 0.21112 0.24306 0.21482 C 0.24428 0.21667 0.24549 0.21791 0.24671 0.21945 C 0.25573 0.24352 0.24601 0.21883 0.25296 0.23395 C 0.25365 0.23519 0.25382 0.23766 0.25469 0.23858 C 0.25643 0.24044 0.25834 0.24074 0.26007 0.24167 C 0.26094 0.24229 0.26181 0.24291 0.26285 0.24321 C 0.26389 0.24383 0.26511 0.24414 0.26632 0.24507 C 0.26789 0.24568 0.26928 0.24723 0.27084 0.24815 C 0.27223 0.24877 0.27379 0.2497 0.27535 0.2497 C 0.28681 0.25062 0.29844 0.25062 0.31007 0.25124 C 0.33143 0.25679 0.31424 0.25278 0.36198 0.25278 L 0.36198 0.25309 " pathEditMode="relative" rAng="0" ptsTypes="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7 -0.01018 L 0.04497 -0.00987 C 0.04757 -0.0108 0.05018 -0.01111 0.05296 -0.01203 C 0.05417 -0.01234 0.05521 -0.01327 0.05643 -0.01358 C 0.05973 -0.01419 0.06303 -0.0145 0.06632 -0.01512 C 0.06841 -0.01604 0.07066 -0.01666 0.07257 -0.01821 C 0.07396 -0.01944 0.07483 -0.02191 0.07605 -0.02314 C 0.07778 -0.02438 0.07969 -0.025 0.08143 -0.02623 C 0.0823 -0.02685 0.08334 -0.02716 0.08421 -0.02777 L 0.08768 -0.03086 C 0.09619 -0.04598 0.08264 -0.02345 0.09584 -0.03888 C 0.10348 -0.04783 0.09375 -0.03703 0.10105 -0.04351 C 0.10209 -0.04444 0.10278 -0.04598 0.10382 -0.04691 C 0.10469 -0.04753 0.10556 -0.04783 0.10643 -0.04845 C 0.10764 -0.04938 0.10869 -0.05092 0.11007 -0.05154 C 0.11441 -0.05432 0.11806 -0.05493 0.12257 -0.05617 C 0.12483 -0.05802 0.12726 -0.05987 0.12969 -0.06111 C 0.13091 -0.06172 0.13212 -0.06203 0.13316 -0.06265 C 0.13473 -0.06327 0.13629 -0.06358 0.13768 -0.06419 C 0.13959 -0.06512 0.14306 -0.06728 0.14306 -0.06697 C 0.14428 -0.06913 0.14532 -0.07098 0.14671 -0.07222 C 0.14775 -0.07314 0.14896 -0.07314 0.15018 -0.07376 C 0.15105 -0.07407 0.15191 -0.07469 0.15296 -0.0753 C 0.15382 -0.07654 0.15452 -0.07777 0.15556 -0.07839 C 0.15695 -0.07993 0.15869 -0.07993 0.16007 -0.08179 C 0.16094 -0.08271 0.16094 -0.08518 0.16181 -0.08642 C 0.1625 -0.08734 0.16372 -0.08734 0.16441 -0.08796 C 0.16632 -0.08981 0.16806 -0.09197 0.1698 -0.09444 C 0.17153 -0.0966 0.17744 -0.10462 0.17882 -0.10555 L 0.18143 -0.10709 C 0.18264 -0.10925 0.18351 -0.11172 0.18507 -0.11327 C 0.18612 -0.1145 0.18733 -0.1145 0.18855 -0.11512 C 0.18941 -0.11543 0.19028 -0.11604 0.19132 -0.11666 C 0.19358 -0.11759 0.19601 -0.11882 0.19844 -0.11975 C 0.20278 -0.1216 0.20712 -0.12407 0.21181 -0.12438 C 0.22188 -0.1253 0.23195 -0.12561 0.24219 -0.12592 C 0.26771 -0.12561 0.29323 -0.12592 0.31893 -0.12438 C 0.32101 -0.12438 0.3231 -0.12222 0.32518 -0.12129 C 0.329 -0.11944 0.32761 -0.11975 0.33056 -0.11975 L 0.33056 -0.11944 " pathEditMode="relative" rAng="0" ptsTypes="AAAAAAAAAAAAAAAAAAAAAAAAAAAAAAAAAAAAAA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-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6 0.01111 L 0.04966 0.01142 C 0.06094 0.01049 0.07223 0.01018 0.08351 0.00926 C 0.08455 0.00926 0.09011 0.00679 0.0915 0.00617 C 0.09237 0.00586 0.09323 0.00493 0.09428 0.00463 C 0.09601 0.00401 0.09775 0.0037 0.09948 0.00308 C 0.1007 0.00247 0.10191 0.00185 0.10313 0.00154 C 0.1066 0.00061 0.11025 0.0003 0.11389 3.7037E-6 C 0.11563 -0.00124 0.11754 -0.00186 0.11928 -0.0034 C 0.12014 -0.00402 0.12084 -0.00587 0.12188 -0.00649 C 0.12396 -0.00741 0.12605 -0.00741 0.12813 -0.00803 C 0.14844 -0.01358 0.13091 -0.00926 0.14514 -0.01266 C 0.16268 -0.02315 0.14601 -0.01389 0.15764 -0.01914 C 0.15851 -0.01945 0.15938 -0.02037 0.16025 -0.02068 C 0.16181 -0.02161 0.16685 -0.02377 0.16823 -0.02377 C 0.17327 -0.0247 0.17848 -0.025 0.18351 -0.02531 L 0.25573 -0.02223 C 0.25782 -0.02223 0.2599 -0.02099 0.26198 -0.02068 C 0.26875 -0.01976 0.2757 -0.01976 0.28247 -0.01914 C 0.31754 -0.02439 0.29619 -0.02223 0.34688 -0.02223 L 0.34688 -0.02192 " pathEditMode="relative" rAng="0" ptsTypes="AAAAAAAAAAAAAAAAAAA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-1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5 0.00802 L 0.06545 0.00895 C 0.06754 0.00586 0.06997 0.00308 0.0724 0.00123 C 0.07674 -0.00247 0.08143 -0.00494 0.08559 -0.00895 C 0.08941 -0.01266 0.09271 -0.0179 0.09618 -0.02223 C 0.10104 -0.03673 0.09445 -0.01821 0.10677 -0.04599 C 0.11025 -0.0534 0.11372 -0.06111 0.11667 -0.06976 C 0.11875 -0.07593 0.11997 -0.08334 0.12292 -0.08827 C 0.12587 -0.09321 0.13229 -0.09723 0.13698 -0.1 C 0.14705 -0.11358 0.15157 -0.11883 0.16007 -0.13519 C 0.16806 -0.15185 0.18073 -0.1892 0.19462 -0.19599 C 0.20278 -0.20093 0.19861 -0.19939 0.20695 -0.20185 C 0.20816 -0.20247 0.2092 -0.20402 0.21059 -0.20463 C 0.21459 -0.20741 0.22431 -0.20772 0.22657 -0.20803 C 0.229 -0.20864 0.23108 -0.20926 0.23351 -0.20926 C 0.26407 -0.20618 0.2257 -0.21081 0.27448 -0.20648 C 0.31632 -0.20278 0.29514 -0.20309 0.31181 -0.20309 L 0.31181 -0.20278 " pathEditMode="relative" rAng="0" ptsTypes="AAAAAAAAAAAAAAAA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35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3FAFC21B-4CE6-4A71-8393-89D8D1A1F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D1F70E-6188-4022-AD18-766C35A92C5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160" y="891934"/>
            <a:ext cx="2372107" cy="27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9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51A99A-9923-4D41-AA1B-1165CA084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3" y="198121"/>
            <a:ext cx="4223587" cy="4368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A14D5F0-F286-48B0-8875-D5A2C3B8AFA9}"/>
              </a:ext>
            </a:extLst>
          </p:cNvPr>
          <p:cNvSpPr txBox="1"/>
          <p:nvPr/>
        </p:nvSpPr>
        <p:spPr>
          <a:xfrm>
            <a:off x="4756628" y="805132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How many pictures are there?</a:t>
            </a: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E266024C-8E90-4073-887E-E581623793EC}"/>
              </a:ext>
            </a:extLst>
          </p:cNvPr>
          <p:cNvSpPr txBox="1"/>
          <p:nvPr/>
        </p:nvSpPr>
        <p:spPr>
          <a:xfrm>
            <a:off x="4756628" y="1628940"/>
            <a:ext cx="441692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are the four categories of consumer problems shown?</a:t>
            </a:r>
            <a:endParaRPr lang="ar-SA" sz="2000" b="1" dirty="0">
              <a:solidFill>
                <a:srgbClr val="92D050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356F098-C2F3-4D3A-8E4F-CCF68893DB9D}"/>
              </a:ext>
            </a:extLst>
          </p:cNvPr>
          <p:cNvSpPr/>
          <p:nvPr/>
        </p:nvSpPr>
        <p:spPr>
          <a:xfrm>
            <a:off x="207216" y="963386"/>
            <a:ext cx="503077" cy="277585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3B922F0-0606-4704-ABEA-6074ED4D8E97}"/>
              </a:ext>
            </a:extLst>
          </p:cNvPr>
          <p:cNvSpPr/>
          <p:nvPr/>
        </p:nvSpPr>
        <p:spPr>
          <a:xfrm>
            <a:off x="3225279" y="576633"/>
            <a:ext cx="684000" cy="277585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BD5BD59-0C14-4901-A1A8-06BA799BC774}"/>
              </a:ext>
            </a:extLst>
          </p:cNvPr>
          <p:cNvSpPr/>
          <p:nvPr/>
        </p:nvSpPr>
        <p:spPr>
          <a:xfrm>
            <a:off x="781436" y="3064019"/>
            <a:ext cx="504000" cy="277585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C57C45D-77FC-40AB-92B9-EB1425A54774}"/>
              </a:ext>
            </a:extLst>
          </p:cNvPr>
          <p:cNvSpPr/>
          <p:nvPr/>
        </p:nvSpPr>
        <p:spPr>
          <a:xfrm>
            <a:off x="2819785" y="2848172"/>
            <a:ext cx="1080000" cy="252000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804D1C25-FBCF-40FC-851A-F81EF05A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2188" l="2344" r="99219">
                        <a14:foregroundMark x1="65039" y1="35156" x2="65039" y2="35156"/>
                        <a14:foregroundMark x1="65039" y1="35156" x2="65039" y2="35156"/>
                        <a14:foregroundMark x1="65039" y1="35156" x2="65039" y2="35156"/>
                        <a14:foregroundMark x1="65039" y1="35156" x2="65039" y2="35156"/>
                        <a14:foregroundMark x1="65039" y1="35156" x2="65039" y2="35156"/>
                        <a14:foregroundMark x1="65039" y1="35156" x2="65039" y2="35156"/>
                        <a14:foregroundMark x1="51563" y1="46680" x2="51563" y2="46680"/>
                        <a14:foregroundMark x1="51563" y1="46680" x2="51563" y2="46680"/>
                        <a14:foregroundMark x1="51563" y1="46680" x2="51563" y2="46680"/>
                        <a14:foregroundMark x1="51563" y1="46680" x2="51563" y2="46680"/>
                        <a14:foregroundMark x1="34375" y1="34570" x2="25586" y2="44922"/>
                        <a14:foregroundMark x1="25586" y1="44922" x2="23633" y2="51758"/>
                        <a14:foregroundMark x1="41602" y1="19531" x2="41602" y2="19531"/>
                        <a14:foregroundMark x1="41992" y1="20703" x2="41992" y2="20703"/>
                        <a14:foregroundMark x1="41992" y1="20703" x2="41992" y2="20703"/>
                        <a14:foregroundMark x1="41992" y1="20703" x2="41992" y2="20703"/>
                        <a14:foregroundMark x1="48242" y1="13086" x2="35352" y2="34375"/>
                        <a14:foregroundMark x1="53516" y1="16211" x2="99219" y2="92188"/>
                        <a14:foregroundMark x1="93945" y1="91016" x2="2344" y2="91602"/>
                        <a14:foregroundMark x1="50781" y1="10156" x2="3711" y2="91406"/>
                        <a14:foregroundMark x1="49805" y1="35352" x2="49414" y2="67383"/>
                        <a14:foregroundMark x1="51367" y1="67383" x2="51367" y2="67383"/>
                        <a14:foregroundMark x1="51367" y1="67383" x2="51367" y2="67383"/>
                        <a14:foregroundMark x1="51367" y1="68164" x2="51367" y2="68164"/>
                        <a14:foregroundMark x1="51367" y1="68164" x2="51367" y2="68164"/>
                        <a14:foregroundMark x1="50586" y1="77930" x2="50586" y2="77930"/>
                        <a14:foregroundMark x1="50586" y1="77930" x2="50586" y2="77930"/>
                        <a14:foregroundMark x1="50586" y1="77930" x2="50586" y2="77930"/>
                        <a14:foregroundMark x1="50586" y1="77930" x2="50586" y2="77930"/>
                        <a14:foregroundMark x1="50586" y1="77930" x2="50391" y2="77344"/>
                        <a14:foregroundMark x1="50000" y1="76563" x2="50586" y2="78711"/>
                        <a14:foregroundMark x1="50391" y1="76172" x2="50391" y2="79688"/>
                        <a14:foregroundMark x1="48828" y1="75195" x2="49609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13" y="3681613"/>
            <a:ext cx="898773" cy="89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نتيجة الصورة لـ look aware clipart">
            <a:extLst>
              <a:ext uri="{FF2B5EF4-FFF2-40B4-BE49-F238E27FC236}">
                <a16:creationId xmlns:a16="http://schemas.microsoft.com/office/drawing/2014/main" id="{9E4390CD-2706-494E-BF9A-32047CEC1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473">
            <a:off x="4658057" y="2738695"/>
            <a:ext cx="1960084" cy="100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139;p16">
            <a:extLst>
              <a:ext uri="{FF2B5EF4-FFF2-40B4-BE49-F238E27FC236}">
                <a16:creationId xmlns:a16="http://schemas.microsoft.com/office/drawing/2014/main" id="{A9BA13A2-9DA4-4148-A43C-609F1A1375E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065663" y="2267068"/>
            <a:ext cx="1975619" cy="241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0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E670C98-5259-41E2-A8F0-5A3FB928D9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8" y="228678"/>
            <a:ext cx="4441371" cy="441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57398DB-26C2-4B1F-9BE5-EFA0B3B63C4D}"/>
              </a:ext>
            </a:extLst>
          </p:cNvPr>
          <p:cNvSpPr txBox="1"/>
          <p:nvPr/>
        </p:nvSpPr>
        <p:spPr>
          <a:xfrm>
            <a:off x="4756628" y="805132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</a:rPr>
              <a:t>What to be aware of?</a:t>
            </a:r>
          </a:p>
        </p:txBody>
      </p:sp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B22931BB-6D53-4D4D-9A3D-77035265DE03}"/>
              </a:ext>
            </a:extLst>
          </p:cNvPr>
          <p:cNvCxnSpPr>
            <a:cxnSpLocks/>
          </p:cNvCxnSpPr>
          <p:nvPr/>
        </p:nvCxnSpPr>
        <p:spPr>
          <a:xfrm>
            <a:off x="444806" y="2549435"/>
            <a:ext cx="82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C7EF1051-1F6C-4C4C-8008-D16B73434CFB}"/>
              </a:ext>
            </a:extLst>
          </p:cNvPr>
          <p:cNvCxnSpPr>
            <a:cxnSpLocks/>
          </p:cNvCxnSpPr>
          <p:nvPr/>
        </p:nvCxnSpPr>
        <p:spPr>
          <a:xfrm>
            <a:off x="1878997" y="2549435"/>
            <a:ext cx="126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93060A6E-2B01-42C6-AA93-41922D792CC6}"/>
              </a:ext>
            </a:extLst>
          </p:cNvPr>
          <p:cNvCxnSpPr>
            <a:cxnSpLocks/>
          </p:cNvCxnSpPr>
          <p:nvPr/>
        </p:nvCxnSpPr>
        <p:spPr>
          <a:xfrm>
            <a:off x="417850" y="4518116"/>
            <a:ext cx="144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65A91784-9A7D-4E01-8976-4E832C5CAA7A}"/>
              </a:ext>
            </a:extLst>
          </p:cNvPr>
          <p:cNvCxnSpPr>
            <a:cxnSpLocks/>
          </p:cNvCxnSpPr>
          <p:nvPr/>
        </p:nvCxnSpPr>
        <p:spPr>
          <a:xfrm>
            <a:off x="2231251" y="4081599"/>
            <a:ext cx="43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A139E774-38EA-484C-936E-247BE956B2F7}"/>
              </a:ext>
            </a:extLst>
          </p:cNvPr>
          <p:cNvCxnSpPr>
            <a:cxnSpLocks/>
          </p:cNvCxnSpPr>
          <p:nvPr/>
        </p:nvCxnSpPr>
        <p:spPr>
          <a:xfrm>
            <a:off x="2231251" y="4342856"/>
            <a:ext cx="90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95F051B2-319E-4C01-BA2B-A05399F3C692}"/>
              </a:ext>
            </a:extLst>
          </p:cNvPr>
          <p:cNvCxnSpPr>
            <a:cxnSpLocks/>
          </p:cNvCxnSpPr>
          <p:nvPr/>
        </p:nvCxnSpPr>
        <p:spPr>
          <a:xfrm>
            <a:off x="3493576" y="4078334"/>
            <a:ext cx="57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F2E8176A-0F2F-4E5A-98DB-65F27B50831C}"/>
              </a:ext>
            </a:extLst>
          </p:cNvPr>
          <p:cNvCxnSpPr>
            <a:cxnSpLocks/>
          </p:cNvCxnSpPr>
          <p:nvPr/>
        </p:nvCxnSpPr>
        <p:spPr>
          <a:xfrm>
            <a:off x="3493576" y="4339591"/>
            <a:ext cx="10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1">
            <a:hlinkClick r:id="" action="ppaction://media"/>
            <a:extLst>
              <a:ext uri="{FF2B5EF4-FFF2-40B4-BE49-F238E27FC236}">
                <a16:creationId xmlns:a16="http://schemas.microsoft.com/office/drawing/2014/main" id="{70AE13AF-7E9D-4AA4-9807-CFB41EC19D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348" end="43987.125"/>
                </p14:media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66364" y="228678"/>
            <a:ext cx="409697" cy="409697"/>
          </a:xfrm>
          <a:prstGeom prst="rect">
            <a:avLst/>
          </a:prstGeom>
        </p:spPr>
      </p:pic>
      <p:pic>
        <p:nvPicPr>
          <p:cNvPr id="18" name="Google Shape;227;p20">
            <a:extLst>
              <a:ext uri="{FF2B5EF4-FFF2-40B4-BE49-F238E27FC236}">
                <a16:creationId xmlns:a16="http://schemas.microsoft.com/office/drawing/2014/main" id="{C7783EAF-8461-4E76-BD2C-4E15A10F0B1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4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C6DD55B-D35C-4D44-8D0E-E16CF9DFCC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99" y="160956"/>
            <a:ext cx="4457701" cy="4468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440C81C-FA63-4144-8D5A-547C42B01441}"/>
              </a:ext>
            </a:extLst>
          </p:cNvPr>
          <p:cNvSpPr txBox="1"/>
          <p:nvPr/>
        </p:nvSpPr>
        <p:spPr>
          <a:xfrm>
            <a:off x="4756628" y="805132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</a:rPr>
              <a:t>What to be aware of?</a:t>
            </a:r>
          </a:p>
        </p:txBody>
      </p:sp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1F34875B-1F71-4658-827F-9CC6703EB347}"/>
              </a:ext>
            </a:extLst>
          </p:cNvPr>
          <p:cNvCxnSpPr>
            <a:cxnSpLocks/>
          </p:cNvCxnSpPr>
          <p:nvPr/>
        </p:nvCxnSpPr>
        <p:spPr>
          <a:xfrm>
            <a:off x="328044" y="2631076"/>
            <a:ext cx="122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E4B82B01-0D5C-41C8-A79B-E8CB87404695}"/>
              </a:ext>
            </a:extLst>
          </p:cNvPr>
          <p:cNvCxnSpPr>
            <a:cxnSpLocks/>
          </p:cNvCxnSpPr>
          <p:nvPr/>
        </p:nvCxnSpPr>
        <p:spPr>
          <a:xfrm>
            <a:off x="2164747" y="2631076"/>
            <a:ext cx="50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C8D94AEA-CADE-4186-B33F-24FF477C6E34}"/>
              </a:ext>
            </a:extLst>
          </p:cNvPr>
          <p:cNvCxnSpPr>
            <a:cxnSpLocks/>
          </p:cNvCxnSpPr>
          <p:nvPr/>
        </p:nvCxnSpPr>
        <p:spPr>
          <a:xfrm>
            <a:off x="3495786" y="2631076"/>
            <a:ext cx="82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CDD6D45F-FE38-432C-B8B3-E4F0CB5F9DDD}"/>
              </a:ext>
            </a:extLst>
          </p:cNvPr>
          <p:cNvCxnSpPr>
            <a:cxnSpLocks/>
          </p:cNvCxnSpPr>
          <p:nvPr/>
        </p:nvCxnSpPr>
        <p:spPr>
          <a:xfrm>
            <a:off x="1731075" y="4526280"/>
            <a:ext cx="57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B5B391A3-90E6-4772-BBFA-88129AE3DA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603" end="28746.125"/>
                </p14:media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66364" y="228678"/>
            <a:ext cx="409697" cy="409697"/>
          </a:xfrm>
          <a:prstGeom prst="rect">
            <a:avLst/>
          </a:prstGeom>
        </p:spPr>
      </p:pic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AC8E690F-7FD5-4947-900E-1FB0907EA6FF}"/>
              </a:ext>
            </a:extLst>
          </p:cNvPr>
          <p:cNvCxnSpPr>
            <a:cxnSpLocks/>
          </p:cNvCxnSpPr>
          <p:nvPr/>
        </p:nvCxnSpPr>
        <p:spPr>
          <a:xfrm>
            <a:off x="3091790" y="4526280"/>
            <a:ext cx="104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Google Shape;227;p20">
            <a:extLst>
              <a:ext uri="{FF2B5EF4-FFF2-40B4-BE49-F238E27FC236}">
                <a16:creationId xmlns:a16="http://schemas.microsoft.com/office/drawing/2014/main" id="{0B9D928B-8B96-4AA7-ABF4-245C6FE4801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C7F6EA5A-2741-4327-A3B0-DFFAB0DB8141}"/>
              </a:ext>
            </a:extLst>
          </p:cNvPr>
          <p:cNvSpPr txBox="1"/>
          <p:nvPr/>
        </p:nvSpPr>
        <p:spPr>
          <a:xfrm>
            <a:off x="4661678" y="2639268"/>
            <a:ext cx="4368023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itchFamily="18" charset="0"/>
              </a:rPr>
              <a:t>dead battery =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 no power in the battery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F35801-DE46-4DAA-914D-ABACD9F86708}"/>
              </a:ext>
            </a:extLst>
          </p:cNvPr>
          <p:cNvSpPr txBox="1"/>
          <p:nvPr/>
        </p:nvSpPr>
        <p:spPr>
          <a:xfrm>
            <a:off x="4661677" y="2174409"/>
            <a:ext cx="4368023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itchFamily="18" charset="0"/>
              </a:rPr>
              <a:t>Flat tire =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 = a tire that has no air in it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BA79497-7AE9-4164-AA52-0378785C21C1}"/>
              </a:ext>
            </a:extLst>
          </p:cNvPr>
          <p:cNvSpPr txBox="1"/>
          <p:nvPr/>
        </p:nvSpPr>
        <p:spPr>
          <a:xfrm>
            <a:off x="4661678" y="3117915"/>
            <a:ext cx="4368023" cy="64633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  <a:cs typeface="Times New Roman" pitchFamily="18" charset="0"/>
              </a:rPr>
              <a:t>Dent =</a:t>
            </a:r>
            <a:r>
              <a:rPr lang="en-US" sz="1800" b="1" dirty="0">
                <a:solidFill>
                  <a:srgbClr val="00B0F0"/>
                </a:solidFill>
                <a:cs typeface="Times New Roman" pitchFamily="18" charset="0"/>
              </a:rPr>
              <a:t> surface of car is bent in from being hit</a:t>
            </a:r>
          </a:p>
        </p:txBody>
      </p:sp>
    </p:spTree>
    <p:extLst>
      <p:ext uri="{BB962C8B-B14F-4D97-AF65-F5344CB8AC3E}">
        <p14:creationId xmlns:p14="http://schemas.microsoft.com/office/powerpoint/2010/main" val="1193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4387A32-D282-4429-AE74-10929EF333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121" y="163287"/>
            <a:ext cx="4355156" cy="4523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440C81C-FA63-4144-8D5A-547C42B01441}"/>
              </a:ext>
            </a:extLst>
          </p:cNvPr>
          <p:cNvSpPr txBox="1"/>
          <p:nvPr/>
        </p:nvSpPr>
        <p:spPr>
          <a:xfrm>
            <a:off x="4756628" y="805132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</a:rPr>
              <a:t>What to be aware of?</a:t>
            </a:r>
          </a:p>
        </p:txBody>
      </p:sp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1F34875B-1F71-4658-827F-9CC6703EB347}"/>
              </a:ext>
            </a:extLst>
          </p:cNvPr>
          <p:cNvCxnSpPr>
            <a:cxnSpLocks/>
          </p:cNvCxnSpPr>
          <p:nvPr/>
        </p:nvCxnSpPr>
        <p:spPr>
          <a:xfrm>
            <a:off x="434179" y="1104354"/>
            <a:ext cx="3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C8D94AEA-CADE-4186-B33F-24FF477C6E34}"/>
              </a:ext>
            </a:extLst>
          </p:cNvPr>
          <p:cNvCxnSpPr>
            <a:cxnSpLocks/>
          </p:cNvCxnSpPr>
          <p:nvPr/>
        </p:nvCxnSpPr>
        <p:spPr>
          <a:xfrm>
            <a:off x="3091790" y="2304504"/>
            <a:ext cx="36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CDD6D45F-FE38-432C-B8B3-E4F0CB5F9DDD}"/>
              </a:ext>
            </a:extLst>
          </p:cNvPr>
          <p:cNvCxnSpPr>
            <a:cxnSpLocks/>
          </p:cNvCxnSpPr>
          <p:nvPr/>
        </p:nvCxnSpPr>
        <p:spPr>
          <a:xfrm>
            <a:off x="3091790" y="2877094"/>
            <a:ext cx="122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B5B391A3-90E6-4772-BBFA-88129AE3DA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68" end="18446.125"/>
                </p14:media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66364" y="228678"/>
            <a:ext cx="409697" cy="409697"/>
          </a:xfrm>
          <a:prstGeom prst="rect">
            <a:avLst/>
          </a:prstGeom>
        </p:spPr>
      </p:pic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AC8E690F-7FD5-4947-900E-1FB0907EA6FF}"/>
              </a:ext>
            </a:extLst>
          </p:cNvPr>
          <p:cNvCxnSpPr>
            <a:cxnSpLocks/>
          </p:cNvCxnSpPr>
          <p:nvPr/>
        </p:nvCxnSpPr>
        <p:spPr>
          <a:xfrm>
            <a:off x="3091790" y="3464923"/>
            <a:ext cx="36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Google Shape;227;p20">
            <a:extLst>
              <a:ext uri="{FF2B5EF4-FFF2-40B4-BE49-F238E27FC236}">
                <a16:creationId xmlns:a16="http://schemas.microsoft.com/office/drawing/2014/main" id="{65D721A2-FDD7-498D-9335-51E32BC8B95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2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2A76102-95DC-48C8-968A-491D886601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43" y="171449"/>
            <a:ext cx="4482193" cy="4465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E16D18B-A758-451C-85D2-980464AF11E4}"/>
              </a:ext>
            </a:extLst>
          </p:cNvPr>
          <p:cNvSpPr txBox="1"/>
          <p:nvPr/>
        </p:nvSpPr>
        <p:spPr>
          <a:xfrm>
            <a:off x="4756628" y="805132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</a:rPr>
              <a:t>What to be aware of?</a:t>
            </a:r>
          </a:p>
        </p:txBody>
      </p:sp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02B125EC-5440-4490-821B-E8803FA323D7}"/>
              </a:ext>
            </a:extLst>
          </p:cNvPr>
          <p:cNvCxnSpPr>
            <a:cxnSpLocks/>
          </p:cNvCxnSpPr>
          <p:nvPr/>
        </p:nvCxnSpPr>
        <p:spPr>
          <a:xfrm>
            <a:off x="1911914" y="1271646"/>
            <a:ext cx="90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1118074B-376B-4698-8549-1E19EDF2FDD4}"/>
              </a:ext>
            </a:extLst>
          </p:cNvPr>
          <p:cNvCxnSpPr>
            <a:cxnSpLocks/>
          </p:cNvCxnSpPr>
          <p:nvPr/>
        </p:nvCxnSpPr>
        <p:spPr>
          <a:xfrm>
            <a:off x="1895586" y="1561554"/>
            <a:ext cx="10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9E2400C9-D979-4F5A-B9EC-F5E190836DE7}"/>
              </a:ext>
            </a:extLst>
          </p:cNvPr>
          <p:cNvCxnSpPr>
            <a:cxnSpLocks/>
          </p:cNvCxnSpPr>
          <p:nvPr/>
        </p:nvCxnSpPr>
        <p:spPr>
          <a:xfrm>
            <a:off x="585355" y="4436472"/>
            <a:ext cx="13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82084807-FB1B-4DB9-AC2B-90DECED9F9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124"/>
                </p14:media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66364" y="228678"/>
            <a:ext cx="409697" cy="409697"/>
          </a:xfrm>
          <a:prstGeom prst="rect">
            <a:avLst/>
          </a:prstGeom>
        </p:spPr>
      </p:pic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9D826238-B04D-4A62-A9E2-5365F365F479}"/>
              </a:ext>
            </a:extLst>
          </p:cNvPr>
          <p:cNvCxnSpPr>
            <a:cxnSpLocks/>
          </p:cNvCxnSpPr>
          <p:nvPr/>
        </p:nvCxnSpPr>
        <p:spPr>
          <a:xfrm>
            <a:off x="2095748" y="3913959"/>
            <a:ext cx="93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B9C4ACD0-00FD-47CD-A2E7-790301BD85E0}"/>
              </a:ext>
            </a:extLst>
          </p:cNvPr>
          <p:cNvCxnSpPr>
            <a:cxnSpLocks/>
          </p:cNvCxnSpPr>
          <p:nvPr/>
        </p:nvCxnSpPr>
        <p:spPr>
          <a:xfrm>
            <a:off x="3374819" y="3576502"/>
            <a:ext cx="122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Google Shape;227;p20">
            <a:extLst>
              <a:ext uri="{FF2B5EF4-FFF2-40B4-BE49-F238E27FC236}">
                <a16:creationId xmlns:a16="http://schemas.microsoft.com/office/drawing/2014/main" id="{C791734D-7D48-4252-8D02-3D7F3FA899B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84326147-D0E8-4E8A-BED5-994AED1D7BB5}"/>
              </a:ext>
            </a:extLst>
          </p:cNvPr>
          <p:cNvSpPr/>
          <p:nvPr/>
        </p:nvSpPr>
        <p:spPr>
          <a:xfrm>
            <a:off x="4343400" y="678180"/>
            <a:ext cx="3634740" cy="1706880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1406398A-23E9-4812-BC4B-536D044942B3}"/>
              </a:ext>
            </a:extLst>
          </p:cNvPr>
          <p:cNvSpPr/>
          <p:nvPr/>
        </p:nvSpPr>
        <p:spPr>
          <a:xfrm>
            <a:off x="4267200" y="1144244"/>
            <a:ext cx="2522220" cy="1678966"/>
          </a:xfrm>
          <a:prstGeom prst="cloudCallout">
            <a:avLst>
              <a:gd name="adj1" fmla="val -19624"/>
              <a:gd name="adj2" fmla="val 514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زر الإجراء: &quot;الانتقال للأمام&quot; أو &quot;التالي&quot; 10">
            <a:hlinkClick r:id="rId7" highlightClick="1"/>
            <a:extLst>
              <a:ext uri="{FF2B5EF4-FFF2-40B4-BE49-F238E27FC236}">
                <a16:creationId xmlns:a16="http://schemas.microsoft.com/office/drawing/2014/main" id="{828B4837-C2BF-421F-949B-0DAE2C2A20FB}"/>
              </a:ext>
            </a:extLst>
          </p:cNvPr>
          <p:cNvSpPr/>
          <p:nvPr/>
        </p:nvSpPr>
        <p:spPr>
          <a:xfrm>
            <a:off x="1596616" y="1961048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Picture 8" descr="مشاهدة صورة المصدر">
            <a:extLst>
              <a:ext uri="{FF2B5EF4-FFF2-40B4-BE49-F238E27FC236}">
                <a16:creationId xmlns:a16="http://schemas.microsoft.com/office/drawing/2014/main" id="{2DF1EEC0-C3F2-4608-B3AC-6660E4A3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09" y="2172532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29093AD-64EB-446B-A437-E500FB21CC7E}"/>
              </a:ext>
            </a:extLst>
          </p:cNvPr>
          <p:cNvSpPr/>
          <p:nvPr/>
        </p:nvSpPr>
        <p:spPr>
          <a:xfrm>
            <a:off x="895429" y="3478188"/>
            <a:ext cx="264367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/>
              </a:rPr>
              <a:t>https://wordwall.net/resource/10909166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" descr="Clientmoji">
            <a:extLst>
              <a:ext uri="{FF2B5EF4-FFF2-40B4-BE49-F238E27FC236}">
                <a16:creationId xmlns:a16="http://schemas.microsoft.com/office/drawing/2014/main" id="{4EF619E2-42ED-44F1-9B8F-E419755C7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20" y="913842"/>
            <a:ext cx="4184471" cy="429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9" descr="Illustration of a purple book character ">
            <a:extLst>
              <a:ext uri="{FF2B5EF4-FFF2-40B4-BE49-F238E27FC236}">
                <a16:creationId xmlns:a16="http://schemas.microsoft.com/office/drawing/2014/main" id="{54C5DC30-13A4-4124-A3E7-1768557D3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7312955" y="3532861"/>
            <a:ext cx="1331514" cy="1544291"/>
          </a:xfrm>
          <a:prstGeom prst="rect">
            <a:avLst/>
          </a:prstGeom>
        </p:spPr>
      </p:pic>
      <p:pic>
        <p:nvPicPr>
          <p:cNvPr id="23" name="Graphic 11" descr="Illustration of a pencil character ">
            <a:extLst>
              <a:ext uri="{FF2B5EF4-FFF2-40B4-BE49-F238E27FC236}">
                <a16:creationId xmlns:a16="http://schemas.microsoft.com/office/drawing/2014/main" id="{E3A62616-0964-4BB5-AF03-6B36989623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077964">
            <a:off x="4541387" y="3483969"/>
            <a:ext cx="866842" cy="147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F0739C15-8C0D-4941-B7D2-268143F9A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352339"/>
              </p:ext>
            </p:extLst>
          </p:nvPr>
        </p:nvGraphicFramePr>
        <p:xfrm>
          <a:off x="3184071" y="1282699"/>
          <a:ext cx="5633358" cy="2153377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893500">
                  <a:extLst>
                    <a:ext uri="{9D8B030D-6E8A-4147-A177-3AD203B41FA5}">
                      <a16:colId xmlns:a16="http://schemas.microsoft.com/office/drawing/2014/main" val="1334537622"/>
                    </a:ext>
                  </a:extLst>
                </a:gridCol>
                <a:gridCol w="1739858">
                  <a:extLst>
                    <a:ext uri="{9D8B030D-6E8A-4147-A177-3AD203B41FA5}">
                      <a16:colId xmlns:a16="http://schemas.microsoft.com/office/drawing/2014/main" val="3801433176"/>
                    </a:ext>
                  </a:extLst>
                </a:gridCol>
              </a:tblGrid>
              <a:tr h="508817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surface of car is bent in from being hit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a tire that has no air in it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no power in the battery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42699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id="{CEAC03AC-8B31-4531-BE7E-CE8C883C4F21}"/>
              </a:ext>
            </a:extLst>
          </p:cNvPr>
          <p:cNvSpPr txBox="1"/>
          <p:nvPr/>
        </p:nvSpPr>
        <p:spPr>
          <a:xfrm>
            <a:off x="258106" y="396240"/>
            <a:ext cx="4313894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Match the words to their meaning</a:t>
            </a: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E1DE7EB0-F8BB-4000-9DF0-EE214AC25E16}"/>
              </a:ext>
            </a:extLst>
          </p:cNvPr>
          <p:cNvSpPr txBox="1"/>
          <p:nvPr/>
        </p:nvSpPr>
        <p:spPr>
          <a:xfrm>
            <a:off x="386122" y="1499483"/>
            <a:ext cx="1842728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dead battery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45744B19-CDA6-40F8-BDF9-955826317AB2}"/>
              </a:ext>
            </a:extLst>
          </p:cNvPr>
          <p:cNvSpPr txBox="1"/>
          <p:nvPr/>
        </p:nvSpPr>
        <p:spPr>
          <a:xfrm>
            <a:off x="386122" y="1898570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dent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80FF843A-18F4-408D-BDB2-5407C0A4283E}"/>
              </a:ext>
            </a:extLst>
          </p:cNvPr>
          <p:cNvSpPr txBox="1"/>
          <p:nvPr/>
        </p:nvSpPr>
        <p:spPr>
          <a:xfrm>
            <a:off x="386122" y="2364660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flat tire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4.16667E-6 -4.81481E-6 C 0.00277 0.00031 0.0059 0.00093 0.00868 0.00155 C 0.01475 0.00309 0.01336 0.0034 0.01875 0.00525 C 0.01979 0.00556 0.02118 0.00587 0.02222 0.00618 C 0.02326 0.00679 0.02413 0.00741 0.02517 0.00803 C 0.02691 0.00896 0.03333 0.00988 0.03437 0.00988 C 0.03871 0.01081 0.04288 0.01142 0.04704 0.01204 C 0.04878 0.01235 0.05017 0.01266 0.05191 0.01297 C 0.05347 0.01359 0.05486 0.0142 0.05677 0.01482 C 0.0625 0.01821 0.05573 0.01544 0.06198 0.01976 C 0.06284 0.02038 0.06388 0.02007 0.06475 0.02068 C 0.06892 0.02346 0.06666 0.02346 0.071 0.02686 C 0.07222 0.02747 0.07378 0.02778 0.07465 0.02871 C 0.07638 0.02963 0.07812 0.03087 0.07934 0.0321 C 0.08055 0.03334 0.08125 0.03457 0.08229 0.0355 C 0.08298 0.03612 0.0842 0.03673 0.08507 0.03735 C 0.08993 0.04229 0.08524 0.04044 0.09045 0.04198 C 0.09132 0.0426 0.09236 0.04321 0.09323 0.04383 C 0.09409 0.04476 0.09427 0.04661 0.09513 0.04692 C 0.09583 0.04754 0.09687 0.04754 0.09774 0.04784 C 0.09878 0.04846 0.09948 0.04939 0.10034 0.05 C 0.10538 0.05772 0.09895 0.04815 0.1052 0.05463 C 0.10607 0.05587 0.10642 0.05679 0.10711 0.05772 C 0.10781 0.05926 0.10885 0.05957 0.10972 0.06081 C 0.11128 0.06266 0.11284 0.06451 0.11458 0.06636 C 0.11527 0.0676 0.11649 0.06852 0.11718 0.06976 C 0.12222 0.07747 0.11718 0.07346 0.12257 0.07717 C 0.12274 0.07747 0.12604 0.08642 0.12708 0.08797 C 0.12777 0.08889 0.12916 0.08982 0.13003 0.09075 C 0.13073 0.09198 0.13073 0.09383 0.13177 0.09476 C 0.13333 0.0963 0.13732 0.09877 0.13732 0.09877 C 0.13836 0.10062 0.13993 0.10247 0.14114 0.10433 C 0.14166 0.10587 0.14201 0.10741 0.1427 0.10834 C 0.14357 0.10926 0.14444 0.10957 0.14566 0.11019 C 0.14583 0.11204 0.146 0.11359 0.14635 0.11544 C 0.14722 0.11852 0.1493 0.12439 0.1493 0.12439 C 0.14948 0.12686 0.14948 0.12994 0.15 0.13272 C 0.15121 0.13828 0.15312 0.14229 0.15486 0.14723 C 0.15902 0.1605 0.15191 0.14136 0.15763 0.15494 C 0.15798 0.15587 0.15798 0.1571 0.15868 0.15834 C 0.1625 0.16698 0.15781 0.15124 0.16388 0.16914 C 0.16493 0.17161 0.16562 0.17408 0.16649 0.17686 C 0.16718 0.17809 0.16805 0.17933 0.16857 0.18056 C 0.16927 0.18303 0.16961 0.18581 0.17048 0.18828 C 0.17048 0.1892 0.17083 0.19044 0.17135 0.19136 C 0.1717 0.19229 0.17257 0.19321 0.17291 0.19414 C 0.17378 0.19538 0.17413 0.19692 0.17482 0.19815 C 0.17534 0.19908 0.17673 0.19939 0.17777 0.2 C 0.18489 0.2071 0.1802 0.20494 0.18576 0.20679 C 0.18611 0.20772 0.18611 0.20865 0.1868 0.20957 C 0.18854 0.21328 0.19166 0.21575 0.19392 0.21852 C 0.19496 0.22068 0.19566 0.2247 0.19791 0.22655 C 0.19861 0.22717 0.19965 0.22778 0.20052 0.2284 C 0.20138 0.23025 0.20156 0.23272 0.20312 0.23426 C 0.20399 0.23488 0.2052 0.23488 0.20555 0.2355 C 0.20659 0.23642 0.20729 0.23735 0.20816 0.23828 C 0.2118 0.24167 0.21267 0.24167 0.21597 0.24291 C 0.21701 0.24352 0.21788 0.24414 0.21892 0.24507 C 0.22083 0.24568 0.22448 0.24723 0.22448 0.24723 C 0.22691 0.24877 0.23125 0.25155 0.23402 0.25371 C 0.23819 0.25772 0.23454 0.25587 0.23923 0.25772 C 0.23975 0.25803 0.24461 0.26173 0.24548 0.26235 C 0.24687 0.26297 0.24809 0.26297 0.2493 0.26328 C 0.25312 0.26482 0.25642 0.26729 0.26041 0.26852 C 0.26163 0.26883 0.26302 0.26883 0.26406 0.26945 C 0.26597 0.26976 0.2677 0.27068 0.26944 0.2713 L 0.27586 0.27315 C 0.27673 0.27315 0.2776 0.27377 0.27864 0.27408 C 0.27986 0.27439 0.28107 0.2747 0.28246 0.275 C 0.28333 0.275 0.28454 0.27562 0.28524 0.27593 C 0.28663 0.27624 0.28767 0.27655 0.28888 0.27686 C 0.29079 0.27747 0.29253 0.27871 0.29444 0.27871 L 0.30954 0.27871 L 0.30954 0.27994 L 0.30954 0.27871 " pathEditMode="relative" rAng="0" ptsTypes="AAAAAAAAA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3.88889E-6 -0.00031 C 0.00347 -0.00062 0.00694 -0.00093 0.01059 -0.00124 C 0.0118 -0.00155 0.0125 -0.00185 0.01371 -0.00185 C 0.01475 -0.00216 0.01597 -0.00216 0.01701 -0.00216 C 0.0302 -0.00309 0.01371 -0.00185 0.02448 -0.00309 C 0.02552 -0.00309 0.02656 -0.00309 0.0276 -0.00309 C 0.02951 -0.0034 0.03159 -0.00401 0.03402 -0.00401 C 0.03559 -0.00432 0.03698 -0.00432 0.03854 -0.00432 C 0.03993 -0.00432 0.04114 -0.00463 0.0427 -0.00494 C 0.04878 -0.00587 0.04288 -0.00494 0.04913 -0.00556 C 0.05746 -0.00648 0.04739 -0.00556 0.05555 -0.00617 C 0.05607 -0.00648 0.05573 -0.00679 0.05659 -0.00679 C 0.05781 -0.0071 0.05954 -0.00679 0.06093 -0.0071 C 0.06198 -0.0071 0.06284 -0.00741 0.06406 -0.00741 C 0.06579 -0.00741 0.0677 -0.00741 0.06961 -0.00772 C 0.0743 -0.00772 0.07239 -0.00803 0.07812 -0.00834 C 0.07916 -0.00864 0.0802 -0.00864 0.08125 -0.00864 C 0.08316 -0.00864 0.08489 -0.00895 0.08663 -0.00895 C 0.08767 -0.00926 0.08871 -0.00957 0.08993 -0.00957 C 0.09132 -0.00988 0.09288 -0.00988 0.09409 -0.01019 C 0.09496 -0.0105 0.09566 -0.0105 0.09618 -0.0108 C 0.09722 -0.01111 0.09826 -0.01142 0.09965 -0.01173 C 0.10069 -0.01173 0.10191 -0.01204 0.10277 -0.01235 C 0.10382 -0.01235 0.10798 -0.01389 0.10816 -0.01389 C 0.1085 -0.0142 0.10833 -0.0142 0.1092 -0.01451 C 0.11007 -0.01451 0.11128 -0.01451 0.1125 -0.01482 C 0.11371 -0.01513 0.11441 -0.01574 0.11666 -0.01605 C 0.11805 -0.01605 0.11961 -0.01605 0.121 -0.01636 C 0.12309 -0.01667 0.125 -0.01698 0.12743 -0.01698 C 0.13142 -0.01729 0.13454 -0.01759 0.13819 -0.0179 C 0.13958 -0.01821 0.14114 -0.01821 0.14253 -0.01852 C 0.14357 -0.01852 0.14461 -0.01883 0.14566 -0.01883 C 0.14809 -0.01945 0.15121 -0.02006 0.15312 -0.02068 C 0.15468 -0.02099 0.15573 -0.0213 0.15746 -0.02161 C 0.15885 -0.02192 0.16041 -0.02222 0.16163 -0.02253 C 0.16302 -0.02284 0.16406 -0.02315 0.1651 -0.02346 C 0.16562 -0.02346 0.16614 -0.02377 0.16718 -0.02408 C 0.1684 -0.02438 0.16979 -0.02438 0.17135 -0.02469 C 0.17239 -0.02469 0.17343 -0.025 0.17465 -0.025 C 0.17604 -0.025 0.18107 -0.02562 0.18316 -0.02562 C 0.18472 -0.02562 0.18611 -0.02562 0.1875 -0.02593 C 0.18854 -0.02593 0.18941 -0.02624 0.19062 -0.02655 C 0.19253 -0.02655 0.19722 -0.02685 0.19722 -0.02685 C 0.20399 -0.02778 0.19722 -0.02655 0.20139 -0.02809 C 0.20208 -0.0284 0.20382 -0.0284 0.20468 -0.02871 C 0.20677 -0.02932 0.20625 -0.02963 0.20885 -0.02994 C 0.21024 -0.03025 0.2118 -0.03056 0.21319 -0.03056 C 0.22413 -0.03364 0.21232 -0.03056 0.22066 -0.03241 C 0.22152 -0.03272 0.2217 -0.03303 0.22274 -0.03303 C 0.22482 -0.03334 0.22639 -0.03334 0.22899 -0.03334 C 0.23038 -0.03364 0.23142 -0.03364 0.23264 -0.03364 C 0.23385 -0.03364 0.23524 -0.03364 0.2368 -0.03395 C 0.23871 -0.03395 0.24027 -0.03426 0.24218 -0.03426 C 0.24392 -0.03426 0.24566 -0.03457 0.24757 -0.03457 C 0.26128 -0.03457 0.27534 -0.03457 0.28923 -0.03457 C 0.31493 -0.0355 0.29427 -0.03488 0.35173 -0.03488 L 0.35173 -0.03488 " pathEditMode="relative" rAng="0" ptsTypes="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4414 L -4.72222E-6 0.04445 C 0.00296 0.04383 0.00591 0.04383 0.00921 0.04352 C 0.0106 0.04321 0.01181 0.04291 0.0132 0.04291 C 0.01702 0.0426 0.02101 0.0426 0.02483 0.04229 C 0.02726 0.04198 0.02987 0.04167 0.03212 0.04105 C 0.03369 0.04075 0.03473 0.03982 0.03612 0.0392 C 0.03803 0.03889 0.04028 0.03858 0.04237 0.03797 C 0.04341 0.03797 0.04462 0.03766 0.04549 0.03735 L 0.04966 0.03642 C 0.05955 0.03056 0.04375 0.0392 0.05903 0.03334 C 0.06806 0.02994 0.0566 0.03396 0.06511 0.03149 C 0.06632 0.03118 0.06719 0.03056 0.06841 0.03025 C 0.06945 0.02994 0.07049 0.02994 0.07136 0.02963 C 0.07292 0.02933 0.07414 0.02871 0.0757 0.0284 C 0.08073 0.02747 0.0849 0.02717 0.09028 0.02655 C 0.09289 0.02593 0.09566 0.02531 0.09844 0.0247 C 0.09983 0.0247 0.10139 0.02439 0.10261 0.02408 C 0.10435 0.02408 0.10625 0.02377 0.10782 0.02377 C 0.11007 0.02315 0.11407 0.02254 0.11407 0.02284 C 0.11546 0.02161 0.11667 0.02099 0.11823 0.02068 C 0.11945 0.02038 0.12084 0.02038 0.1224 0.02007 C 0.12327 0.01976 0.12431 0.01976 0.12553 0.01945 C 0.12657 0.01883 0.12744 0.01852 0.12865 0.01821 C 0.13021 0.0176 0.1323 0.0176 0.13386 0.01698 C 0.1349 0.01667 0.1349 0.01575 0.13594 0.01513 C 0.13664 0.01482 0.13803 0.01482 0.13889 0.01451 C 0.14115 0.01389 0.14306 0.01297 0.14514 0.01204 C 0.14723 0.01142 0.154 0.00834 0.15573 0.00803 L 0.15869 0.00741 C 0.16007 0.00649 0.16112 0.00556 0.16285 0.00494 C 0.16407 0.00463 0.16563 0.00463 0.16702 0.00433 C 0.16806 0.00402 0.16893 0.00402 0.17014 0.00371 C 0.17275 0.0034 0.1757 0.00278 0.17848 0.00247 C 0.18351 0.00186 0.18855 0.00093 0.1941 0.00062 C 0.20573 0.00031 0.21754 0.00031 0.22935 0.00031 C 0.25903 0.00031 0.28872 0.00031 0.31875 0.00062 C 0.32119 0.00062 0.32344 0.00155 0.32587 0.00186 C 0.33039 0.00247 0.32882 0.00247 0.3323 0.00247 L 0.3323 0.00278 " pathEditMode="relative" rAng="0" ptsTypes="AAAAAAAAAAAAAAAAAAAAAAAAAAAAAAAAAAA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Text&#10;&#10;Description automatically generated">
            <a:extLst>
              <a:ext uri="{FF2B5EF4-FFF2-40B4-BE49-F238E27FC236}">
                <a16:creationId xmlns:a16="http://schemas.microsoft.com/office/drawing/2014/main" id="{4A86A460-DA33-4CDD-8880-C19E10CA4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7" y="170380"/>
            <a:ext cx="4984041" cy="4447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E49518E5-DE34-4549-8FF9-3413319C0EA1}"/>
              </a:ext>
            </a:extLst>
          </p:cNvPr>
          <p:cNvSpPr txBox="1"/>
          <p:nvPr/>
        </p:nvSpPr>
        <p:spPr>
          <a:xfrm>
            <a:off x="5150058" y="459409"/>
            <a:ext cx="4159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rgbClr val="92D050"/>
                </a:solidFill>
                <a:latin typeface="+mn-lt"/>
              </a:rPr>
              <a:t>1- </a:t>
            </a:r>
            <a:r>
              <a:rPr lang="en-US" sz="2000" b="1" dirty="0">
                <a:ln w="0"/>
                <a:solidFill>
                  <a:srgbClr val="00B0F0"/>
                </a:solidFill>
                <a:latin typeface="+mn-lt"/>
              </a:rPr>
              <a:t>The walls are dirty and need to be repainted.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C05F470-FE8B-4A73-BB51-D2D5D2246973}"/>
              </a:ext>
            </a:extLst>
          </p:cNvPr>
          <p:cNvSpPr txBox="1"/>
          <p:nvPr/>
        </p:nvSpPr>
        <p:spPr>
          <a:xfrm>
            <a:off x="5150058" y="1280162"/>
            <a:ext cx="382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rgbClr val="92D050"/>
                </a:solidFill>
                <a:latin typeface="+mn-lt"/>
              </a:rPr>
              <a:t>2-</a:t>
            </a:r>
            <a:r>
              <a:rPr lang="en-US" sz="2000" b="1" dirty="0">
                <a:ln w="0"/>
                <a:solidFill>
                  <a:srgbClr val="00B0F0"/>
                </a:solidFill>
                <a:latin typeface="+mn-lt"/>
              </a:rPr>
              <a:t> He says he’ll have the engine checked.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CC485AA-39D8-45ED-B2C6-6821FE96279C}"/>
              </a:ext>
            </a:extLst>
          </p:cNvPr>
          <p:cNvSpPr txBox="1"/>
          <p:nvPr/>
        </p:nvSpPr>
        <p:spPr>
          <a:xfrm>
            <a:off x="5150057" y="2120320"/>
            <a:ext cx="6391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rgbClr val="92D050"/>
                </a:solidFill>
                <a:latin typeface="+mn-lt"/>
              </a:rPr>
              <a:t>3-</a:t>
            </a:r>
            <a:r>
              <a:rPr lang="en-US" sz="2000" b="1" dirty="0">
                <a:ln w="0"/>
                <a:solidFill>
                  <a:srgbClr val="00B0F0"/>
                </a:solidFill>
                <a:latin typeface="+mn-lt"/>
              </a:rPr>
              <a:t> The sleeves are torn.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A0B2C4D-CE56-4F15-9644-0094E5A31D25}"/>
              </a:ext>
            </a:extLst>
          </p:cNvPr>
          <p:cNvSpPr txBox="1"/>
          <p:nvPr/>
        </p:nvSpPr>
        <p:spPr>
          <a:xfrm>
            <a:off x="5150056" y="2603373"/>
            <a:ext cx="6391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rgbClr val="92D050"/>
                </a:solidFill>
                <a:latin typeface="+mn-lt"/>
              </a:rPr>
              <a:t>4-</a:t>
            </a:r>
            <a:r>
              <a:rPr lang="en-US" sz="2000" b="1" dirty="0">
                <a:ln w="0"/>
                <a:solidFill>
                  <a:srgbClr val="00B0F0"/>
                </a:solidFill>
                <a:latin typeface="+mn-lt"/>
              </a:rPr>
              <a:t> The computer crashed.</a:t>
            </a:r>
          </a:p>
        </p:txBody>
      </p:sp>
      <p:pic>
        <p:nvPicPr>
          <p:cNvPr id="16" name="Picture 2" descr="Bitmoji Image">
            <a:extLst>
              <a:ext uri="{FF2B5EF4-FFF2-40B4-BE49-F238E27FC236}">
                <a16:creationId xmlns:a16="http://schemas.microsoft.com/office/drawing/2014/main" id="{36448D82-E248-47D1-859B-F678A733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14" y="3003954"/>
            <a:ext cx="1328530" cy="16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92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FB446E9-3804-4638-A32B-DB1692965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1" y="225334"/>
            <a:ext cx="5309981" cy="4387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88A9E8BF-CB28-4ED2-855A-D24E9DAA2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21661" y="225334"/>
            <a:ext cx="436270" cy="422587"/>
          </a:xfrm>
          <a:prstGeom prst="rect">
            <a:avLst/>
          </a:prstGeom>
        </p:spPr>
      </p:pic>
      <p:pic>
        <p:nvPicPr>
          <p:cNvPr id="7" name="Google Shape;227;p20">
            <a:extLst>
              <a:ext uri="{FF2B5EF4-FFF2-40B4-BE49-F238E27FC236}">
                <a16:creationId xmlns:a16="http://schemas.microsoft.com/office/drawing/2014/main" id="{FB73A9B9-9DBD-4053-B752-4204299D7DE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Bitmoji Image">
            <a:extLst>
              <a:ext uri="{FF2B5EF4-FFF2-40B4-BE49-F238E27FC236}">
                <a16:creationId xmlns:a16="http://schemas.microsoft.com/office/drawing/2014/main" id="{7966E1F8-65FD-469B-892A-0A40625B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620" y="1102177"/>
            <a:ext cx="2154906" cy="422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6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image.slidesharecdn.com/complainthandling-130304011711-phpapp01/95/complaint-handling-21-1024.jpg?cb=1362381577">
            <a:extLst>
              <a:ext uri="{FF2B5EF4-FFF2-40B4-BE49-F238E27FC236}">
                <a16:creationId xmlns:a16="http://schemas.microsoft.com/office/drawing/2014/main" id="{A810B56D-8E6C-483E-B2FA-BC931B225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706" y="212271"/>
            <a:ext cx="7032715" cy="4449536"/>
          </a:xfrm>
          <a:prstGeom prst="rect">
            <a:avLst/>
          </a:prstGeom>
          <a:noFill/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118" y="1899099"/>
            <a:ext cx="2147848" cy="25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152D754-609B-4858-9E2E-88941E8E7C4C}"/>
              </a:ext>
            </a:extLst>
          </p:cNvPr>
          <p:cNvSpPr/>
          <p:nvPr/>
        </p:nvSpPr>
        <p:spPr>
          <a:xfrm>
            <a:off x="1125107" y="567302"/>
            <a:ext cx="21082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Page21</a:t>
            </a:r>
          </a:p>
        </p:txBody>
      </p:sp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DB11013-6C1F-4EFE-BA0F-5F9649266A86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Page21</a:t>
            </a: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AC0EDE3-C844-4BD9-8CEF-3C0120CEF8C3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Page21</a:t>
            </a: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38D484B-E893-49AD-80E1-C0E8B1F1E2D2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Page21</a:t>
            </a: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E422D49-1019-4227-AE4B-23A5BB654BE9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Page21</a:t>
            </a: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D713885-90C2-4AD6-9A0F-754AADCAD86D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Page21</a:t>
            </a: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EBE0D6F-7E94-4E3E-8A87-3EFAF615E165}"/>
              </a:ext>
            </a:extLst>
          </p:cNvPr>
          <p:cNvSpPr/>
          <p:nvPr/>
        </p:nvSpPr>
        <p:spPr>
          <a:xfrm>
            <a:off x="1214073" y="567302"/>
            <a:ext cx="193033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Page21</a:t>
            </a: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6" name="Picture 2" descr="Flat contact us background Free Vector">
            <a:extLst>
              <a:ext uri="{FF2B5EF4-FFF2-40B4-BE49-F238E27FC236}">
                <a16:creationId xmlns:a16="http://schemas.microsoft.com/office/drawing/2014/main" id="{A999F46C-591B-4734-AAA8-FE4F8BAC5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5" b="13536"/>
          <a:stretch/>
        </p:blipFill>
        <p:spPr bwMode="auto">
          <a:xfrm>
            <a:off x="189361" y="220274"/>
            <a:ext cx="3609293" cy="35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624250" y="692254"/>
            <a:ext cx="2913362" cy="21467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3</a:t>
            </a:r>
            <a:endParaRPr lang="ar-SA" sz="16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Listen and Discuss</a:t>
            </a:r>
            <a:endParaRPr lang="en-US" sz="12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Thursday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6/7/1442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نتيجة الصورة لـ complaints clipart">
            <a:extLst>
              <a:ext uri="{FF2B5EF4-FFF2-40B4-BE49-F238E27FC236}">
                <a16:creationId xmlns:a16="http://schemas.microsoft.com/office/drawing/2014/main" id="{313CA60C-1165-4A46-9FBA-5F7090A8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27243" y1="31894" x2="27243" y2="31894"/>
                        <a14:foregroundMark x1="27243" y1="31894" x2="27243" y2="31894"/>
                        <a14:foregroundMark x1="27243" y1="44518" x2="27243" y2="44518"/>
                        <a14:foregroundMark x1="27243" y1="44518" x2="27243" y2="44518"/>
                        <a14:foregroundMark x1="45847" y1="43522" x2="45847" y2="43522"/>
                        <a14:foregroundMark x1="69103" y1="79734" x2="69103" y2="79734"/>
                        <a14:foregroundMark x1="61794" y1="79402" x2="61794" y2="79402"/>
                        <a14:foregroundMark x1="64452" y1="86047" x2="64452" y2="86047"/>
                        <a14:foregroundMark x1="13289" y1="28239" x2="13289" y2="28239"/>
                        <a14:foregroundMark x1="15947" y1="15282" x2="15947" y2="15282"/>
                        <a14:foregroundMark x1="24917" y1="10631" x2="24917" y2="10631"/>
                        <a14:foregroundMark x1="25249" y1="11628" x2="25249" y2="11628"/>
                        <a14:foregroundMark x1="25249" y1="11628" x2="25249" y2="11628"/>
                        <a14:foregroundMark x1="25249" y1="11628" x2="25249" y2="11628"/>
                        <a14:foregroundMark x1="58472" y1="58140" x2="58472" y2="58140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83056" y1="50166" x2="83056" y2="50166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7409" y1="47841" x2="77409" y2="47841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72093" y1="47176" x2="72093" y2="47176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27907" y1="13289" x2="27907" y2="13289"/>
                        <a14:foregroundMark x1="16944" y1="27243" x2="16944" y2="27243"/>
                        <a14:foregroundMark x1="16944" y1="27243" x2="16944" y2="27243"/>
                        <a14:foregroundMark x1="16944" y1="27243" x2="16944" y2="27243"/>
                        <a14:foregroundMark x1="15947" y1="27907" x2="15947" y2="27907"/>
                        <a14:foregroundMark x1="15947" y1="27907" x2="15947" y2="27907"/>
                        <a14:foregroundMark x1="15947" y1="27907" x2="15947" y2="27907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6877" y1="28904" x2="36877" y2="28904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29568" x2="38206" y2="29568"/>
                        <a14:foregroundMark x1="38206" y1="30897" x2="38206" y2="30897"/>
                        <a14:foregroundMark x1="38206" y1="30897" x2="38206" y2="30897"/>
                        <a14:foregroundMark x1="38538" y1="28239" x2="38538" y2="28239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542" y1="24252" x2="37542" y2="24252"/>
                        <a14:foregroundMark x1="37209" y1="16944" x2="37209" y2="16944"/>
                        <a14:foregroundMark x1="37209" y1="16944" x2="37209" y2="16944"/>
                        <a14:foregroundMark x1="37209" y1="16944" x2="37209" y2="16944"/>
                        <a14:foregroundMark x1="37209" y1="16944" x2="37209" y2="16944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12957" y1="27243" x2="12957" y2="27243"/>
                        <a14:foregroundMark x1="25914" y1="39867" x2="25914" y2="39867"/>
                        <a14:foregroundMark x1="25914" y1="39867" x2="25914" y2="39867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2259" y1="45183" x2="22259" y2="45183"/>
                        <a14:foregroundMark x1="28571" y1="43522" x2="28571" y2="43522"/>
                        <a14:foregroundMark x1="30565" y1="43189" x2="30565" y2="43189"/>
                        <a14:foregroundMark x1="30565" y1="43189" x2="30565" y2="43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621" y="1875616"/>
            <a:ext cx="1826648" cy="23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8" y="1651738"/>
            <a:ext cx="5103798" cy="18776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Identify the complaint sentence.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Find the problem in each category.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Answer questions about complaints.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Model a complaint according to the text.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Bell MT" panose="02020503060305020303" pitchFamily="18" charset="0"/>
              </a:rPr>
              <a:t>Form a conversation about the complaints.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EF10FD3-B07A-4DD9-BEDC-43C7207A6B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3" y="3645763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7041510D-8721-4D03-9ED3-64E88559CE80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Look at the pictures then discuss</a:t>
            </a:r>
            <a:endParaRPr lang="ar-SA" sz="1200" dirty="0">
              <a:cs typeface="+mj-cs"/>
            </a:endParaRPr>
          </a:p>
        </p:txBody>
      </p:sp>
      <p:pic>
        <p:nvPicPr>
          <p:cNvPr id="2050" name="Picture 2" descr="نتيجة الصورة لـ unhappy customer clipart">
            <a:extLst>
              <a:ext uri="{FF2B5EF4-FFF2-40B4-BE49-F238E27FC236}">
                <a16:creationId xmlns:a16="http://schemas.microsoft.com/office/drawing/2014/main" id="{DF31C390-1902-4A3A-AE0A-4ADE6C5D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83" y="300675"/>
            <a:ext cx="2163006" cy="194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نتيجة الصورة لـ unsatisfied customer clipart">
            <a:extLst>
              <a:ext uri="{FF2B5EF4-FFF2-40B4-BE49-F238E27FC236}">
                <a16:creationId xmlns:a16="http://schemas.microsoft.com/office/drawing/2014/main" id="{2EE78D1B-6575-45FE-946C-54D07A96F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89" y="223581"/>
            <a:ext cx="2246741" cy="23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نتيجة الصورة لـ unsatisfied customer clipart">
            <a:extLst>
              <a:ext uri="{FF2B5EF4-FFF2-40B4-BE49-F238E27FC236}">
                <a16:creationId xmlns:a16="http://schemas.microsoft.com/office/drawing/2014/main" id="{E59E24B2-6AFE-4FA5-9AAE-0D9F8A684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5"/>
          <a:stretch/>
        </p:blipFill>
        <p:spPr bwMode="auto">
          <a:xfrm>
            <a:off x="202013" y="242908"/>
            <a:ext cx="2024770" cy="19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نتيجة الصورة لـ unsatisfied customer clipart">
            <a:extLst>
              <a:ext uri="{FF2B5EF4-FFF2-40B4-BE49-F238E27FC236}">
                <a16:creationId xmlns:a16="http://schemas.microsoft.com/office/drawing/2014/main" id="{5F060384-708F-473D-95D1-60FB645C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4" y="2236054"/>
            <a:ext cx="2649785" cy="156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نتيجة الصورة لـ unsatisfied customer clipart">
            <a:extLst>
              <a:ext uri="{FF2B5EF4-FFF2-40B4-BE49-F238E27FC236}">
                <a16:creationId xmlns:a16="http://schemas.microsoft.com/office/drawing/2014/main" id="{83AC3706-8331-4890-A821-891E2339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55" y="2249044"/>
            <a:ext cx="2723826" cy="15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74" name="Picture 2" descr="Men or boy thumbs down dislike and disappointed expression pose cartoon illustration Premium Vector">
            <a:extLst>
              <a:ext uri="{FF2B5EF4-FFF2-40B4-BE49-F238E27FC236}">
                <a16:creationId xmlns:a16="http://schemas.microsoft.com/office/drawing/2014/main" id="{356B5CE9-D66F-41C4-885D-86CFF6D7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7" r="9101" b="7985"/>
          <a:stretch/>
        </p:blipFill>
        <p:spPr bwMode="auto">
          <a:xfrm>
            <a:off x="4425967" y="891934"/>
            <a:ext cx="1827753" cy="325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EF10FD3-B07A-4DD9-BEDC-43C7207A6B8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3" y="3515135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A5E5EDCD-7B83-40A6-B715-D577A84C5887}"/>
              </a:ext>
            </a:extLst>
          </p:cNvPr>
          <p:cNvSpPr txBox="1"/>
          <p:nvPr/>
        </p:nvSpPr>
        <p:spPr>
          <a:xfrm>
            <a:off x="339382" y="316063"/>
            <a:ext cx="5306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Have you ever bought or paid for something that you weren’t happy with?</a:t>
            </a: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93130C92-9AF0-4FFF-B141-2E69E5D0572C}"/>
              </a:ext>
            </a:extLst>
          </p:cNvPr>
          <p:cNvSpPr txBox="1"/>
          <p:nvPr/>
        </p:nvSpPr>
        <p:spPr>
          <a:xfrm>
            <a:off x="339382" y="1152704"/>
            <a:ext cx="2627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800" b="1" kern="1200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What did you do?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2C1B524E-AE6A-43F9-8454-EE7773C8BC44}"/>
              </a:ext>
            </a:extLst>
          </p:cNvPr>
          <p:cNvSpPr txBox="1"/>
          <p:nvPr/>
        </p:nvSpPr>
        <p:spPr>
          <a:xfrm>
            <a:off x="339382" y="1674859"/>
            <a:ext cx="3794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800" b="1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Where do you go if you have any problems or complaints?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5C1D112-680A-452C-ADE3-BDC1D2370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95" y="2321190"/>
            <a:ext cx="2505284" cy="13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3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5E63EAC-AAD4-4D4D-96ED-5AEF37B3DFCE}"/>
              </a:ext>
            </a:extLst>
          </p:cNvPr>
          <p:cNvSpPr txBox="1"/>
          <p:nvPr/>
        </p:nvSpPr>
        <p:spPr>
          <a:xfrm>
            <a:off x="139529" y="1149522"/>
            <a:ext cx="4018415" cy="70788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89B4A8"/>
                </a:solidFill>
              </a:rPr>
              <a:t>Serving and looking after customers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FC2DDA5-206F-4F04-9C87-05229B93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2" y="3419394"/>
            <a:ext cx="8921523" cy="122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295D4B4-51F4-44B1-B1C0-99AD5DFD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79" y="138313"/>
            <a:ext cx="4791892" cy="327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584</Words>
  <Application>Microsoft Office PowerPoint</Application>
  <PresentationFormat>عرض على الشاشة (16:9)</PresentationFormat>
  <Paragraphs>130</Paragraphs>
  <Slides>38</Slides>
  <Notes>37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5" baseType="lpstr">
      <vt:lpstr>Bell MT</vt:lpstr>
      <vt:lpstr>Comic Sans MS</vt:lpstr>
      <vt:lpstr>Playfair Display</vt:lpstr>
      <vt:lpstr>Wingdings</vt:lpstr>
      <vt:lpstr>Arial</vt:lpstr>
      <vt:lpstr>Josefin Sans Thin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209</cp:revision>
  <dcterms:modified xsi:type="dcterms:W3CDTF">2021-02-16T18:13:32Z</dcterms:modified>
</cp:coreProperties>
</file>