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73" r:id="rId5"/>
    <p:sldId id="274" r:id="rId6"/>
    <p:sldId id="267" r:id="rId7"/>
    <p:sldId id="268" r:id="rId8"/>
    <p:sldId id="269" r:id="rId9"/>
    <p:sldId id="275" r:id="rId10"/>
    <p:sldId id="270" r:id="rId11"/>
    <p:sldId id="276" r:id="rId12"/>
    <p:sldId id="277" r:id="rId13"/>
    <p:sldId id="278" r:id="rId14"/>
    <p:sldId id="271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89E"/>
    <a:srgbClr val="883994"/>
    <a:srgbClr val="A07CA0"/>
    <a:srgbClr val="9AE3EC"/>
    <a:srgbClr val="FFECFF"/>
    <a:srgbClr val="FBA9D1"/>
    <a:srgbClr val="D2F3A4"/>
    <a:srgbClr val="AEE696"/>
    <a:srgbClr val="624097"/>
    <a:srgbClr val="970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1.JP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2.jpe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37.emf"/><Relationship Id="rId21" Type="http://schemas.microsoft.com/office/2007/relationships/hdphoto" Target="../media/hdphoto8.wdp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jpeg"/><Relationship Id="rId2" Type="http://schemas.openxmlformats.org/officeDocument/2006/relationships/image" Target="../media/image36.emf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8.jpeg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40.emf"/><Relationship Id="rId21" Type="http://schemas.microsoft.com/office/2007/relationships/hdphoto" Target="../media/hdphoto8.wdp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jpeg"/><Relationship Id="rId2" Type="http://schemas.openxmlformats.org/officeDocument/2006/relationships/image" Target="../media/image39.emf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24" Type="http://schemas.openxmlformats.org/officeDocument/2006/relationships/image" Target="../media/image41.emf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8.jpeg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43.emf"/><Relationship Id="rId21" Type="http://schemas.microsoft.com/office/2007/relationships/hdphoto" Target="../media/hdphoto8.wdp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jpeg"/><Relationship Id="rId2" Type="http://schemas.openxmlformats.org/officeDocument/2006/relationships/image" Target="../media/image42.png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24" Type="http://schemas.openxmlformats.org/officeDocument/2006/relationships/image" Target="../media/image44.emf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8.jpeg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38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46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47.emf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50.jpe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49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3.emf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16.JP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17.emf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20.emf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19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1.JP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22.jpe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3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25.emf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microsoft.com/office/2007/relationships/hdphoto" Target="../media/hdphoto10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6.jpe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27.emf"/><Relationship Id="rId2" Type="http://schemas.openxmlformats.org/officeDocument/2006/relationships/audio" Target="../media/audio3.wav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24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33.emf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openxmlformats.org/officeDocument/2006/relationships/image" Target="../media/image32.emf"/><Relationship Id="rId2" Type="http://schemas.openxmlformats.org/officeDocument/2006/relationships/image" Target="../media/image28.emf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31.emf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30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35.emf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34.emf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96" y="1227123"/>
            <a:ext cx="2245634" cy="3282356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6101650" y="1741120"/>
            <a:ext cx="1998810" cy="2327580"/>
          </a:xfrm>
          <a:prstGeom prst="round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7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572215" y="3604635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٥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14977"/>
            <a:ext cx="574051" cy="615689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454353" y="4125737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٣٣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وحدات السعة المترية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473922" y="176374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فكرة الدرس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410113" y="2960876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المفردات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643565" y="3242288"/>
            <a:ext cx="19236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أقدر السعة وأقيسها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127069" y="3242288"/>
            <a:ext cx="17982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المللتر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( مل)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203333" y="1986787"/>
            <a:ext cx="13369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السعة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124222" y="2567404"/>
            <a:ext cx="16524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اللتر ( ل )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258560" y="3167981"/>
            <a:ext cx="1814649" cy="25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5" grpId="0" animBg="1"/>
      <p:bldP spid="12" grpId="0"/>
      <p:bldP spid="14" grpId="0"/>
      <p:bldP spid="41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32" y="2887492"/>
            <a:ext cx="2605800" cy="348553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145" y="2829544"/>
            <a:ext cx="2451000" cy="3459667"/>
          </a:xfrm>
          <a:prstGeom prst="rect">
            <a:avLst/>
          </a:prstGeom>
        </p:spPr>
      </p:pic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السعة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٥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041082" y="3117074"/>
            <a:ext cx="10587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اللتر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2204740" y="3117074"/>
            <a:ext cx="12185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المللتر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6820972" y="4339904"/>
            <a:ext cx="942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اللتر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2371038" y="4483440"/>
            <a:ext cx="10587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المللتر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254952" y="2100961"/>
            <a:ext cx="5414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أختار الوحدة الأنسب (اللتر ،</a:t>
            </a:r>
            <a:r>
              <a:rPr lang="ar-SA" sz="2000" b="1" dirty="0" err="1" smtClean="0">
                <a:solidFill>
                  <a:schemeClr val="bg2">
                    <a:lumMod val="25000"/>
                  </a:schemeClr>
                </a:solidFill>
              </a:rPr>
              <a:t>المللتر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) لقياس سعة 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6824347" y="5670801"/>
            <a:ext cx="10587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المللتر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2397940" y="5729698"/>
            <a:ext cx="942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اللتر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7" grpId="0"/>
      <p:bldP spid="49" grpId="0"/>
      <p:bldP spid="53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57" y="2472672"/>
            <a:ext cx="3230907" cy="296931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472" y="2868334"/>
            <a:ext cx="2916303" cy="2475435"/>
          </a:xfrm>
          <a:prstGeom prst="rect">
            <a:avLst/>
          </a:prstGeom>
        </p:spPr>
      </p:pic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السعة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٥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285355" y="1480536"/>
            <a:ext cx="37304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أختار التقدير الأنسب لسعة 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64932" y="3076306"/>
            <a:ext cx="2848854" cy="2197089"/>
          </a:xfrm>
          <a:prstGeom prst="rect">
            <a:avLst/>
          </a:prstGeom>
        </p:spPr>
      </p:pic>
      <p:sp>
        <p:nvSpPr>
          <p:cNvPr id="45" name="شكل بيضاوي 44"/>
          <p:cNvSpPr/>
          <p:nvPr/>
        </p:nvSpPr>
        <p:spPr>
          <a:xfrm>
            <a:off x="7975177" y="4787149"/>
            <a:ext cx="960210" cy="53920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53"/>
          <p:cNvSpPr/>
          <p:nvPr/>
        </p:nvSpPr>
        <p:spPr>
          <a:xfrm>
            <a:off x="4918379" y="4734193"/>
            <a:ext cx="960449" cy="53920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شكل بيضاوي 54"/>
          <p:cNvSpPr/>
          <p:nvPr/>
        </p:nvSpPr>
        <p:spPr>
          <a:xfrm>
            <a:off x="3140269" y="4925160"/>
            <a:ext cx="614275" cy="53920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60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" r="53984" b="26103"/>
          <a:stretch/>
        </p:blipFill>
        <p:spPr>
          <a:xfrm>
            <a:off x="1529293" y="2506605"/>
            <a:ext cx="3138776" cy="318312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584" y="2450595"/>
            <a:ext cx="2786400" cy="3039334"/>
          </a:xfrm>
          <a:prstGeom prst="rect">
            <a:avLst/>
          </a:prstGeom>
        </p:spPr>
      </p:pic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السعة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٥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285355" y="1480536"/>
            <a:ext cx="37304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أختار التقدير الأنسب لسعة 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4584" y="2514548"/>
            <a:ext cx="3225000" cy="2948800"/>
          </a:xfrm>
          <a:prstGeom prst="rect">
            <a:avLst/>
          </a:prstGeom>
        </p:spPr>
      </p:pic>
      <p:sp>
        <p:nvSpPr>
          <p:cNvPr id="40" name="شكل بيضاوي 39"/>
          <p:cNvSpPr/>
          <p:nvPr/>
        </p:nvSpPr>
        <p:spPr>
          <a:xfrm>
            <a:off x="8630800" y="4832277"/>
            <a:ext cx="650468" cy="53920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/>
          <p:cNvSpPr/>
          <p:nvPr/>
        </p:nvSpPr>
        <p:spPr>
          <a:xfrm>
            <a:off x="5062710" y="4832277"/>
            <a:ext cx="511036" cy="53920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/>
          <p:cNvSpPr/>
          <p:nvPr/>
        </p:nvSpPr>
        <p:spPr>
          <a:xfrm>
            <a:off x="2830591" y="4906164"/>
            <a:ext cx="960210" cy="58729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95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642364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السعة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٥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04197" y="1828553"/>
            <a:ext cx="7241456" cy="4780110"/>
          </a:xfrm>
          <a:prstGeom prst="rect">
            <a:avLst/>
          </a:prstGeom>
        </p:spPr>
      </p:pic>
      <p:sp>
        <p:nvSpPr>
          <p:cNvPr id="49" name="مستطيل 48"/>
          <p:cNvSpPr/>
          <p:nvPr/>
        </p:nvSpPr>
        <p:spPr>
          <a:xfrm>
            <a:off x="6022963" y="106330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50" name="مخطط انسيابي: محطة طرفية 49"/>
          <p:cNvSpPr/>
          <p:nvPr/>
        </p:nvSpPr>
        <p:spPr>
          <a:xfrm>
            <a:off x="6175681" y="111148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20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63"/>
          <a:stretch/>
        </p:blipFill>
        <p:spPr>
          <a:xfrm>
            <a:off x="1541740" y="232558"/>
            <a:ext cx="1916766" cy="1783354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7072141" y="3367748"/>
            <a:ext cx="14181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لترات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318841" y="4596165"/>
            <a:ext cx="284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لترات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٣٥٠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مللتر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7072141" y="5886547"/>
            <a:ext cx="15506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١٥٠٠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مللتر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1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58" y="3903495"/>
            <a:ext cx="9840631" cy="103974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السعة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٥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99216" y="1207489"/>
            <a:ext cx="5630126" cy="892943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2659194" y="4978045"/>
            <a:ext cx="66603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نحن نعلم 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لتر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١٠٠٠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مللتر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لذلك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لتر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١٠٠٠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مللتر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١٠٠٠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مللتر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٢٠٠٠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مللتر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46291" y="2131732"/>
            <a:ext cx="6553201" cy="99586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>
            <a:off x="1814502" y="322773"/>
            <a:ext cx="1834402" cy="2616381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5841275" y="3099397"/>
            <a:ext cx="1722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قارورة الماء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السعة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٥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05585" y="1884450"/>
            <a:ext cx="2115600" cy="523800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8626401" y="1265174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أســتــعــد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78136" y="4265891"/>
            <a:ext cx="1349403" cy="194477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03" b="80927"/>
          <a:stretch/>
        </p:blipFill>
        <p:spPr>
          <a:xfrm>
            <a:off x="2571556" y="3082151"/>
            <a:ext cx="1744223" cy="933118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2881436" y="2509224"/>
            <a:ext cx="54227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في هذا النشاط سوف أستكشف وحدات قياس السعة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435578" y="3292188"/>
            <a:ext cx="54971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١ </a:t>
            </a:r>
            <a:r>
              <a:rPr lang="ar-SA" sz="2400" b="1" dirty="0" smtClean="0">
                <a:solidFill>
                  <a:srgbClr val="0070C0"/>
                </a:solidFill>
              </a:rPr>
              <a:t>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أستعمل قطارة عين لأجد كم </a:t>
            </a:r>
            <a:r>
              <a:rPr lang="ar-SA" sz="2400" b="1" dirty="0" err="1" smtClean="0">
                <a:solidFill>
                  <a:schemeClr val="bg2">
                    <a:lumMod val="25000"/>
                  </a:schemeClr>
                </a:solidFill>
              </a:rPr>
              <a:t>مللتراً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من الماء يملأ الملعقة .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521069" y="4176771"/>
            <a:ext cx="39950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أعد كل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نقاط على أنها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 </a:t>
            </a:r>
            <a:r>
              <a:rPr lang="ar-SA" sz="2400" b="1" dirty="0" err="1" smtClean="0">
                <a:solidFill>
                  <a:schemeClr val="bg2">
                    <a:lumMod val="25000"/>
                  </a:schemeClr>
                </a:solidFill>
              </a:rPr>
              <a:t>مللتر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788232" y="5010981"/>
            <a:ext cx="613967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٢ </a:t>
            </a:r>
            <a:r>
              <a:rPr lang="ar-SA" sz="2400" b="1" dirty="0" smtClean="0">
                <a:solidFill>
                  <a:srgbClr val="0070C0"/>
                </a:solidFill>
              </a:rPr>
              <a:t>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أستعمل علبة ماء فارغة سعتها لترُ واحد لأجد كم لتراً من الماء ستملأ دلواً .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>
            <a:off x="1980426" y="1959332"/>
            <a:ext cx="2513154" cy="3584476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السعة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٥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832596" y="2371292"/>
            <a:ext cx="53646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أعرف أن </a:t>
            </a:r>
            <a:r>
              <a:rPr lang="ar-SA" sz="2800" b="1" dirty="0" smtClean="0">
                <a:solidFill>
                  <a:srgbClr val="00B050"/>
                </a:solidFill>
              </a:rPr>
              <a:t>السعة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هي مقدار ما يمكن أن </a:t>
            </a:r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يحويه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وعاء من سائل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4646371" y="3709569"/>
            <a:ext cx="556266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وأقيس السعة بوحدات منها : </a:t>
            </a:r>
          </a:p>
          <a:p>
            <a:pPr algn="ctr"/>
            <a:r>
              <a:rPr lang="ar-SA" sz="2800" b="1" dirty="0" err="1" smtClean="0">
                <a:solidFill>
                  <a:srgbClr val="FF0000"/>
                </a:solidFill>
              </a:rPr>
              <a:t>المللتر</a:t>
            </a:r>
            <a:r>
              <a:rPr lang="ar-SA" sz="2800" b="1" dirty="0" smtClean="0">
                <a:solidFill>
                  <a:srgbClr val="FF0000"/>
                </a:solidFill>
              </a:rPr>
              <a:t>،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ويرمز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إليه اختصاراً </a:t>
            </a:r>
            <a:r>
              <a:rPr lang="ar-SA" sz="2800" b="1" dirty="0" smtClean="0">
                <a:solidFill>
                  <a:srgbClr val="FF0000"/>
                </a:solidFill>
              </a:rPr>
              <a:t>(مل)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 </a:t>
            </a:r>
            <a:r>
              <a:rPr lang="ar-SA" sz="2800" b="1" dirty="0" smtClean="0">
                <a:solidFill>
                  <a:srgbClr val="FF0000"/>
                </a:solidFill>
              </a:rPr>
              <a:t>اللتر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ويرمز إليه </a:t>
            </a:r>
            <a:r>
              <a:rPr lang="ar-SA" sz="2800" b="1" dirty="0" smtClean="0">
                <a:solidFill>
                  <a:srgbClr val="FF0000"/>
                </a:solidFill>
              </a:rPr>
              <a:t>(ل)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066" y="587698"/>
            <a:ext cx="2217553" cy="29853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السعة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٥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53995" y="1093676"/>
            <a:ext cx="2580000" cy="227626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43096" y="3558396"/>
            <a:ext cx="3870000" cy="274186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46776" y="3729493"/>
            <a:ext cx="3302400" cy="2534934"/>
          </a:xfrm>
          <a:prstGeom prst="rect">
            <a:avLst/>
          </a:prstGeom>
        </p:spPr>
      </p:pic>
      <p:sp>
        <p:nvSpPr>
          <p:cNvPr id="40" name="مستطيل مستدير الزوايا 39"/>
          <p:cNvSpPr/>
          <p:nvPr/>
        </p:nvSpPr>
        <p:spPr>
          <a:xfrm>
            <a:off x="6562652" y="5679188"/>
            <a:ext cx="3490011" cy="6307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3266945" y="5586782"/>
            <a:ext cx="1830601" cy="6307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78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2189918" y="1110004"/>
            <a:ext cx="7862158" cy="4742150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السعة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٥</a:t>
            </a:r>
            <a:endParaRPr lang="ar-SA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44040"/>
              </p:ext>
            </p:extLst>
          </p:nvPr>
        </p:nvGraphicFramePr>
        <p:xfrm>
          <a:off x="3745738" y="3140086"/>
          <a:ext cx="4773207" cy="125040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773207">
                  <a:extLst>
                    <a:ext uri="{9D8B030D-6E8A-4147-A177-3AD203B41FA5}">
                      <a16:colId xmlns:a16="http://schemas.microsoft.com/office/drawing/2014/main" val="3541716610"/>
                    </a:ext>
                  </a:extLst>
                </a:gridCol>
              </a:tblGrid>
              <a:tr h="62520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bg1"/>
                          </a:solidFill>
                        </a:rPr>
                        <a:t>وحدات قياس السعة </a:t>
                      </a:r>
                      <a:endParaRPr lang="ar-SA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276062"/>
                  </a:ext>
                </a:extLst>
              </a:tr>
              <a:tr h="625201">
                <a:tc>
                  <a:txBody>
                    <a:bodyPr/>
                    <a:lstStyle/>
                    <a:p>
                      <a:pPr algn="ctr" rtl="1"/>
                      <a:r>
                        <a:rPr lang="ku-Arab-IQ" sz="2800" b="1" dirty="0" smtClean="0"/>
                        <a:t>١ </a:t>
                      </a:r>
                      <a:r>
                        <a:rPr lang="ar-SA" sz="2800" b="1" dirty="0" smtClean="0"/>
                        <a:t>لتر ( ل ) = </a:t>
                      </a:r>
                      <a:r>
                        <a:rPr lang="ku-Arab-IQ" sz="2800" b="1" dirty="0" smtClean="0"/>
                        <a:t>١٠٠٠ </a:t>
                      </a:r>
                      <a:r>
                        <a:rPr lang="ar-SA" sz="2800" b="1" dirty="0" err="1" smtClean="0"/>
                        <a:t>مللتر</a:t>
                      </a:r>
                      <a:r>
                        <a:rPr lang="ar-SA" sz="2800" b="1" dirty="0" smtClean="0"/>
                        <a:t> ( مل ) </a:t>
                      </a:r>
                      <a:endParaRPr lang="ar-SA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781454"/>
                  </a:ext>
                </a:extLst>
              </a:tr>
            </a:tbl>
          </a:graphicData>
        </a:graphic>
      </p:graphicFrame>
      <p:pic>
        <p:nvPicPr>
          <p:cNvPr id="11" name="صورة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76" y="558944"/>
            <a:ext cx="1412673" cy="14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6752" y="3157788"/>
            <a:ext cx="2624954" cy="1989087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السعة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٥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664078" y="1252832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25" y="1244123"/>
            <a:ext cx="444457" cy="444457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5303520" y="1280481"/>
            <a:ext cx="23078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أختار الوحدة المناسبة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130478" y="1948559"/>
            <a:ext cx="644244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طيور :</a:t>
            </a:r>
            <a:r>
              <a:rPr lang="ar-SA" sz="2400" b="1" dirty="0" smtClean="0"/>
              <a:t> أختار الوحدة التي أستعملها كي أقيس كمية الماء التي يشربها عصفور كل يوم .</a:t>
            </a:r>
            <a:endParaRPr lang="ar-SA" sz="24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145464" y="3483382"/>
            <a:ext cx="2174553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اللتر وحدة كبيرة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568597" y="4139849"/>
            <a:ext cx="4618613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والعصفور يشرب كمية قليلة من الماء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617745" y="4768046"/>
            <a:ext cx="4085424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لذلك فإنني سأستعمل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المللتر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62737" y="2523422"/>
            <a:ext cx="2172097" cy="17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5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76" y="2692704"/>
            <a:ext cx="1270478" cy="1949087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السعة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٥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664078" y="1252832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25" y="1244123"/>
            <a:ext cx="444457" cy="444457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6088020" y="1280481"/>
            <a:ext cx="14021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أقدر السعة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022145" y="1911120"/>
            <a:ext cx="60296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أسماك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ما الوحدة الأنسب لتقدير كمية الماء الموجودة في حوض الأسماك ،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٥٠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مل أو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ل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161655" y="3287673"/>
            <a:ext cx="378204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مل كمية قليلة ، وبالتالي</a:t>
            </a:r>
          </a:p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فهي غير معقولة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47543" y="3007942"/>
            <a:ext cx="2838000" cy="2625467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539126" y="4545973"/>
            <a:ext cx="47674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لكن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 كمية أكبر ، ومن ثم فهي الكمية المعقولة </a:t>
            </a:r>
            <a:r>
              <a:rPr lang="ar-SA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781" y="3465809"/>
            <a:ext cx="3000270" cy="2465222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السعة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٥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954381" y="993095"/>
            <a:ext cx="1242774" cy="418016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518263" y="1022022"/>
            <a:ext cx="5414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أختار الوحدة الأنسب (اللتر ،</a:t>
            </a:r>
            <a:r>
              <a:rPr lang="ar-SA" sz="2000" b="1" dirty="0" err="1" smtClean="0">
                <a:solidFill>
                  <a:schemeClr val="bg2">
                    <a:lumMod val="25000"/>
                  </a:schemeClr>
                </a:solidFill>
              </a:rPr>
              <a:t>المللتر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) لقياس سعة 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622505" y="1844418"/>
            <a:ext cx="1058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اللتر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377898" y="1856899"/>
            <a:ext cx="7999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اللتر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130275" y="1848983"/>
            <a:ext cx="13162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المللتر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45228" y="1586568"/>
            <a:ext cx="1606238" cy="87521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79603" y="1658151"/>
            <a:ext cx="2296200" cy="8342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90113" y="1598898"/>
            <a:ext cx="1669915" cy="905834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10991" y="3506196"/>
            <a:ext cx="3030465" cy="2376546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42352" y="3490749"/>
            <a:ext cx="2402394" cy="2360907"/>
          </a:xfrm>
          <a:prstGeom prst="rect">
            <a:avLst/>
          </a:prstGeom>
        </p:spPr>
      </p:pic>
      <p:sp>
        <p:nvSpPr>
          <p:cNvPr id="50" name="مربع نص 49"/>
          <p:cNvSpPr txBox="1"/>
          <p:nvPr/>
        </p:nvSpPr>
        <p:spPr>
          <a:xfrm>
            <a:off x="6745686" y="2796822"/>
            <a:ext cx="37304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أختار التقدير الأنسب لسعة 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شكل بيضاوي 21"/>
          <p:cNvSpPr/>
          <p:nvPr/>
        </p:nvSpPr>
        <p:spPr>
          <a:xfrm>
            <a:off x="8165388" y="5240609"/>
            <a:ext cx="490524" cy="53920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/>
          <p:cNvSpPr/>
          <p:nvPr/>
        </p:nvSpPr>
        <p:spPr>
          <a:xfrm>
            <a:off x="5839555" y="5299500"/>
            <a:ext cx="614275" cy="53920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شكل بيضاوي 56"/>
          <p:cNvSpPr/>
          <p:nvPr/>
        </p:nvSpPr>
        <p:spPr>
          <a:xfrm>
            <a:off x="2569029" y="5290287"/>
            <a:ext cx="696739" cy="565825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64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7" grpId="0"/>
      <p:bldP spid="49" grpId="0"/>
      <p:bldP spid="50" grpId="0"/>
      <p:bldP spid="22" grpId="0" animBg="1"/>
      <p:bldP spid="51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33" y="1622257"/>
            <a:ext cx="9589761" cy="130786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799" y="3877412"/>
            <a:ext cx="9668823" cy="994237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وحدات </a:t>
            </a:r>
            <a:r>
              <a:rPr lang="ar-SA" sz="2400" b="1" dirty="0" smtClean="0">
                <a:solidFill>
                  <a:schemeClr val="tx1"/>
                </a:solidFill>
              </a:rPr>
              <a:t>السعة </a:t>
            </a:r>
            <a:r>
              <a:rPr lang="ar-SA" sz="2400" b="1" dirty="0">
                <a:solidFill>
                  <a:schemeClr val="tx1"/>
                </a:solidFill>
              </a:rPr>
              <a:t>المترية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٥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954381" y="993095"/>
            <a:ext cx="1242774" cy="418016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7132581" y="2904910"/>
            <a:ext cx="13162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مل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03" b="80927"/>
          <a:stretch/>
        </p:blipFill>
        <p:spPr>
          <a:xfrm flipH="1">
            <a:off x="5049904" y="2511693"/>
            <a:ext cx="2295112" cy="933118"/>
          </a:xfrm>
          <a:prstGeom prst="rect">
            <a:avLst/>
          </a:prstGeom>
        </p:spPr>
      </p:pic>
      <p:sp>
        <p:nvSpPr>
          <p:cNvPr id="53" name="مربع نص 52"/>
          <p:cNvSpPr txBox="1"/>
          <p:nvPr/>
        </p:nvSpPr>
        <p:spPr>
          <a:xfrm>
            <a:off x="7514934" y="4849500"/>
            <a:ext cx="13162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الماء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6491350" y="5557333"/>
            <a:ext cx="13162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الحليب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5085826" y="4892017"/>
            <a:ext cx="13162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اللبن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3769624" y="5582545"/>
            <a:ext cx="13162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العصير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3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438</Words>
  <Application>Microsoft Office PowerPoint</Application>
  <PresentationFormat>شاشة عريضة</PresentationFormat>
  <Paragraphs>123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168</cp:revision>
  <dcterms:created xsi:type="dcterms:W3CDTF">2022-12-02T21:48:32Z</dcterms:created>
  <dcterms:modified xsi:type="dcterms:W3CDTF">2023-03-18T00:43:15Z</dcterms:modified>
</cp:coreProperties>
</file>