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B145"/>
    <a:srgbClr val="78C273"/>
    <a:srgbClr val="4199DB"/>
    <a:srgbClr val="96C7EB"/>
    <a:srgbClr val="E60000"/>
    <a:srgbClr val="FFCCFF"/>
    <a:srgbClr val="EE7700"/>
    <a:srgbClr val="FF3399"/>
    <a:srgbClr val="FFCA21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>
        <p:scale>
          <a:sx n="45" d="100"/>
          <a:sy n="45" d="100"/>
        </p:scale>
        <p:origin x="-10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2873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rtl="1">
              <a:defRPr/>
            </a:lvl1pPr>
          </a:lstStyle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rtl="1">
              <a:defRPr/>
            </a:lvl1pPr>
            <a:lvl2pPr rtl="1">
              <a:defRPr/>
            </a:lvl2pPr>
            <a:lvl3pPr rtl="1">
              <a:defRPr/>
            </a:lvl3pPr>
            <a:lvl4pPr rtl="1">
              <a:defRPr/>
            </a:lvl4pPr>
            <a:lvl5pPr rtl="1">
              <a:defRPr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6726" y="6414761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C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C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3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3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m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m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m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a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8.png"/><Relationship Id="rId18" Type="http://schemas.openxmlformats.org/officeDocument/2006/relationships/slide" Target="slide28.xml"/><Relationship Id="rId26" Type="http://schemas.openxmlformats.org/officeDocument/2006/relationships/slide" Target="slide5.xml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34" Type="http://schemas.openxmlformats.org/officeDocument/2006/relationships/slide" Target="slide26.xml"/><Relationship Id="rId7" Type="http://schemas.openxmlformats.org/officeDocument/2006/relationships/image" Target="../media/image5.png"/><Relationship Id="rId12" Type="http://schemas.openxmlformats.org/officeDocument/2006/relationships/slide" Target="slide14.xml"/><Relationship Id="rId17" Type="http://schemas.openxmlformats.org/officeDocument/2006/relationships/image" Target="../media/image10.png"/><Relationship Id="rId25" Type="http://schemas.openxmlformats.org/officeDocument/2006/relationships/slide" Target="slide3.xml"/><Relationship Id="rId33" Type="http://schemas.openxmlformats.org/officeDocument/2006/relationships/slide" Target="slide15.xml"/><Relationship Id="rId38" Type="http://schemas.openxmlformats.org/officeDocument/2006/relationships/slide" Target="slide17.xml"/><Relationship Id="rId2" Type="http://schemas.openxmlformats.org/officeDocument/2006/relationships/slide" Target="slide11.xml"/><Relationship Id="rId16" Type="http://schemas.openxmlformats.org/officeDocument/2006/relationships/slide" Target="slide13.xml"/><Relationship Id="rId20" Type="http://schemas.openxmlformats.org/officeDocument/2006/relationships/slide" Target="slide25.xml"/><Relationship Id="rId29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7.png"/><Relationship Id="rId24" Type="http://schemas.openxmlformats.org/officeDocument/2006/relationships/image" Target="../media/image13.png"/><Relationship Id="rId32" Type="http://schemas.openxmlformats.org/officeDocument/2006/relationships/slide" Target="slide18.xml"/><Relationship Id="rId37" Type="http://schemas.openxmlformats.org/officeDocument/2006/relationships/slide" Target="slide23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slide" Target="slide6.xml"/><Relationship Id="rId28" Type="http://schemas.openxmlformats.org/officeDocument/2006/relationships/slide" Target="slide8.xml"/><Relationship Id="rId36" Type="http://schemas.openxmlformats.org/officeDocument/2006/relationships/slide" Target="slide21.xml"/><Relationship Id="rId10" Type="http://schemas.openxmlformats.org/officeDocument/2006/relationships/slide" Target="slide27.xml"/><Relationship Id="rId19" Type="http://schemas.openxmlformats.org/officeDocument/2006/relationships/image" Target="../media/image11.png"/><Relationship Id="rId31" Type="http://schemas.openxmlformats.org/officeDocument/2006/relationships/slide" Target="slide12.xml"/><Relationship Id="rId4" Type="http://schemas.openxmlformats.org/officeDocument/2006/relationships/slide" Target="slide19.xml"/><Relationship Id="rId9" Type="http://schemas.openxmlformats.org/officeDocument/2006/relationships/image" Target="../media/image6.png"/><Relationship Id="rId14" Type="http://schemas.openxmlformats.org/officeDocument/2006/relationships/slide" Target="slide22.xml"/><Relationship Id="rId22" Type="http://schemas.openxmlformats.org/officeDocument/2006/relationships/slide" Target="slide24.xml"/><Relationship Id="rId27" Type="http://schemas.openxmlformats.org/officeDocument/2006/relationships/slide" Target="slide7.xml"/><Relationship Id="rId30" Type="http://schemas.openxmlformats.org/officeDocument/2006/relationships/slide" Target="slide9.xml"/><Relationship Id="rId35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a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a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8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8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x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x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N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N" TargetMode="External"/><Relationship Id="rId7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a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x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B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g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3cYJBqtXPHU4uUaIjz3XnT&amp;ust=1588268068817000&amp;source=images&amp;cd=vfe&amp;ved=0CAIQjRxqFwoTCPDb3u-VjukCFQAAAAAdAAAAABAK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3cYJBqtXPHU4uUaIjz3XnT&amp;ust=1588268068817000&amp;source=images&amp;cd=vfe&amp;ved=0CAIQjRxqFwoTCPDb3u-VjukCFQAAAAAdAAAAABAK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3cYJBqtXPHU4uUaIjz3XnT&amp;ust=1588268068817000&amp;source=images&amp;cd=vfe&amp;ved=0CAIQjRxqFwoTCPDb3u-VjukCFQAAAAAdAAAAABAK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ae/url?sa=i&amp;url=https://www.telegraph.co.uk/christmas/2018/12/26/votes-12-quality-street-chocolates-ranked-worst-best/&amp;psig=AOvVaw2u18Z0as3nAlp7L0jSw60b&amp;ust=1588267622379000&amp;source=images&amp;cd=vfe&amp;ved=0CAIQjRxqFwoTCICs2IWUju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16"/>
          <p:cNvSpPr txBox="1"/>
          <p:nvPr/>
        </p:nvSpPr>
        <p:spPr>
          <a:xfrm>
            <a:off x="-457863" y="6334779"/>
            <a:ext cx="2877048" cy="58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rtl="1">
              <a:defRPr sz="1400" b="1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معاً نتعلم لأجل الإمارات</a:t>
            </a:r>
          </a:p>
          <a:p>
            <a:pPr algn="ctr" rtl="1">
              <a:defRPr sz="1400" b="1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تصميم المعلمة</a:t>
            </a:r>
            <a:r>
              <a:t>: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عفراء الخاطري</a:t>
            </a:r>
          </a:p>
        </p:txBody>
      </p:sp>
      <p:pic>
        <p:nvPicPr>
          <p:cNvPr id="95" name="Picture 18" descr="Picture 18"/>
          <p:cNvPicPr>
            <a:picLocks noChangeAspect="1"/>
          </p:cNvPicPr>
          <p:nvPr/>
        </p:nvPicPr>
        <p:blipFill>
          <a:blip r:embed="rId2"/>
          <a:srcRect l="12608" r="1266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" name="Rectangle 3">
            <a:hlinkClick r:id="rId3" action="ppaction://hlinksldjump"/>
          </p:cNvPr>
          <p:cNvGrpSpPr/>
          <p:nvPr/>
        </p:nvGrpSpPr>
        <p:grpSpPr>
          <a:xfrm>
            <a:off x="1249378" y="3799790"/>
            <a:ext cx="2431052" cy="777654"/>
            <a:chOff x="0" y="0"/>
            <a:chExt cx="2431050" cy="777653"/>
          </a:xfrm>
        </p:grpSpPr>
        <p:sp>
          <p:nvSpPr>
            <p:cNvPr id="96" name="Rectangle"/>
            <p:cNvSpPr/>
            <p:nvPr/>
          </p:nvSpPr>
          <p:spPr>
            <a:xfrm>
              <a:off x="0" y="30250"/>
              <a:ext cx="2431051" cy="7171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400" b="1">
                  <a:solidFill>
                    <a:srgbClr val="242C43"/>
                  </a:solidFill>
                </a:defRPr>
              </a:pPr>
              <a:endParaRPr/>
            </a:p>
          </p:txBody>
        </p:sp>
        <p:sp>
          <p:nvSpPr>
            <p:cNvPr id="97" name="ابدأ"/>
            <p:cNvSpPr txBox="1"/>
            <p:nvPr/>
          </p:nvSpPr>
          <p:spPr>
            <a:xfrm>
              <a:off x="45719" y="0"/>
              <a:ext cx="2339612" cy="777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1">
                <a:defRPr sz="4400" b="1">
                  <a:solidFill>
                    <a:srgbClr val="242C43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ابدأ</a:t>
              </a: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8F29FA55-A8EA-420B-EB0A-A9470EEEB2C4}"/>
              </a:ext>
            </a:extLst>
          </p:cNvPr>
          <p:cNvSpPr txBox="1"/>
          <p:nvPr/>
        </p:nvSpPr>
        <p:spPr>
          <a:xfrm>
            <a:off x="0" y="6027003"/>
            <a:ext cx="3169920" cy="830997"/>
          </a:xfrm>
          <a:prstGeom prst="rect">
            <a:avLst/>
          </a:prstGeom>
          <a:solidFill>
            <a:srgbClr val="7A007A"/>
          </a:solidFill>
          <a:ln>
            <a:solidFill>
              <a:srgbClr val="80008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dirty="0">
                <a:latin typeface="Informal Roman" pitchFamily="66" charset="0"/>
              </a:rPr>
              <a:t>Done by :</a:t>
            </a:r>
          </a:p>
          <a:p>
            <a:r>
              <a:rPr lang="en-US" sz="2400" dirty="0"/>
              <a:t> </a:t>
            </a:r>
            <a:r>
              <a:rPr lang="en-US" sz="2400" dirty="0" err="1">
                <a:latin typeface="Footlight MT Light" pitchFamily="18" charset="0"/>
              </a:rPr>
              <a:t>Entiasr</a:t>
            </a:r>
            <a:r>
              <a:rPr lang="en-US" sz="2400" dirty="0">
                <a:latin typeface="Footlight MT Light" pitchFamily="18" charset="0"/>
              </a:rPr>
              <a:t> AL-</a:t>
            </a:r>
            <a:r>
              <a:rPr lang="en-US" sz="2400" dirty="0" err="1">
                <a:latin typeface="Footlight MT Light" pitchFamily="18" charset="0"/>
              </a:rPr>
              <a:t>Obaidallah</a:t>
            </a:r>
            <a:endParaRPr lang="ar-SA" sz="2400" dirty="0">
              <a:latin typeface="Footlight MT Light" pitchFamily="18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9C9AD53E-6EBC-D961-16DA-414ABC8B84D7}"/>
              </a:ext>
            </a:extLst>
          </p:cNvPr>
          <p:cNvSpPr txBox="1"/>
          <p:nvPr/>
        </p:nvSpPr>
        <p:spPr>
          <a:xfrm>
            <a:off x="308225" y="2855347"/>
            <a:ext cx="36967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Revision unit 2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E1C0E190-3BAD-C40A-8355-B91757882E2C}"/>
              </a:ext>
            </a:extLst>
          </p:cNvPr>
          <p:cNvSpPr txBox="1"/>
          <p:nvPr/>
        </p:nvSpPr>
        <p:spPr>
          <a:xfrm>
            <a:off x="422400" y="184066"/>
            <a:ext cx="314076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99FF"/>
                </a:solidFill>
              </a:rPr>
              <a:t>Mega Goal </a:t>
            </a:r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1.3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"/>
          <p:cNvSpPr/>
          <p:nvPr/>
        </p:nvSpPr>
        <p:spPr>
          <a:xfrm>
            <a:off x="3092521" y="3328827"/>
            <a:ext cx="2650733" cy="1111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202" name="Picture 2" descr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39215">
            <a:off x="4261625" y="4288871"/>
            <a:ext cx="4947584" cy="2490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" name="Rectangle 6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0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5E5B3333-83F1-3AF0-A214-A388864C435D}"/>
              </a:ext>
            </a:extLst>
          </p:cNvPr>
          <p:cNvSpPr/>
          <p:nvPr/>
        </p:nvSpPr>
        <p:spPr>
          <a:xfrm>
            <a:off x="2874676" y="437631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Correct 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4068BF23-3645-E465-5835-3F243C01E20A}"/>
              </a:ext>
            </a:extLst>
          </p:cNvPr>
          <p:cNvSpPr txBox="1"/>
          <p:nvPr/>
        </p:nvSpPr>
        <p:spPr>
          <a:xfrm>
            <a:off x="1982912" y="1443989"/>
            <a:ext cx="5455578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 thought that TV program was 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(very) </a:t>
            </a:r>
            <a:r>
              <a:rPr lang="en-US" sz="2800" dirty="0">
                <a:solidFill>
                  <a:schemeClr val="bg1"/>
                </a:solidFill>
              </a:rPr>
              <a:t>………………………………fantastic. 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BF70451B-C687-6E60-BE3C-89B40F0ECCF0}"/>
              </a:ext>
            </a:extLst>
          </p:cNvPr>
          <p:cNvSpPr/>
          <p:nvPr/>
        </p:nvSpPr>
        <p:spPr>
          <a:xfrm>
            <a:off x="2914061" y="3475359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chemeClr val="accent2"/>
                </a:solidFill>
              </a:rPr>
              <a:t>absolutely</a:t>
            </a:r>
            <a:endParaRPr dirty="0">
              <a:solidFill>
                <a:schemeClr val="accent2"/>
              </a:solidFill>
              <a:sym typeface="Helvetica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E817AE7A-657E-6ED9-E735-542D10040318}"/>
              </a:ext>
            </a:extLst>
          </p:cNvPr>
          <p:cNvSpPr/>
          <p:nvPr/>
        </p:nvSpPr>
        <p:spPr>
          <a:xfrm>
            <a:off x="2953445" y="3545566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chemeClr val="accent2"/>
                </a:solidFill>
              </a:rPr>
              <a:t>really</a:t>
            </a:r>
            <a:endParaRPr dirty="0">
              <a:solidFill>
                <a:schemeClr val="accent2"/>
              </a:solidFill>
              <a:sym typeface="Helvetica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D262D9B9-6F23-0CFA-54C4-2820A80F0686}"/>
              </a:ext>
            </a:extLst>
          </p:cNvPr>
          <p:cNvSpPr/>
          <p:nvPr/>
        </p:nvSpPr>
        <p:spPr>
          <a:xfrm>
            <a:off x="3167491" y="3492484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chemeClr val="accent2"/>
                </a:solidFill>
              </a:rPr>
              <a:t>quite</a:t>
            </a:r>
            <a:endParaRPr dirty="0">
              <a:solidFill>
                <a:schemeClr val="accent2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"/>
          <p:cNvSpPr/>
          <p:nvPr/>
        </p:nvSpPr>
        <p:spPr>
          <a:xfrm>
            <a:off x="3061699" y="2978641"/>
            <a:ext cx="2315371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212" name="Picture 2" descr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39215">
            <a:off x="4261625" y="4288871"/>
            <a:ext cx="4947584" cy="2490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" name="Rectangle 6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1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81274E92-CA4A-13C1-9849-EAE0EFD671F3}"/>
              </a:ext>
            </a:extLst>
          </p:cNvPr>
          <p:cNvSpPr txBox="1"/>
          <p:nvPr/>
        </p:nvSpPr>
        <p:spPr>
          <a:xfrm>
            <a:off x="2044557" y="1443990"/>
            <a:ext cx="5527497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If you freeze water , it 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 turn ) </a:t>
            </a:r>
            <a:r>
              <a:rPr lang="en-US" sz="2800" dirty="0">
                <a:solidFill>
                  <a:schemeClr val="bg1"/>
                </a:solidFill>
              </a:rPr>
              <a:t>…………………………………</a:t>
            </a:r>
            <a:r>
              <a:rPr lang="en-US" sz="2800" b="1" dirty="0">
                <a:solidFill>
                  <a:schemeClr val="bg1"/>
                </a:solidFill>
              </a:rPr>
              <a:t>into ice . 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5834128B-589F-FDB3-BC7F-4A1C5EF9F535}"/>
              </a:ext>
            </a:extLst>
          </p:cNvPr>
          <p:cNvSpPr/>
          <p:nvPr/>
        </p:nvSpPr>
        <p:spPr>
          <a:xfrm>
            <a:off x="2874676" y="437631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Correct 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59F60328-A518-7C1A-4857-0C88FC4DA186}"/>
              </a:ext>
            </a:extLst>
          </p:cNvPr>
          <p:cNvSpPr/>
          <p:nvPr/>
        </p:nvSpPr>
        <p:spPr>
          <a:xfrm>
            <a:off x="2657208" y="3249327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FF6600"/>
                </a:solidFill>
              </a:rPr>
              <a:t>turns</a:t>
            </a:r>
            <a:endParaRPr dirty="0">
              <a:solidFill>
                <a:srgbClr val="FF6600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"/>
          <p:cNvSpPr/>
          <p:nvPr/>
        </p:nvSpPr>
        <p:spPr>
          <a:xfrm>
            <a:off x="1376737" y="2825393"/>
            <a:ext cx="6256962" cy="138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222" name="Picture 16" descr="Picture 16">
            <a:hlinkClick r:id="rId2"/>
          </p:cNvPr>
          <p:cNvPicPr>
            <a:picLocks noChangeAspect="1"/>
          </p:cNvPicPr>
          <p:nvPr/>
        </p:nvPicPr>
        <p:blipFill>
          <a:blip r:embed="rId3"/>
          <a:srcRect l="25682" t="1977" r="22548" b="20759"/>
          <a:stretch>
            <a:fillRect/>
          </a:stretch>
        </p:blipFill>
        <p:spPr>
          <a:xfrm>
            <a:off x="3180521" y="4473697"/>
            <a:ext cx="2782958" cy="2595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Rectangle 8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2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5D50664E-4BD2-CA0E-9930-87FD98C0897B}"/>
              </a:ext>
            </a:extLst>
          </p:cNvPr>
          <p:cNvSpPr txBox="1"/>
          <p:nvPr/>
        </p:nvSpPr>
        <p:spPr>
          <a:xfrm>
            <a:off x="1813389" y="1433715"/>
            <a:ext cx="5563455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- </a:t>
            </a:r>
            <a:r>
              <a:rPr lang="en-US" sz="2800" b="1" dirty="0">
                <a:solidFill>
                  <a:schemeClr val="bg1"/>
                </a:solidFill>
              </a:rPr>
              <a:t>He didn’t want to walk in the rain. He took a taxi. 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FE878F2C-D2C7-9B2D-9245-1332430F61A0}"/>
              </a:ext>
            </a:extLst>
          </p:cNvPr>
          <p:cNvSpPr txBox="1"/>
          <p:nvPr/>
        </p:nvSpPr>
        <p:spPr>
          <a:xfrm>
            <a:off x="2655869" y="626992"/>
            <a:ext cx="457200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( Combine into one ) </a:t>
            </a:r>
            <a:endParaRPr lang="ar-SA" sz="3200" b="1" dirty="0">
              <a:solidFill>
                <a:schemeClr val="accent4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DA92399C-2E78-83A7-1490-E72821A162CA}"/>
              </a:ext>
            </a:extLst>
          </p:cNvPr>
          <p:cNvSpPr txBox="1"/>
          <p:nvPr/>
        </p:nvSpPr>
        <p:spPr>
          <a:xfrm>
            <a:off x="1955514" y="3055319"/>
            <a:ext cx="5563455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He didn’t want to walk in the rain </a:t>
            </a:r>
            <a:r>
              <a:rPr lang="en-US" sz="2800" b="1" dirty="0">
                <a:solidFill>
                  <a:srgbClr val="FF0000"/>
                </a:solidFill>
              </a:rPr>
              <a:t>, so</a:t>
            </a:r>
            <a:r>
              <a:rPr lang="en-US" sz="2800" b="1" dirty="0">
                <a:solidFill>
                  <a:srgbClr val="D60093"/>
                </a:solidFill>
              </a:rPr>
              <a:t> </a:t>
            </a:r>
            <a:r>
              <a:rPr lang="en-US" sz="2800" b="1" dirty="0">
                <a:solidFill>
                  <a:schemeClr val="accent4"/>
                </a:solidFill>
              </a:rPr>
              <a:t>he took a taxi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endParaRPr lang="ar-SA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"/>
          <p:cNvSpPr/>
          <p:nvPr/>
        </p:nvSpPr>
        <p:spPr>
          <a:xfrm>
            <a:off x="3000055" y="2978641"/>
            <a:ext cx="2377016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232" name="Picture 16" descr="Picture 16">
            <a:hlinkClick r:id="rId2"/>
          </p:cNvPr>
          <p:cNvPicPr>
            <a:picLocks noChangeAspect="1"/>
          </p:cNvPicPr>
          <p:nvPr/>
        </p:nvPicPr>
        <p:blipFill>
          <a:blip r:embed="rId3"/>
          <a:srcRect l="25682" t="1977" r="22548" b="20759"/>
          <a:stretch>
            <a:fillRect/>
          </a:stretch>
        </p:blipFill>
        <p:spPr>
          <a:xfrm>
            <a:off x="3180521" y="4473697"/>
            <a:ext cx="2782958" cy="25951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Rectangle 7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3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9341EE8C-1854-5B1A-DF35-F05BA3BD38D7}"/>
              </a:ext>
            </a:extLst>
          </p:cNvPr>
          <p:cNvSpPr txBox="1"/>
          <p:nvPr/>
        </p:nvSpPr>
        <p:spPr>
          <a:xfrm>
            <a:off x="1767155" y="1818794"/>
            <a:ext cx="580489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tornado – hurricane – dome – storm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BAAFB5AC-4E4B-3FC4-8710-96AE63CBA14F}"/>
              </a:ext>
            </a:extLst>
          </p:cNvPr>
          <p:cNvSpPr txBox="1"/>
          <p:nvPr/>
        </p:nvSpPr>
        <p:spPr>
          <a:xfrm>
            <a:off x="2409288" y="935217"/>
            <a:ext cx="457200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( What is the odd word ) </a:t>
            </a:r>
            <a:endParaRPr lang="ar-SA" sz="3200" b="1" dirty="0">
              <a:solidFill>
                <a:schemeClr val="accent4"/>
              </a:solidFill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91B8C276-398F-7E60-ADB7-8809F4FFE131}"/>
              </a:ext>
            </a:extLst>
          </p:cNvPr>
          <p:cNvSpPr/>
          <p:nvPr/>
        </p:nvSpPr>
        <p:spPr>
          <a:xfrm>
            <a:off x="2657208" y="3249327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FF0000"/>
                </a:solidFill>
              </a:rPr>
              <a:t>dome</a:t>
            </a:r>
            <a:endParaRPr dirty="0">
              <a:solidFill>
                <a:srgbClr val="FF0000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"/>
          <p:cNvSpPr/>
          <p:nvPr/>
        </p:nvSpPr>
        <p:spPr>
          <a:xfrm>
            <a:off x="3687417" y="2978641"/>
            <a:ext cx="1689653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242" name="Picture 12" descr="Picture 12">
            <a:hlinkClick r:id="rId2"/>
          </p:cNvPr>
          <p:cNvPicPr>
            <a:picLocks noChangeAspect="1"/>
          </p:cNvPicPr>
          <p:nvPr/>
        </p:nvPicPr>
        <p:blipFill>
          <a:blip r:embed="rId3"/>
          <a:srcRect t="15809" b="21104"/>
          <a:stretch>
            <a:fillRect/>
          </a:stretch>
        </p:blipFill>
        <p:spPr>
          <a:xfrm rot="20702120">
            <a:off x="3142437" y="4904506"/>
            <a:ext cx="5579418" cy="1772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Rectangle 8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4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4F746AE6-10A1-19E5-1C23-F10522A0A141}"/>
              </a:ext>
            </a:extLst>
          </p:cNvPr>
          <p:cNvSpPr txBox="1"/>
          <p:nvPr/>
        </p:nvSpPr>
        <p:spPr>
          <a:xfrm>
            <a:off x="1633590" y="1649473"/>
            <a:ext cx="5938463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(Had - Do - Are - Has) </a:t>
            </a:r>
            <a:r>
              <a:rPr lang="en-US" sz="2800" b="1" dirty="0">
                <a:solidFill>
                  <a:schemeClr val="bg1"/>
                </a:solidFill>
              </a:rPr>
              <a:t>you ever visited London when you moved there ? 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E797FC51-46FF-017C-6DEC-8C1907E2161E}"/>
              </a:ext>
            </a:extLst>
          </p:cNvPr>
          <p:cNvSpPr/>
          <p:nvPr/>
        </p:nvSpPr>
        <p:spPr>
          <a:xfrm>
            <a:off x="2813032" y="560920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Choose: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A09FFDD0-1768-6F32-407E-F1EA2B49941D}"/>
              </a:ext>
            </a:extLst>
          </p:cNvPr>
          <p:cNvSpPr/>
          <p:nvPr/>
        </p:nvSpPr>
        <p:spPr>
          <a:xfrm>
            <a:off x="2975707" y="3249327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>
                <a:solidFill>
                  <a:srgbClr val="FF3399"/>
                </a:solidFill>
              </a:rPr>
              <a:t>had</a:t>
            </a:r>
            <a:endParaRPr dirty="0">
              <a:solidFill>
                <a:srgbClr val="FF3399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"/>
          <p:cNvSpPr/>
          <p:nvPr/>
        </p:nvSpPr>
        <p:spPr>
          <a:xfrm>
            <a:off x="3687417" y="2978641"/>
            <a:ext cx="1689653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252" name="Picture 12" descr="Picture 12">
            <a:hlinkClick r:id="rId2"/>
          </p:cNvPr>
          <p:cNvPicPr>
            <a:picLocks noChangeAspect="1"/>
          </p:cNvPicPr>
          <p:nvPr/>
        </p:nvPicPr>
        <p:blipFill>
          <a:blip r:embed="rId3"/>
          <a:srcRect t="15809" b="21104"/>
          <a:stretch>
            <a:fillRect/>
          </a:stretch>
        </p:blipFill>
        <p:spPr>
          <a:xfrm rot="20702120">
            <a:off x="3142437" y="4904506"/>
            <a:ext cx="5579418" cy="1772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Rectangle 6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25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7D4D1839-903F-0982-6F60-E037A057014E}"/>
              </a:ext>
            </a:extLst>
          </p:cNvPr>
          <p:cNvSpPr txBox="1"/>
          <p:nvPr/>
        </p:nvSpPr>
        <p:spPr>
          <a:xfrm>
            <a:off x="1787703" y="1464538"/>
            <a:ext cx="5784351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 want to buy a phone, </a:t>
            </a:r>
            <a:r>
              <a:rPr lang="en-US" sz="3000" b="1" dirty="0">
                <a:solidFill>
                  <a:schemeClr val="accent4"/>
                </a:solidFill>
              </a:rPr>
              <a:t>(and - but – </a:t>
            </a:r>
          </a:p>
          <a:p>
            <a:r>
              <a:rPr lang="en-US" sz="3000" b="1" dirty="0">
                <a:solidFill>
                  <a:schemeClr val="accent4"/>
                </a:solidFill>
              </a:rPr>
              <a:t>or - so )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I don’t have enough money.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10B7902F-F4A0-725F-EA4E-CB2ABD6C0731}"/>
              </a:ext>
            </a:extLst>
          </p:cNvPr>
          <p:cNvSpPr/>
          <p:nvPr/>
        </p:nvSpPr>
        <p:spPr>
          <a:xfrm>
            <a:off x="2975707" y="3249327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FF3399"/>
                </a:solidFill>
              </a:rPr>
              <a:t>but</a:t>
            </a:r>
            <a:endParaRPr dirty="0">
              <a:solidFill>
                <a:srgbClr val="FF3399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"/>
          <p:cNvSpPr/>
          <p:nvPr/>
        </p:nvSpPr>
        <p:spPr>
          <a:xfrm>
            <a:off x="2856217" y="3225221"/>
            <a:ext cx="2825392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262" name="Picture 8" descr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25" y="4728724"/>
            <a:ext cx="5336644" cy="26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6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6A8B5F06-38DF-4CC9-59E8-4FD3A2A3109A}"/>
              </a:ext>
            </a:extLst>
          </p:cNvPr>
          <p:cNvSpPr txBox="1"/>
          <p:nvPr/>
        </p:nvSpPr>
        <p:spPr>
          <a:xfrm>
            <a:off x="1962365" y="1741940"/>
            <a:ext cx="5794624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meteorite had left a lot of…………………………………in its path.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AC30ABDE-CFFB-2369-6E3F-340DBBF13262}"/>
              </a:ext>
            </a:extLst>
          </p:cNvPr>
          <p:cNvSpPr txBox="1"/>
          <p:nvPr/>
        </p:nvSpPr>
        <p:spPr>
          <a:xfrm>
            <a:off x="2655869" y="626992"/>
            <a:ext cx="457200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( Fill in the space :) </a:t>
            </a:r>
            <a:endParaRPr lang="ar-SA" sz="3200" b="1" dirty="0">
              <a:solidFill>
                <a:schemeClr val="accent4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040E7372-548B-CB18-1200-FB6485AB5A3E}"/>
              </a:ext>
            </a:extLst>
          </p:cNvPr>
          <p:cNvSpPr txBox="1"/>
          <p:nvPr/>
        </p:nvSpPr>
        <p:spPr>
          <a:xfrm>
            <a:off x="2131888" y="1233168"/>
            <a:ext cx="517303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 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serve - debris -  dynamic – crashed ) </a:t>
            </a:r>
            <a:endParaRPr lang="ar-SA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99B206AC-8908-6753-D6EA-4DF057B6D9F2}"/>
              </a:ext>
            </a:extLst>
          </p:cNvPr>
          <p:cNvSpPr/>
          <p:nvPr/>
        </p:nvSpPr>
        <p:spPr>
          <a:xfrm>
            <a:off x="2677757" y="3454810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4DB145"/>
                </a:solidFill>
              </a:rPr>
              <a:t>debris</a:t>
            </a:r>
            <a:endParaRPr dirty="0">
              <a:solidFill>
                <a:srgbClr val="4DB145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"/>
          <p:cNvSpPr/>
          <p:nvPr/>
        </p:nvSpPr>
        <p:spPr>
          <a:xfrm>
            <a:off x="3666869" y="3286866"/>
            <a:ext cx="2220223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272" name="Picture 8" descr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25" y="4728724"/>
            <a:ext cx="5336644" cy="26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Rectangle 7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7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84A60807-34F7-6281-774F-BF9295C845B8}"/>
              </a:ext>
            </a:extLst>
          </p:cNvPr>
          <p:cNvSpPr txBox="1"/>
          <p:nvPr/>
        </p:nvSpPr>
        <p:spPr>
          <a:xfrm>
            <a:off x="2655869" y="626992"/>
            <a:ext cx="354972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( Fill in the space :) </a:t>
            </a:r>
            <a:endParaRPr lang="ar-SA" sz="3200" b="1" dirty="0">
              <a:solidFill>
                <a:schemeClr val="accent4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69C2B456-D58A-9C0D-5BFC-619ABA7F58E3}"/>
              </a:ext>
            </a:extLst>
          </p:cNvPr>
          <p:cNvSpPr txBox="1"/>
          <p:nvPr/>
        </p:nvSpPr>
        <p:spPr>
          <a:xfrm>
            <a:off x="2131888" y="1233168"/>
            <a:ext cx="517303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 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serve - debris -  dynamic – crashed ) </a:t>
            </a:r>
            <a:endParaRPr lang="ar-SA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FBF0AECE-8CD8-2DEE-3A40-4B88FDF2ED16}"/>
              </a:ext>
            </a:extLst>
          </p:cNvPr>
          <p:cNvSpPr txBox="1"/>
          <p:nvPr/>
        </p:nvSpPr>
        <p:spPr>
          <a:xfrm>
            <a:off x="1772292" y="1788376"/>
            <a:ext cx="5830584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Kingdom is honored to ……………… pilgrims and visitors. 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xmlns="" id="{DD29C02E-E365-48F6-FF38-BB70AA5B4A18}"/>
              </a:ext>
            </a:extLst>
          </p:cNvPr>
          <p:cNvSpPr/>
          <p:nvPr/>
        </p:nvSpPr>
        <p:spPr>
          <a:xfrm>
            <a:off x="3304481" y="3516454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4DB145"/>
                </a:solidFill>
              </a:rPr>
              <a:t>serve</a:t>
            </a:r>
            <a:endParaRPr dirty="0">
              <a:solidFill>
                <a:srgbClr val="4DB145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"/>
          <p:cNvSpPr/>
          <p:nvPr/>
        </p:nvSpPr>
        <p:spPr>
          <a:xfrm>
            <a:off x="3492208" y="3194397"/>
            <a:ext cx="2281869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282" name="Picture 8" descr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25" y="4728724"/>
            <a:ext cx="5336644" cy="26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" name="Rectangle 7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8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DFC11951-CAE1-315C-3EEE-ABC20DFBE633}"/>
              </a:ext>
            </a:extLst>
          </p:cNvPr>
          <p:cNvSpPr txBox="1"/>
          <p:nvPr/>
        </p:nvSpPr>
        <p:spPr>
          <a:xfrm>
            <a:off x="1762016" y="940556"/>
            <a:ext cx="5491537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WHICH OF THE FOLLOWING adjectives IS </a:t>
            </a:r>
            <a:r>
              <a:rPr lang="en-US" sz="2800" b="1" dirty="0">
                <a:solidFill>
                  <a:schemeClr val="accent4"/>
                </a:solidFill>
              </a:rPr>
              <a:t>NOT</a:t>
            </a:r>
            <a:r>
              <a:rPr lang="en-US" sz="2800" b="1" dirty="0">
                <a:solidFill>
                  <a:schemeClr val="bg1"/>
                </a:solidFill>
              </a:rPr>
              <a:t> RELATED TO THE CATEGORY OF </a:t>
            </a:r>
            <a:r>
              <a:rPr lang="en-US" sz="2800" b="1" dirty="0">
                <a:solidFill>
                  <a:schemeClr val="accent4"/>
                </a:solidFill>
              </a:rPr>
              <a:t>“ Gradable” 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95E8B524-FBB4-60EF-8534-0DAE1354BF7B}"/>
              </a:ext>
            </a:extLst>
          </p:cNvPr>
          <p:cNvSpPr txBox="1"/>
          <p:nvPr/>
        </p:nvSpPr>
        <p:spPr>
          <a:xfrm>
            <a:off x="2311686" y="2373598"/>
            <a:ext cx="611312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cold – sick – amazing – ugly</a:t>
            </a:r>
            <a:endParaRPr lang="ar-SA"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4D4B8C8A-0F8F-7485-2FFC-514010EFFD39}"/>
              </a:ext>
            </a:extLst>
          </p:cNvPr>
          <p:cNvSpPr/>
          <p:nvPr/>
        </p:nvSpPr>
        <p:spPr>
          <a:xfrm>
            <a:off x="3057902" y="3331520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4DB145"/>
                </a:solidFill>
              </a:rPr>
              <a:t>amazing</a:t>
            </a:r>
            <a:endParaRPr dirty="0">
              <a:solidFill>
                <a:srgbClr val="4DB145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"/>
          <p:cNvSpPr/>
          <p:nvPr/>
        </p:nvSpPr>
        <p:spPr>
          <a:xfrm>
            <a:off x="4026464" y="3523172"/>
            <a:ext cx="2066111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292" name="Picture 4" descr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0040" y="3631096"/>
            <a:ext cx="5512994" cy="3444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29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2E8EC5B3-A061-61FB-2FBF-6DBF07FEA423}"/>
              </a:ext>
            </a:extLst>
          </p:cNvPr>
          <p:cNvSpPr txBox="1"/>
          <p:nvPr/>
        </p:nvSpPr>
        <p:spPr>
          <a:xfrm>
            <a:off x="1762016" y="868637"/>
            <a:ext cx="5491537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WHICH OF THE FOLLOWING adjectives IS </a:t>
            </a:r>
            <a:r>
              <a:rPr lang="en-US" sz="2800" b="1" dirty="0">
                <a:solidFill>
                  <a:schemeClr val="accent4"/>
                </a:solidFill>
              </a:rPr>
              <a:t>NOT</a:t>
            </a:r>
            <a:r>
              <a:rPr lang="en-US" sz="2800" b="1" dirty="0">
                <a:solidFill>
                  <a:schemeClr val="bg1"/>
                </a:solidFill>
              </a:rPr>
              <a:t> RELATED TO THE CATEGORY OF </a:t>
            </a:r>
            <a:r>
              <a:rPr lang="en-US" sz="2800" b="1" dirty="0">
                <a:solidFill>
                  <a:schemeClr val="accent4"/>
                </a:solidFill>
              </a:rPr>
              <a:t>“ Non-Gradable” 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23551101-57DE-3364-25E9-9B3DA78A935D}"/>
              </a:ext>
            </a:extLst>
          </p:cNvPr>
          <p:cNvSpPr txBox="1"/>
          <p:nvPr/>
        </p:nvSpPr>
        <p:spPr>
          <a:xfrm>
            <a:off x="2147299" y="2543123"/>
            <a:ext cx="499324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amazing – fascinating – ugly- freezing </a:t>
            </a:r>
            <a:endParaRPr lang="ar-S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1C987F48-3778-ADAB-67B4-E2E9AF18F2CB}"/>
              </a:ext>
            </a:extLst>
          </p:cNvPr>
          <p:cNvSpPr/>
          <p:nvPr/>
        </p:nvSpPr>
        <p:spPr>
          <a:xfrm>
            <a:off x="3489416" y="3670568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EE7700"/>
                </a:solidFill>
              </a:rPr>
              <a:t>ugly</a:t>
            </a:r>
            <a:endParaRPr dirty="0">
              <a:solidFill>
                <a:srgbClr val="EE7700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10319" t="5935" r="4050" b="10061"/>
          <a:stretch>
            <a:fillRect/>
          </a:stretch>
        </p:blipFill>
        <p:spPr>
          <a:xfrm rot="402400">
            <a:off x="4466308" y="5483409"/>
            <a:ext cx="2235525" cy="110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4" descr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20609" r="20682"/>
          <a:stretch>
            <a:fillRect/>
          </a:stretch>
        </p:blipFill>
        <p:spPr>
          <a:xfrm>
            <a:off x="5536839" y="631246"/>
            <a:ext cx="974534" cy="103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6" descr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 t="32179" b="23752"/>
          <a:stretch>
            <a:fillRect/>
          </a:stretch>
        </p:blipFill>
        <p:spPr>
          <a:xfrm>
            <a:off x="2072756" y="961673"/>
            <a:ext cx="2886541" cy="64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8" descr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 t="17850" b="22060"/>
          <a:stretch>
            <a:fillRect/>
          </a:stretch>
        </p:blipFill>
        <p:spPr>
          <a:xfrm>
            <a:off x="3742530" y="1235411"/>
            <a:ext cx="2060123" cy="623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0" descr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 l="27434" r="21452"/>
          <a:stretch>
            <a:fillRect/>
          </a:stretch>
        </p:blipFill>
        <p:spPr>
          <a:xfrm rot="1318905">
            <a:off x="1280404" y="2505762"/>
            <a:ext cx="1310857" cy="129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2" descr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rcRect t="15809" b="21104"/>
          <a:stretch>
            <a:fillRect/>
          </a:stretch>
        </p:blipFill>
        <p:spPr>
          <a:xfrm rot="20702120">
            <a:off x="2120533" y="1782626"/>
            <a:ext cx="2694094" cy="85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14" descr="Picture 1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 l="10802" r="5313" b="3634"/>
          <a:stretch>
            <a:fillRect/>
          </a:stretch>
        </p:blipFill>
        <p:spPr>
          <a:xfrm rot="18178391">
            <a:off x="3757810" y="3646244"/>
            <a:ext cx="1908734" cy="1103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16" descr="Picture 1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rcRect l="25682" t="1977" r="22548" b="20759"/>
          <a:stretch>
            <a:fillRect/>
          </a:stretch>
        </p:blipFill>
        <p:spPr>
          <a:xfrm>
            <a:off x="6782093" y="2874428"/>
            <a:ext cx="974533" cy="908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18" descr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 b="16793"/>
          <a:stretch>
            <a:fillRect/>
          </a:stretch>
        </p:blipFill>
        <p:spPr>
          <a:xfrm>
            <a:off x="3815663" y="1927182"/>
            <a:ext cx="2290027" cy="967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20" descr="Picture 2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67969" y="4337260"/>
            <a:ext cx="2583470" cy="1300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20" descr="Picture 20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1"/>
          <a:srcRect t="30151" b="23421"/>
          <a:stretch>
            <a:fillRect/>
          </a:stretch>
        </p:blipFill>
        <p:spPr>
          <a:xfrm rot="3651407">
            <a:off x="591159" y="4157313"/>
            <a:ext cx="2583470" cy="603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22" descr="Picture 2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93434">
            <a:off x="2880492" y="174237"/>
            <a:ext cx="1626014" cy="101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6" descr="Picture 6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7"/>
          <a:srcRect t="32179" b="23752"/>
          <a:stretch>
            <a:fillRect/>
          </a:stretch>
        </p:blipFill>
        <p:spPr>
          <a:xfrm rot="16794263">
            <a:off x="1213728" y="3116429"/>
            <a:ext cx="2886541" cy="64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6" descr="Picture 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7"/>
          <a:srcRect t="32179" b="23752"/>
          <a:stretch>
            <a:fillRect/>
          </a:stretch>
        </p:blipFill>
        <p:spPr>
          <a:xfrm rot="269412">
            <a:off x="4871279" y="3747841"/>
            <a:ext cx="2886541" cy="64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22" descr="Picture 2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319163">
            <a:off x="2805488" y="3521647"/>
            <a:ext cx="1626014" cy="101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22" descr="Picture 22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354176">
            <a:off x="5445185" y="2728004"/>
            <a:ext cx="1626015" cy="1016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2" descr="Picture 2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"/>
          <a:srcRect l="10319" t="5935" r="4050" b="10061"/>
          <a:stretch>
            <a:fillRect/>
          </a:stretch>
        </p:blipFill>
        <p:spPr>
          <a:xfrm rot="402400">
            <a:off x="3850920" y="2719937"/>
            <a:ext cx="2235525" cy="110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2" descr="Picture 2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"/>
          <a:srcRect l="10319" t="5935" r="4050" b="10061"/>
          <a:stretch>
            <a:fillRect/>
          </a:stretch>
        </p:blipFill>
        <p:spPr>
          <a:xfrm rot="19563651">
            <a:off x="995854" y="1465975"/>
            <a:ext cx="2235525" cy="1104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16" descr="Picture 1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17"/>
          <a:srcRect l="25682" t="1977" r="22548" b="20759"/>
          <a:stretch>
            <a:fillRect/>
          </a:stretch>
        </p:blipFill>
        <p:spPr>
          <a:xfrm>
            <a:off x="4640443" y="229958"/>
            <a:ext cx="974533" cy="90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icture 8" descr="Picture 8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9"/>
          <a:srcRect t="11086" b="18111"/>
          <a:stretch>
            <a:fillRect/>
          </a:stretch>
        </p:blipFill>
        <p:spPr>
          <a:xfrm rot="19748245">
            <a:off x="2377059" y="4495929"/>
            <a:ext cx="2060123" cy="734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icture 12" descr="Picture 12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13"/>
          <a:srcRect t="15809" b="21104"/>
          <a:stretch>
            <a:fillRect/>
          </a:stretch>
        </p:blipFill>
        <p:spPr>
          <a:xfrm rot="19424357">
            <a:off x="5467610" y="4606233"/>
            <a:ext cx="2694094" cy="85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icture 10" descr="Picture 10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11"/>
          <a:srcRect l="27434" r="21452"/>
          <a:stretch>
            <a:fillRect/>
          </a:stretch>
        </p:blipFill>
        <p:spPr>
          <a:xfrm rot="1318905">
            <a:off x="2692017" y="5226588"/>
            <a:ext cx="1310857" cy="129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4" descr="Picture 4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5"/>
          <a:srcRect l="20609" r="20682"/>
          <a:stretch>
            <a:fillRect/>
          </a:stretch>
        </p:blipFill>
        <p:spPr>
          <a:xfrm>
            <a:off x="2958190" y="2736486"/>
            <a:ext cx="974533" cy="103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4" descr="Picture 4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5"/>
          <a:srcRect l="20609" r="20682"/>
          <a:stretch>
            <a:fillRect/>
          </a:stretch>
        </p:blipFill>
        <p:spPr>
          <a:xfrm>
            <a:off x="3655126" y="5318859"/>
            <a:ext cx="974534" cy="103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14" descr="Picture 14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15"/>
          <a:srcRect l="10802" r="5313" b="3634"/>
          <a:stretch>
            <a:fillRect/>
          </a:stretch>
        </p:blipFill>
        <p:spPr>
          <a:xfrm rot="2459332">
            <a:off x="5890800" y="1293782"/>
            <a:ext cx="1908734" cy="1103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8" descr="Picture 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9"/>
          <a:srcRect t="13033" b="22905"/>
          <a:stretch>
            <a:fillRect/>
          </a:stretch>
        </p:blipFill>
        <p:spPr>
          <a:xfrm>
            <a:off x="5926609" y="2174159"/>
            <a:ext cx="2060123" cy="664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2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2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7" animBg="1" advAuto="0"/>
      <p:bldP spid="101" grpId="20" animBg="1" advAuto="0"/>
      <p:bldP spid="102" grpId="1" animBg="1" advAuto="0"/>
      <p:bldP spid="103" grpId="12" animBg="1" advAuto="0"/>
      <p:bldP spid="104" grpId="18" animBg="1" advAuto="0"/>
      <p:bldP spid="105" grpId="16" animBg="1" advAuto="0"/>
      <p:bldP spid="106" grpId="23" animBg="1" advAuto="0"/>
      <p:bldP spid="107" grpId="10" animBg="1" advAuto="0"/>
      <p:bldP spid="108" grpId="15" animBg="1" advAuto="0"/>
      <p:bldP spid="109" grpId="26" animBg="1" advAuto="0"/>
      <p:bldP spid="110" grpId="25" animBg="1" advAuto="0"/>
      <p:bldP spid="111" grpId="4" animBg="1" advAuto="0"/>
      <p:bldP spid="112" grpId="2" animBg="1" advAuto="0"/>
      <p:bldP spid="113" grpId="3" animBg="1" advAuto="0"/>
      <p:bldP spid="114" grpId="5" animBg="1" advAuto="0"/>
      <p:bldP spid="115" grpId="6" animBg="1" advAuto="0"/>
      <p:bldP spid="116" grpId="8" animBg="1" advAuto="0"/>
      <p:bldP spid="117" grpId="9" animBg="1" advAuto="0"/>
      <p:bldP spid="118" grpId="11" animBg="1" advAuto="0"/>
      <p:bldP spid="119" grpId="14" animBg="1" advAuto="0"/>
      <p:bldP spid="120" grpId="17" animBg="1" advAuto="0"/>
      <p:bldP spid="121" grpId="19" animBg="1" advAuto="0"/>
      <p:bldP spid="122" grpId="21" animBg="1" advAuto="0"/>
      <p:bldP spid="123" grpId="22" animBg="1" advAuto="0"/>
      <p:bldP spid="124" grpId="24" animBg="1" advAuto="0"/>
      <p:bldP spid="125" grpId="1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"/>
          <p:cNvSpPr/>
          <p:nvPr/>
        </p:nvSpPr>
        <p:spPr>
          <a:xfrm>
            <a:off x="3666868" y="3297140"/>
            <a:ext cx="2333239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302" name="Picture 4" descr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0040" y="3631096"/>
            <a:ext cx="5512994" cy="3444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Rectangle 6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0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69A0FA98-00F2-3D90-7FAF-47FFD410604C}"/>
              </a:ext>
            </a:extLst>
          </p:cNvPr>
          <p:cNvSpPr txBox="1"/>
          <p:nvPr/>
        </p:nvSpPr>
        <p:spPr>
          <a:xfrm>
            <a:off x="2167846" y="1125289"/>
            <a:ext cx="499324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WHICH IS THE correct meaning of </a:t>
            </a:r>
            <a:r>
              <a:rPr lang="en-US" sz="2800" b="1" dirty="0">
                <a:solidFill>
                  <a:srgbClr val="EE7700"/>
                </a:solidFill>
              </a:rPr>
              <a:t>“</a:t>
            </a:r>
            <a:r>
              <a:rPr lang="en-US" sz="3200" b="1" dirty="0">
                <a:solidFill>
                  <a:srgbClr val="EE7700"/>
                </a:solidFill>
              </a:rPr>
              <a:t>remote</a:t>
            </a:r>
            <a:r>
              <a:rPr lang="en-US" sz="2800" b="1" dirty="0">
                <a:solidFill>
                  <a:srgbClr val="EE7700"/>
                </a:solidFill>
              </a:rPr>
              <a:t>”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FE0E0110-D4BC-6436-9C78-BF9937DF74FF}"/>
              </a:ext>
            </a:extLst>
          </p:cNvPr>
          <p:cNvSpPr/>
          <p:nvPr/>
        </p:nvSpPr>
        <p:spPr>
          <a:xfrm>
            <a:off x="3376399" y="3516455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EE7700"/>
                </a:solidFill>
              </a:rPr>
              <a:t>Far away</a:t>
            </a:r>
            <a:endParaRPr dirty="0">
              <a:solidFill>
                <a:srgbClr val="EE7700"/>
              </a:solidFill>
              <a:sym typeface="Helvetica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FAA89641-5D48-42F2-1CFF-9465AC86B719}"/>
              </a:ext>
            </a:extLst>
          </p:cNvPr>
          <p:cNvSpPr txBox="1"/>
          <p:nvPr/>
        </p:nvSpPr>
        <p:spPr>
          <a:xfrm>
            <a:off x="1571946" y="2275995"/>
            <a:ext cx="591791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Relating to a city – far away – always active</a:t>
            </a:r>
            <a:endParaRPr lang="ar-S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"/>
          <p:cNvSpPr/>
          <p:nvPr/>
        </p:nvSpPr>
        <p:spPr>
          <a:xfrm>
            <a:off x="3656594" y="3317688"/>
            <a:ext cx="2487351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312" name="Picture 4" descr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0040" y="3631096"/>
            <a:ext cx="5512994" cy="34446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" name="Rectangle 6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1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A0D53BB2-7210-4AAE-9182-A441EBF2A75C}"/>
              </a:ext>
            </a:extLst>
          </p:cNvPr>
          <p:cNvSpPr txBox="1"/>
          <p:nvPr/>
        </p:nvSpPr>
        <p:spPr>
          <a:xfrm>
            <a:off x="2157573" y="1125289"/>
            <a:ext cx="4993240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WHICH IS THE correct meaning of </a:t>
            </a:r>
            <a:r>
              <a:rPr lang="en-US" sz="2800" b="1" dirty="0">
                <a:solidFill>
                  <a:srgbClr val="EE7700"/>
                </a:solidFill>
              </a:rPr>
              <a:t>“</a:t>
            </a:r>
            <a:r>
              <a:rPr lang="en-US" sz="3200" b="1" dirty="0">
                <a:solidFill>
                  <a:srgbClr val="EE7700"/>
                </a:solidFill>
              </a:rPr>
              <a:t>dynamic</a:t>
            </a:r>
            <a:r>
              <a:rPr lang="en-US" sz="2800" b="1" dirty="0">
                <a:solidFill>
                  <a:srgbClr val="EE7700"/>
                </a:solidFill>
              </a:rPr>
              <a:t>”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FCCF6205-241C-1D48-440E-0924FE3FBEA5}"/>
              </a:ext>
            </a:extLst>
          </p:cNvPr>
          <p:cNvSpPr txBox="1"/>
          <p:nvPr/>
        </p:nvSpPr>
        <p:spPr>
          <a:xfrm>
            <a:off x="1654139" y="2204076"/>
            <a:ext cx="591791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Relating to a city – far away – always active</a:t>
            </a:r>
            <a:endParaRPr lang="ar-S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E7BF544E-F519-BFC3-DE4B-70DACB933695}"/>
              </a:ext>
            </a:extLst>
          </p:cNvPr>
          <p:cNvSpPr/>
          <p:nvPr/>
        </p:nvSpPr>
        <p:spPr>
          <a:xfrm>
            <a:off x="3345576" y="3665317"/>
            <a:ext cx="3055223" cy="553998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3000" dirty="0">
                <a:solidFill>
                  <a:srgbClr val="EE7700"/>
                </a:solidFill>
                <a:sym typeface="Calibri"/>
              </a:rPr>
              <a:t>Always active</a:t>
            </a:r>
            <a:endParaRPr sz="3000" dirty="0">
              <a:solidFill>
                <a:srgbClr val="EE7700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"/>
          <p:cNvSpPr/>
          <p:nvPr/>
        </p:nvSpPr>
        <p:spPr>
          <a:xfrm>
            <a:off x="3102797" y="2978641"/>
            <a:ext cx="2274274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322" name="Picture 14" descr="Picture 14">
            <a:hlinkClick r:id="rId2"/>
          </p:cNvPr>
          <p:cNvPicPr>
            <a:picLocks noChangeAspect="1"/>
          </p:cNvPicPr>
          <p:nvPr/>
        </p:nvPicPr>
        <p:blipFill>
          <a:blip r:embed="rId3"/>
          <a:srcRect l="7353" b="13965"/>
          <a:stretch>
            <a:fillRect/>
          </a:stretch>
        </p:blipFill>
        <p:spPr>
          <a:xfrm>
            <a:off x="2504145" y="4701576"/>
            <a:ext cx="4612273" cy="2156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2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84AF02DC-9534-741B-2FBB-206054FE63BC}"/>
              </a:ext>
            </a:extLst>
          </p:cNvPr>
          <p:cNvSpPr txBox="1"/>
          <p:nvPr/>
        </p:nvSpPr>
        <p:spPr>
          <a:xfrm>
            <a:off x="1762017" y="1238508"/>
            <a:ext cx="5481263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WHICH IS THE CORRECT OPPOSITE OF THE WORD </a:t>
            </a:r>
            <a:r>
              <a:rPr lang="en-US" sz="2800" b="1" dirty="0">
                <a:solidFill>
                  <a:schemeClr val="accent4"/>
                </a:solidFill>
              </a:rPr>
              <a:t>“urban” </a:t>
            </a:r>
            <a:endParaRPr lang="ar-SA" sz="2800" b="1" dirty="0">
              <a:solidFill>
                <a:schemeClr val="accent4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0EC14365-D87E-7AD7-3916-E297C49A581B}"/>
              </a:ext>
            </a:extLst>
          </p:cNvPr>
          <p:cNvSpPr txBox="1"/>
          <p:nvPr/>
        </p:nvSpPr>
        <p:spPr>
          <a:xfrm>
            <a:off x="2671282" y="2214350"/>
            <a:ext cx="402747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Normal – degrade – rural</a:t>
            </a:r>
            <a:endParaRPr lang="ar-S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CC13E5D0-D4C7-5C55-0498-F40D2A2650E7}"/>
              </a:ext>
            </a:extLst>
          </p:cNvPr>
          <p:cNvSpPr/>
          <p:nvPr/>
        </p:nvSpPr>
        <p:spPr>
          <a:xfrm>
            <a:off x="2739400" y="3208184"/>
            <a:ext cx="3055223" cy="646331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3600" dirty="0">
                <a:solidFill>
                  <a:srgbClr val="E60000"/>
                </a:solidFill>
                <a:sym typeface="Calibri"/>
              </a:rPr>
              <a:t>rural</a:t>
            </a:r>
            <a:endParaRPr sz="3000" dirty="0">
              <a:solidFill>
                <a:srgbClr val="E60000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"/>
          <p:cNvSpPr/>
          <p:nvPr/>
        </p:nvSpPr>
        <p:spPr>
          <a:xfrm>
            <a:off x="3215811" y="2978641"/>
            <a:ext cx="2161259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332" name="Picture 14" descr="Picture 14">
            <a:hlinkClick r:id="rId2"/>
          </p:cNvPr>
          <p:cNvPicPr>
            <a:picLocks noChangeAspect="1"/>
          </p:cNvPicPr>
          <p:nvPr/>
        </p:nvPicPr>
        <p:blipFill>
          <a:blip r:embed="rId3"/>
          <a:srcRect l="7353" b="13965"/>
          <a:stretch>
            <a:fillRect/>
          </a:stretch>
        </p:blipFill>
        <p:spPr>
          <a:xfrm>
            <a:off x="2504145" y="4701576"/>
            <a:ext cx="4612273" cy="2156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" name="Rectangle 7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3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2AD23EC6-EA29-CD79-54C4-52FF064B272A}"/>
              </a:ext>
            </a:extLst>
          </p:cNvPr>
          <p:cNvSpPr txBox="1"/>
          <p:nvPr/>
        </p:nvSpPr>
        <p:spPr>
          <a:xfrm>
            <a:off x="1762017" y="1238508"/>
            <a:ext cx="5481263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WHICH IS THE CORRECT OPPOSITE OF THE WORD </a:t>
            </a:r>
            <a:r>
              <a:rPr lang="en-US" sz="2800" b="1" dirty="0">
                <a:solidFill>
                  <a:schemeClr val="accent4"/>
                </a:solidFill>
              </a:rPr>
              <a:t>“weird” </a:t>
            </a:r>
            <a:endParaRPr lang="ar-SA" sz="2800" b="1" dirty="0">
              <a:solidFill>
                <a:schemeClr val="accent4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A18F0823-2656-54D6-A2E6-10BA38E1E5A0}"/>
              </a:ext>
            </a:extLst>
          </p:cNvPr>
          <p:cNvSpPr txBox="1"/>
          <p:nvPr/>
        </p:nvSpPr>
        <p:spPr>
          <a:xfrm>
            <a:off x="2671282" y="2214350"/>
            <a:ext cx="402747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Normal – degrade – rural</a:t>
            </a:r>
            <a:endParaRPr lang="ar-S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5F7A7B74-28E8-7D13-7B96-008530C89A73}"/>
              </a:ext>
            </a:extLst>
          </p:cNvPr>
          <p:cNvSpPr/>
          <p:nvPr/>
        </p:nvSpPr>
        <p:spPr>
          <a:xfrm>
            <a:off x="2739400" y="3208184"/>
            <a:ext cx="3055223" cy="646331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3600" dirty="0">
                <a:solidFill>
                  <a:srgbClr val="E60000"/>
                </a:solidFill>
                <a:sym typeface="Calibri"/>
              </a:rPr>
              <a:t>normal</a:t>
            </a:r>
            <a:endParaRPr sz="3000" dirty="0">
              <a:solidFill>
                <a:srgbClr val="E60000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"/>
          <p:cNvSpPr/>
          <p:nvPr/>
        </p:nvSpPr>
        <p:spPr>
          <a:xfrm>
            <a:off x="3041151" y="3492349"/>
            <a:ext cx="2517168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342" name="Picture 20" descr="Picture 2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4" y="4324008"/>
            <a:ext cx="6121352" cy="30819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4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48AC78C5-84B0-2E28-FDCD-4DDB496A8E1D}"/>
              </a:ext>
            </a:extLst>
          </p:cNvPr>
          <p:cNvSpPr txBox="1"/>
          <p:nvPr/>
        </p:nvSpPr>
        <p:spPr>
          <a:xfrm>
            <a:off x="1720921" y="1680297"/>
            <a:ext cx="5481263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DOES THIS PICTURE SHOW ?</a:t>
            </a:r>
            <a:endParaRPr lang="ar-SA" sz="2800" b="1" dirty="0">
              <a:solidFill>
                <a:schemeClr val="accent4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C0F7133E-65BD-99F3-6A93-9095839D9F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50" y="328773"/>
            <a:ext cx="2248335" cy="135618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D6245A6C-2657-097E-DBA8-F97B1A6099DA}"/>
              </a:ext>
            </a:extLst>
          </p:cNvPr>
          <p:cNvSpPr txBox="1"/>
          <p:nvPr/>
        </p:nvSpPr>
        <p:spPr>
          <a:xfrm>
            <a:off x="2655871" y="2460929"/>
            <a:ext cx="386822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( snowball – meteorite ) </a:t>
            </a:r>
            <a:endParaRPr lang="ar-SA" sz="2800" b="1" dirty="0">
              <a:solidFill>
                <a:schemeClr val="accent4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D8D458B4-843A-2F79-18C3-8FBBC0B5BE57}"/>
              </a:ext>
            </a:extLst>
          </p:cNvPr>
          <p:cNvSpPr/>
          <p:nvPr/>
        </p:nvSpPr>
        <p:spPr>
          <a:xfrm>
            <a:off x="2770223" y="3701344"/>
            <a:ext cx="3055223" cy="646331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3600" dirty="0">
                <a:solidFill>
                  <a:srgbClr val="4199DB"/>
                </a:solidFill>
                <a:sym typeface="Calibri"/>
              </a:rPr>
              <a:t>meteorite</a:t>
            </a:r>
            <a:endParaRPr sz="3000" dirty="0">
              <a:solidFill>
                <a:srgbClr val="4199DB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"/>
          <p:cNvSpPr/>
          <p:nvPr/>
        </p:nvSpPr>
        <p:spPr>
          <a:xfrm>
            <a:off x="3041151" y="3379333"/>
            <a:ext cx="2763748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352" name="Picture 20" descr="Picture 2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24" y="4324008"/>
            <a:ext cx="6121352" cy="30819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Rectangle 6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5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7CD10912-A777-A70D-6B64-5D00C8E29210}"/>
              </a:ext>
            </a:extLst>
          </p:cNvPr>
          <p:cNvSpPr txBox="1"/>
          <p:nvPr/>
        </p:nvSpPr>
        <p:spPr>
          <a:xfrm>
            <a:off x="1700372" y="1731668"/>
            <a:ext cx="5481263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DOES THIS PICTURE SHOW ?</a:t>
            </a:r>
            <a:endParaRPr lang="ar-SA" sz="2800" b="1" dirty="0">
              <a:solidFill>
                <a:schemeClr val="accent4"/>
              </a:solidFill>
            </a:endParaRPr>
          </a:p>
        </p:txBody>
      </p:sp>
      <p:pic>
        <p:nvPicPr>
          <p:cNvPr id="12" name="صورة 11" descr="Free Tornadoes Cliparts, Download Free Clip Art, Free Clip Art on Clipart  Library">
            <a:extLst>
              <a:ext uri="{FF2B5EF4-FFF2-40B4-BE49-F238E27FC236}">
                <a16:creationId xmlns:a16="http://schemas.microsoft.com/office/drawing/2014/main" xmlns="" id="{68433A84-DC2E-C2F4-6C10-EBA800B55F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874" y="380144"/>
            <a:ext cx="1014366" cy="14075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307DB777-2B5C-4567-DA38-41E126589C29}"/>
              </a:ext>
            </a:extLst>
          </p:cNvPr>
          <p:cNvSpPr txBox="1"/>
          <p:nvPr/>
        </p:nvSpPr>
        <p:spPr>
          <a:xfrm>
            <a:off x="2768886" y="2491751"/>
            <a:ext cx="3508625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( tornado – volcano ) </a:t>
            </a:r>
            <a:endParaRPr lang="ar-SA" sz="2800" b="1" dirty="0">
              <a:solidFill>
                <a:schemeClr val="accent4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86681904-9C35-2F9B-67BE-1E0A2DA694D4}"/>
              </a:ext>
            </a:extLst>
          </p:cNvPr>
          <p:cNvSpPr/>
          <p:nvPr/>
        </p:nvSpPr>
        <p:spPr>
          <a:xfrm>
            <a:off x="2975706" y="3660248"/>
            <a:ext cx="3055223" cy="646331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3600" dirty="0">
                <a:solidFill>
                  <a:srgbClr val="4199DB"/>
                </a:solidFill>
                <a:sym typeface="Calibri"/>
              </a:rPr>
              <a:t>tornado</a:t>
            </a:r>
            <a:endParaRPr sz="3000" dirty="0">
              <a:solidFill>
                <a:srgbClr val="4199DB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"/>
          <p:cNvSpPr/>
          <p:nvPr/>
        </p:nvSpPr>
        <p:spPr>
          <a:xfrm>
            <a:off x="3564128" y="3420430"/>
            <a:ext cx="2209949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362" name="Picture 10" descr="Picture 10">
            <a:hlinkClick r:id="rId2"/>
          </p:cNvPr>
          <p:cNvPicPr>
            <a:picLocks noChangeAspect="1"/>
          </p:cNvPicPr>
          <p:nvPr/>
        </p:nvPicPr>
        <p:blipFill>
          <a:blip r:embed="rId3"/>
          <a:srcRect l="28412" r="26738"/>
          <a:stretch>
            <a:fillRect/>
          </a:stretch>
        </p:blipFill>
        <p:spPr>
          <a:xfrm rot="1318905">
            <a:off x="257808" y="3357045"/>
            <a:ext cx="3413921" cy="383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5" name="Rectangle 8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6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429436EF-1373-0058-730F-47CDEA13D836}"/>
              </a:ext>
            </a:extLst>
          </p:cNvPr>
          <p:cNvSpPr txBox="1"/>
          <p:nvPr/>
        </p:nvSpPr>
        <p:spPr>
          <a:xfrm>
            <a:off x="1731196" y="1752216"/>
            <a:ext cx="5481263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DOES THIS PICTURE SHOW ?</a:t>
            </a:r>
            <a:endParaRPr lang="ar-SA" sz="2800" b="1" dirty="0">
              <a:solidFill>
                <a:schemeClr val="accent4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F2E08340-F812-E134-2636-A7946271B3DE}"/>
              </a:ext>
            </a:extLst>
          </p:cNvPr>
          <p:cNvSpPr txBox="1"/>
          <p:nvPr/>
        </p:nvSpPr>
        <p:spPr>
          <a:xfrm>
            <a:off x="2768886" y="2491751"/>
            <a:ext cx="3508625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( Locomotive – UFO ) </a:t>
            </a:r>
            <a:endParaRPr lang="ar-SA" sz="2800" b="1" dirty="0">
              <a:solidFill>
                <a:schemeClr val="accent4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BAEFC31A-819C-F8D9-DEAA-7B9F8DBF69C1}"/>
              </a:ext>
            </a:extLst>
          </p:cNvPr>
          <p:cNvSpPr/>
          <p:nvPr/>
        </p:nvSpPr>
        <p:spPr>
          <a:xfrm>
            <a:off x="3129819" y="3701344"/>
            <a:ext cx="3055223" cy="646331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3600" dirty="0">
                <a:solidFill>
                  <a:srgbClr val="4DB145"/>
                </a:solidFill>
                <a:sym typeface="Calibri"/>
              </a:rPr>
              <a:t>UFO</a:t>
            </a:r>
            <a:endParaRPr sz="3000" dirty="0">
              <a:solidFill>
                <a:srgbClr val="4DB145"/>
              </a:solidFill>
              <a:sym typeface="Helvetica"/>
            </a:endParaRPr>
          </a:p>
        </p:txBody>
      </p:sp>
      <p:pic>
        <p:nvPicPr>
          <p:cNvPr id="1030" name="Picture 6" descr="Spatial Analytics in Alteryx : UFO - The Data School Down Under">
            <a:extLst>
              <a:ext uri="{FF2B5EF4-FFF2-40B4-BE49-F238E27FC236}">
                <a16:creationId xmlns:a16="http://schemas.microsoft.com/office/drawing/2014/main" xmlns="" id="{2E5F032B-6798-3936-1683-91E44763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11" y="421240"/>
            <a:ext cx="2276529" cy="124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"/>
          <p:cNvSpPr/>
          <p:nvPr/>
        </p:nvSpPr>
        <p:spPr>
          <a:xfrm>
            <a:off x="3493213" y="3893042"/>
            <a:ext cx="2650733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372" name="Picture 10" descr="Picture 10">
            <a:hlinkClick r:id="rId2"/>
          </p:cNvPr>
          <p:cNvPicPr>
            <a:picLocks noChangeAspect="1"/>
          </p:cNvPicPr>
          <p:nvPr/>
        </p:nvPicPr>
        <p:blipFill>
          <a:blip r:embed="rId3"/>
          <a:srcRect l="28412" r="26738"/>
          <a:stretch>
            <a:fillRect/>
          </a:stretch>
        </p:blipFill>
        <p:spPr>
          <a:xfrm rot="1318905">
            <a:off x="257808" y="3357045"/>
            <a:ext cx="3413921" cy="383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" name="Rectangle 7">
            <a:hlinkClick r:id="rId4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7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E148AAD3-3F34-55ED-8FBD-AE07CA186ED9}"/>
              </a:ext>
            </a:extLst>
          </p:cNvPr>
          <p:cNvSpPr txBox="1"/>
          <p:nvPr/>
        </p:nvSpPr>
        <p:spPr>
          <a:xfrm>
            <a:off x="2085653" y="827338"/>
            <a:ext cx="4993240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WHICH OF THE FOLLOWNG DOES THIS SENTENCE EXPRESS ?</a:t>
            </a:r>
            <a:endParaRPr lang="en-US" sz="2800" b="1" dirty="0">
              <a:solidFill>
                <a:srgbClr val="EE77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E6C95E8C-D22E-18C8-58EF-923BB57FAB33}"/>
              </a:ext>
            </a:extLst>
          </p:cNvPr>
          <p:cNvSpPr txBox="1"/>
          <p:nvPr/>
        </p:nvSpPr>
        <p:spPr>
          <a:xfrm>
            <a:off x="1631022" y="1921738"/>
            <a:ext cx="579719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dirty="0"/>
              <a:t>- </a:t>
            </a:r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If it rains , we will stay at home </a:t>
            </a:r>
            <a:endParaRPr lang="ar-SA" sz="3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34BB787E-1F33-28B5-9C72-8637FFAE72DA}"/>
              </a:ext>
            </a:extLst>
          </p:cNvPr>
          <p:cNvSpPr txBox="1"/>
          <p:nvPr/>
        </p:nvSpPr>
        <p:spPr>
          <a:xfrm>
            <a:off x="1777430" y="2769153"/>
            <a:ext cx="554033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( present facts – future facts - possibility ) </a:t>
            </a:r>
            <a:endParaRPr lang="ar-SA" sz="2400" b="1" dirty="0">
              <a:solidFill>
                <a:schemeClr val="accent4"/>
              </a:solidFill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0AD94ED0-AC71-BE98-FC7B-1C54EEE09335}"/>
              </a:ext>
            </a:extLst>
          </p:cNvPr>
          <p:cNvSpPr/>
          <p:nvPr/>
        </p:nvSpPr>
        <p:spPr>
          <a:xfrm>
            <a:off x="3376398" y="4204778"/>
            <a:ext cx="3055223" cy="646331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3600" dirty="0">
                <a:solidFill>
                  <a:srgbClr val="4DB145"/>
                </a:solidFill>
                <a:sym typeface="Calibri"/>
              </a:rPr>
              <a:t>future facts </a:t>
            </a:r>
            <a:endParaRPr sz="3000" dirty="0">
              <a:solidFill>
                <a:srgbClr val="4DB145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"/>
          <p:cNvSpPr/>
          <p:nvPr/>
        </p:nvSpPr>
        <p:spPr>
          <a:xfrm>
            <a:off x="3174715" y="2978641"/>
            <a:ext cx="2619910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grpSp>
        <p:nvGrpSpPr>
          <p:cNvPr id="384" name="Rectangle 7">
            <a:hlinkClick r:id="rId2" action="ppaction://hlinksldjump"/>
          </p:cNvPr>
          <p:cNvGrpSpPr/>
          <p:nvPr/>
        </p:nvGrpSpPr>
        <p:grpSpPr>
          <a:xfrm>
            <a:off x="7460974" y="5874441"/>
            <a:ext cx="1346170" cy="395417"/>
            <a:chOff x="0" y="0"/>
            <a:chExt cx="1346168" cy="395416"/>
          </a:xfrm>
        </p:grpSpPr>
        <p:sp>
          <p:nvSpPr>
            <p:cNvPr id="382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3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pic>
        <p:nvPicPr>
          <p:cNvPr id="385" name="Picture 18" descr="Picture 18">
            <a:hlinkClick r:id="rId3"/>
          </p:cNvPr>
          <p:cNvPicPr>
            <a:picLocks noChangeAspect="1"/>
          </p:cNvPicPr>
          <p:nvPr/>
        </p:nvPicPr>
        <p:blipFill>
          <a:blip r:embed="rId4"/>
          <a:srcRect b="16794"/>
          <a:stretch>
            <a:fillRect/>
          </a:stretch>
        </p:blipFill>
        <p:spPr>
          <a:xfrm>
            <a:off x="301911" y="4478022"/>
            <a:ext cx="5412663" cy="228700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F638B953-DA59-E6D3-07B9-F35117839FBC}"/>
              </a:ext>
            </a:extLst>
          </p:cNvPr>
          <p:cNvSpPr txBox="1"/>
          <p:nvPr/>
        </p:nvSpPr>
        <p:spPr>
          <a:xfrm>
            <a:off x="1844211" y="1387682"/>
            <a:ext cx="5840858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 don't </a:t>
            </a:r>
            <a:r>
              <a:rPr lang="en-US" sz="3000" b="1" dirty="0">
                <a:solidFill>
                  <a:schemeClr val="accent4"/>
                </a:solidFill>
              </a:rPr>
              <a:t>( need to - must - needn't ) </a:t>
            </a:r>
            <a:r>
              <a:rPr lang="en-US" sz="2800" b="1" dirty="0">
                <a:solidFill>
                  <a:schemeClr val="bg1"/>
                </a:solidFill>
              </a:rPr>
              <a:t>write the report myself. My secretary can do that for me.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62DCD70F-9CA5-E1EE-D9E3-CE29F9095E00}"/>
              </a:ext>
            </a:extLst>
          </p:cNvPr>
          <p:cNvSpPr/>
          <p:nvPr/>
        </p:nvSpPr>
        <p:spPr>
          <a:xfrm>
            <a:off x="2813032" y="560920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Choose: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F746003E-B2E4-C4EC-B88D-6FA6FBC18279}"/>
              </a:ext>
            </a:extLst>
          </p:cNvPr>
          <p:cNvSpPr/>
          <p:nvPr/>
        </p:nvSpPr>
        <p:spPr>
          <a:xfrm>
            <a:off x="2944885" y="3240762"/>
            <a:ext cx="3048001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need to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hank You Poster Spectrum Brush Strokes White Background Colorful Gradient  — Stock Vector © Maxborovkov #208603988">
            <a:extLst>
              <a:ext uri="{FF2B5EF4-FFF2-40B4-BE49-F238E27FC236}">
                <a16:creationId xmlns:a16="http://schemas.microsoft.com/office/drawing/2014/main" xmlns="" id="{FF2FFB99-48B2-990A-6603-BB29532C8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 r="5710" b="18930"/>
          <a:stretch/>
        </p:blipFill>
        <p:spPr bwMode="auto">
          <a:xfrm>
            <a:off x="760288" y="2243481"/>
            <a:ext cx="7407667" cy="2451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28AC5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8" descr="Picture 18">
            <a:hlinkClick r:id="rId3"/>
            <a:extLst>
              <a:ext uri="{FF2B5EF4-FFF2-40B4-BE49-F238E27FC236}">
                <a16:creationId xmlns:a16="http://schemas.microsoft.com/office/drawing/2014/main" xmlns="" id="{983B324E-F03D-8065-A881-11C8BC3FA7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794"/>
          <a:stretch>
            <a:fillRect/>
          </a:stretch>
        </p:blipFill>
        <p:spPr>
          <a:xfrm>
            <a:off x="1380699" y="5168403"/>
            <a:ext cx="2636498" cy="136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0" descr="Picture 10">
            <a:hlinkClick r:id="rId5"/>
            <a:extLst>
              <a:ext uri="{FF2B5EF4-FFF2-40B4-BE49-F238E27FC236}">
                <a16:creationId xmlns:a16="http://schemas.microsoft.com/office/drawing/2014/main" xmlns="" id="{1A014D04-E22D-425B-66CC-4F51E1C327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412" r="26738"/>
          <a:stretch>
            <a:fillRect/>
          </a:stretch>
        </p:blipFill>
        <p:spPr>
          <a:xfrm rot="1318905">
            <a:off x="4659716" y="515980"/>
            <a:ext cx="1695182" cy="1766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4" descr="Picture 4">
            <a:hlinkClick r:id="rId7"/>
            <a:extLst>
              <a:ext uri="{FF2B5EF4-FFF2-40B4-BE49-F238E27FC236}">
                <a16:creationId xmlns:a16="http://schemas.microsoft.com/office/drawing/2014/main" xmlns="" id="{BDE632DD-A343-7B81-EE67-63C506827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7023" y="667820"/>
            <a:ext cx="2731138" cy="1589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0" descr="Picture 20">
            <a:hlinkClick r:id="rId9"/>
            <a:extLst>
              <a:ext uri="{FF2B5EF4-FFF2-40B4-BE49-F238E27FC236}">
                <a16:creationId xmlns:a16="http://schemas.microsoft.com/office/drawing/2014/main" xmlns="" id="{4C806009-B671-ACE2-8464-9240AFA919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93952">
            <a:off x="4582271" y="4880223"/>
            <a:ext cx="3923705" cy="1929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6" descr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85637">
            <a:off x="51613" y="4085347"/>
            <a:ext cx="5941367" cy="299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2"/>
          <p:cNvSpPr txBox="1"/>
          <p:nvPr/>
        </p:nvSpPr>
        <p:spPr>
          <a:xfrm>
            <a:off x="1728745" y="1205945"/>
            <a:ext cx="56069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9" name="Shape"/>
          <p:cNvSpPr/>
          <p:nvPr/>
        </p:nvSpPr>
        <p:spPr>
          <a:xfrm>
            <a:off x="3687417" y="2978641"/>
            <a:ext cx="1689653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sp>
        <p:nvSpPr>
          <p:cNvPr id="132" name="Rectangle 5"/>
          <p:cNvSpPr/>
          <p:nvPr/>
        </p:nvSpPr>
        <p:spPr>
          <a:xfrm>
            <a:off x="2813032" y="560920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Choose: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135" name="Rectangle 6">
            <a:hlinkClick r:id="rId4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3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52A9B704-EC9C-3712-4402-8183E905CCF4}"/>
              </a:ext>
            </a:extLst>
          </p:cNvPr>
          <p:cNvSpPr txBox="1"/>
          <p:nvPr/>
        </p:nvSpPr>
        <p:spPr>
          <a:xfrm>
            <a:off x="1869895" y="1541593"/>
            <a:ext cx="5393933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Would you like  drink a cup of tea , </a:t>
            </a:r>
            <a:r>
              <a:rPr lang="en-US" sz="3200" b="1" dirty="0">
                <a:solidFill>
                  <a:schemeClr val="accent4"/>
                </a:solidFill>
              </a:rPr>
              <a:t>( and – but – so – or ) </a:t>
            </a:r>
            <a:r>
              <a:rPr lang="en-US" sz="2800" b="1" dirty="0">
                <a:solidFill>
                  <a:schemeClr val="bg1"/>
                </a:solidFill>
              </a:rPr>
              <a:t>coffee.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58F56D74-F503-5503-D8FA-7620073BAA50}"/>
              </a:ext>
            </a:extLst>
          </p:cNvPr>
          <p:cNvSpPr/>
          <p:nvPr/>
        </p:nvSpPr>
        <p:spPr>
          <a:xfrm>
            <a:off x="3068175" y="3086740"/>
            <a:ext cx="3048001" cy="830997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4800" dirty="0">
                <a:latin typeface="+mn-lt"/>
                <a:ea typeface="+mn-ea"/>
                <a:cs typeface="+mn-cs"/>
                <a:sym typeface="Helvetica"/>
              </a:rPr>
              <a:t>or</a:t>
            </a:r>
            <a:endParaRPr sz="4800" dirty="0"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6" descr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85637">
            <a:off x="51613" y="4085347"/>
            <a:ext cx="5941367" cy="299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"/>
          <p:cNvSpPr/>
          <p:nvPr/>
        </p:nvSpPr>
        <p:spPr>
          <a:xfrm>
            <a:off x="3421294" y="2978641"/>
            <a:ext cx="2321959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grpSp>
        <p:nvGrpSpPr>
          <p:cNvPr id="145" name="Rectangle 6">
            <a:hlinkClick r:id="rId4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4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D31C14CD-D8C7-CB59-7FAF-3AA01BF1F101}"/>
              </a:ext>
            </a:extLst>
          </p:cNvPr>
          <p:cNvSpPr txBox="1"/>
          <p:nvPr/>
        </p:nvSpPr>
        <p:spPr>
          <a:xfrm>
            <a:off x="1697923" y="1688830"/>
            <a:ext cx="560699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rtl="1">
              <a:defRPr sz="54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34268C5A-451A-A2F0-2017-B2A352981D33}"/>
              </a:ext>
            </a:extLst>
          </p:cNvPr>
          <p:cNvSpPr txBox="1"/>
          <p:nvPr/>
        </p:nvSpPr>
        <p:spPr>
          <a:xfrm>
            <a:off x="1695237" y="1654610"/>
            <a:ext cx="5671334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If you heat ice, it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accent4"/>
                </a:solidFill>
              </a:rPr>
              <a:t>( melt - melting - melted - melts) </a:t>
            </a:r>
            <a:r>
              <a:rPr lang="en-US" sz="3200" dirty="0">
                <a:solidFill>
                  <a:schemeClr val="bg1"/>
                </a:solidFill>
              </a:rPr>
              <a:t> . </a:t>
            </a:r>
            <a:endParaRPr lang="ar-SA" sz="3200" dirty="0">
              <a:solidFill>
                <a:schemeClr val="bg1"/>
              </a:solidFill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E7A7C4C8-009A-C804-6AD1-C5DD3EBF3772}"/>
              </a:ext>
            </a:extLst>
          </p:cNvPr>
          <p:cNvSpPr/>
          <p:nvPr/>
        </p:nvSpPr>
        <p:spPr>
          <a:xfrm>
            <a:off x="2813032" y="560920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Choose: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6D2798CE-D17D-8275-EF55-33D9D9976B20}"/>
              </a:ext>
            </a:extLst>
          </p:cNvPr>
          <p:cNvSpPr/>
          <p:nvPr/>
        </p:nvSpPr>
        <p:spPr>
          <a:xfrm>
            <a:off x="3068175" y="3148295"/>
            <a:ext cx="3048001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FF5050"/>
                </a:solidFill>
                <a:latin typeface="+mn-lt"/>
                <a:ea typeface="+mn-ea"/>
                <a:cs typeface="+mn-cs"/>
                <a:sym typeface="Helvetica"/>
              </a:rPr>
              <a:t>melts</a:t>
            </a:r>
            <a:endParaRPr dirty="0">
              <a:solidFill>
                <a:srgbClr val="FF505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6" descr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85637">
            <a:off x="51613" y="4085347"/>
            <a:ext cx="5941367" cy="299131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"/>
          <p:cNvSpPr/>
          <p:nvPr/>
        </p:nvSpPr>
        <p:spPr>
          <a:xfrm>
            <a:off x="3133618" y="3256043"/>
            <a:ext cx="2486345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grpSp>
        <p:nvGrpSpPr>
          <p:cNvPr id="155" name="Rectangle 6">
            <a:hlinkClick r:id="rId4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5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514D3ADC-4CDC-1A4D-B280-FF517A3D6058}"/>
              </a:ext>
            </a:extLst>
          </p:cNvPr>
          <p:cNvSpPr/>
          <p:nvPr/>
        </p:nvSpPr>
        <p:spPr>
          <a:xfrm>
            <a:off x="2813032" y="560920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Choose: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74BC4BD0-6610-7BEB-F509-1F5DBF2691B8}"/>
              </a:ext>
            </a:extLst>
          </p:cNvPr>
          <p:cNvSpPr txBox="1"/>
          <p:nvPr/>
        </p:nvSpPr>
        <p:spPr>
          <a:xfrm>
            <a:off x="2013734" y="1438852"/>
            <a:ext cx="5178176" cy="1508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If you </a:t>
            </a:r>
            <a:r>
              <a:rPr lang="en-US" sz="3200" b="1" dirty="0">
                <a:solidFill>
                  <a:schemeClr val="accent4"/>
                </a:solidFill>
              </a:rPr>
              <a:t>( wake up - wakes up – woke up – waking up) </a:t>
            </a:r>
            <a:r>
              <a:rPr lang="en-US" sz="2800" b="1" dirty="0">
                <a:solidFill>
                  <a:schemeClr val="bg1"/>
                </a:solidFill>
              </a:rPr>
              <a:t>late , you will miss  the bus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2A8074E5-9EBB-426D-2477-CC4099F690C6}"/>
              </a:ext>
            </a:extLst>
          </p:cNvPr>
          <p:cNvSpPr/>
          <p:nvPr/>
        </p:nvSpPr>
        <p:spPr>
          <a:xfrm>
            <a:off x="2852417" y="3516410"/>
            <a:ext cx="3055223" cy="646331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sz="3600" dirty="0">
                <a:solidFill>
                  <a:srgbClr val="D60093"/>
                </a:solidFill>
                <a:latin typeface="+mn-lt"/>
                <a:ea typeface="+mn-ea"/>
                <a:cs typeface="+mn-cs"/>
                <a:sym typeface="Helvetica"/>
              </a:rPr>
              <a:t>Wake up</a:t>
            </a:r>
            <a:endParaRPr sz="3600" dirty="0">
              <a:solidFill>
                <a:srgbClr val="D60093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"/>
          <p:cNvSpPr/>
          <p:nvPr/>
        </p:nvSpPr>
        <p:spPr>
          <a:xfrm>
            <a:off x="3687417" y="2978641"/>
            <a:ext cx="1689653" cy="12355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162" name="Picture 22" descr="Picture 2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434">
            <a:off x="2476749" y="4815792"/>
            <a:ext cx="4110986" cy="2569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Rectangle 7">
            <a:hlinkClick r:id="rId4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6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50168C72-4FB2-542A-55B4-B89816ECBC9B}"/>
              </a:ext>
            </a:extLst>
          </p:cNvPr>
          <p:cNvSpPr txBox="1"/>
          <p:nvPr/>
        </p:nvSpPr>
        <p:spPr>
          <a:xfrm>
            <a:off x="1931541" y="1217958"/>
            <a:ext cx="535283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Sara didn't' eat breakfast or lunch. She </a:t>
            </a:r>
            <a:r>
              <a:rPr lang="en-US" sz="2800" b="1" dirty="0">
                <a:solidFill>
                  <a:schemeClr val="accent4"/>
                </a:solidFill>
              </a:rPr>
              <a:t>(</a:t>
            </a:r>
            <a:r>
              <a:rPr lang="en-US" sz="3200" b="1" dirty="0">
                <a:solidFill>
                  <a:schemeClr val="accent4"/>
                </a:solidFill>
              </a:rPr>
              <a:t>can’t - must - might - can)</a:t>
            </a:r>
            <a:r>
              <a:rPr lang="en-US" sz="2800" b="1" dirty="0">
                <a:solidFill>
                  <a:schemeClr val="bg1"/>
                </a:solidFill>
              </a:rPr>
              <a:t> be hungry now. 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C7B2EFA7-E0FD-24D9-5C03-84A34A7D461D}"/>
              </a:ext>
            </a:extLst>
          </p:cNvPr>
          <p:cNvSpPr/>
          <p:nvPr/>
        </p:nvSpPr>
        <p:spPr>
          <a:xfrm>
            <a:off x="2874676" y="437631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Choose: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F2D64C42-4E82-20A0-EBCB-7649FA918A3C}"/>
              </a:ext>
            </a:extLst>
          </p:cNvPr>
          <p:cNvSpPr/>
          <p:nvPr/>
        </p:nvSpPr>
        <p:spPr>
          <a:xfrm>
            <a:off x="2985981" y="3136311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D60093"/>
                </a:solidFill>
              </a:rPr>
              <a:t>must</a:t>
            </a:r>
            <a:endParaRPr dirty="0">
              <a:solidFill>
                <a:srgbClr val="D60093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"/>
          <p:cNvSpPr/>
          <p:nvPr/>
        </p:nvSpPr>
        <p:spPr>
          <a:xfrm>
            <a:off x="3379192" y="3184989"/>
            <a:ext cx="2292143" cy="1121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 dirty="0"/>
          </a:p>
        </p:txBody>
      </p:sp>
      <p:pic>
        <p:nvPicPr>
          <p:cNvPr id="172" name="Picture 22" descr="Picture 2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434">
            <a:off x="2476749" y="4815792"/>
            <a:ext cx="4110986" cy="2569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" name="Rectangle 7">
            <a:hlinkClick r:id="rId4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7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1E85242D-A0DC-6F92-D583-41C01D273A1A}"/>
              </a:ext>
            </a:extLst>
          </p:cNvPr>
          <p:cNvSpPr/>
          <p:nvPr/>
        </p:nvSpPr>
        <p:spPr>
          <a:xfrm>
            <a:off x="2874676" y="437631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Choose: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AE1EB9A8-F607-6A82-16E6-6098E64674E2}"/>
              </a:ext>
            </a:extLst>
          </p:cNvPr>
          <p:cNvSpPr txBox="1"/>
          <p:nvPr/>
        </p:nvSpPr>
        <p:spPr>
          <a:xfrm>
            <a:off x="1869896" y="1269329"/>
            <a:ext cx="5517223" cy="1508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 think my mother </a:t>
            </a:r>
            <a:r>
              <a:rPr lang="en-US" sz="3200" b="1" dirty="0">
                <a:solidFill>
                  <a:schemeClr val="accent4"/>
                </a:solidFill>
              </a:rPr>
              <a:t>(can’t - must - might - can) </a:t>
            </a:r>
            <a:r>
              <a:rPr lang="en-US" sz="2800" b="1" dirty="0">
                <a:solidFill>
                  <a:schemeClr val="bg1"/>
                </a:solidFill>
              </a:rPr>
              <a:t>know who the people are in that old photo 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ACD105E2-5849-6A34-F04E-FC57BCA980C6}"/>
              </a:ext>
            </a:extLst>
          </p:cNvPr>
          <p:cNvSpPr/>
          <p:nvPr/>
        </p:nvSpPr>
        <p:spPr>
          <a:xfrm>
            <a:off x="2965432" y="3341794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FF2FFF"/>
                </a:solidFill>
              </a:rPr>
              <a:t>might</a:t>
            </a:r>
            <a:endParaRPr dirty="0">
              <a:solidFill>
                <a:srgbClr val="FF2FFF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"/>
          <p:cNvSpPr/>
          <p:nvPr/>
        </p:nvSpPr>
        <p:spPr>
          <a:xfrm>
            <a:off x="3339102" y="3215811"/>
            <a:ext cx="2222904" cy="998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182" name="Picture 22" descr="Picture 2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434">
            <a:off x="2476749" y="4815792"/>
            <a:ext cx="4110986" cy="2569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Rectangle 7">
            <a:hlinkClick r:id="rId4" action="ppaction://hlinksldjump"/>
          </p:cNvPr>
          <p:cNvGrpSpPr/>
          <p:nvPr/>
        </p:nvGrpSpPr>
        <p:grpSpPr>
          <a:xfrm>
            <a:off x="7503504" y="5953543"/>
            <a:ext cx="1346170" cy="395417"/>
            <a:chOff x="0" y="0"/>
            <a:chExt cx="1346168" cy="395416"/>
          </a:xfrm>
        </p:grpSpPr>
        <p:sp>
          <p:nvSpPr>
            <p:cNvPr id="18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C6A87CFF-D4AA-AF62-E8CC-F4798A4324B5}"/>
              </a:ext>
            </a:extLst>
          </p:cNvPr>
          <p:cNvSpPr txBox="1"/>
          <p:nvPr/>
        </p:nvSpPr>
        <p:spPr>
          <a:xfrm>
            <a:off x="1905856" y="1310425"/>
            <a:ext cx="5244958" cy="1508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When the police arrived, the thief had </a:t>
            </a:r>
            <a:r>
              <a:rPr lang="en-US" sz="2800" b="1" dirty="0">
                <a:solidFill>
                  <a:schemeClr val="accent4"/>
                </a:solidFill>
              </a:rPr>
              <a:t>( </a:t>
            </a:r>
            <a:r>
              <a:rPr lang="en-US" sz="3200" b="1" dirty="0">
                <a:solidFill>
                  <a:schemeClr val="accent4"/>
                </a:solidFill>
              </a:rPr>
              <a:t>escape – escapes – escaping -  escaped</a:t>
            </a:r>
            <a:r>
              <a:rPr lang="en-US" sz="2800" b="1" dirty="0">
                <a:solidFill>
                  <a:schemeClr val="accent4"/>
                </a:solidFill>
              </a:rPr>
              <a:t>). </a:t>
            </a:r>
            <a:endParaRPr lang="ar-SA" sz="2800" b="1" dirty="0">
              <a:solidFill>
                <a:schemeClr val="accent4"/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2E029AF0-2072-69C1-09D9-48BD244170FF}"/>
              </a:ext>
            </a:extLst>
          </p:cNvPr>
          <p:cNvSpPr/>
          <p:nvPr/>
        </p:nvSpPr>
        <p:spPr>
          <a:xfrm>
            <a:off x="2874676" y="437631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Choose: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F6EDE027-8574-AEA0-3D4B-DA35581C3B0A}"/>
              </a:ext>
            </a:extLst>
          </p:cNvPr>
          <p:cNvSpPr/>
          <p:nvPr/>
        </p:nvSpPr>
        <p:spPr>
          <a:xfrm>
            <a:off x="2965432" y="3341794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AD00EA"/>
                </a:solidFill>
              </a:rPr>
              <a:t>escaped</a:t>
            </a:r>
            <a:endParaRPr dirty="0">
              <a:solidFill>
                <a:srgbClr val="AD00EA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"/>
          <p:cNvSpPr/>
          <p:nvPr/>
        </p:nvSpPr>
        <p:spPr>
          <a:xfrm>
            <a:off x="3256907" y="3143892"/>
            <a:ext cx="2428387" cy="1131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3949" y="0"/>
                </a:lnTo>
                <a:lnTo>
                  <a:pt x="17651" y="0"/>
                </a:lnTo>
                <a:lnTo>
                  <a:pt x="21600" y="10800"/>
                </a:lnTo>
                <a:lnTo>
                  <a:pt x="17651" y="21600"/>
                </a:lnTo>
                <a:lnTo>
                  <a:pt x="3949" y="21600"/>
                </a:lnTo>
                <a:close/>
              </a:path>
            </a:pathLst>
          </a:custGeom>
          <a:solidFill>
            <a:srgbClr val="E6E6E6"/>
          </a:solidFill>
          <a:ln w="12700" cap="flat">
            <a:solidFill>
              <a:srgbClr val="E6E6E6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3200" b="1">
                <a:solidFill>
                  <a:srgbClr val="5F0B6E"/>
                </a:solidFill>
              </a:defRPr>
            </a:pPr>
            <a:endParaRPr/>
          </a:p>
        </p:txBody>
      </p:sp>
      <p:pic>
        <p:nvPicPr>
          <p:cNvPr id="192" name="Picture 2" descr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39215">
            <a:off x="4261625" y="4288871"/>
            <a:ext cx="4947584" cy="24909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Rectangle 8">
            <a:hlinkClick r:id="rId4" action="ppaction://hlinksldjump"/>
          </p:cNvPr>
          <p:cNvGrpSpPr/>
          <p:nvPr/>
        </p:nvGrpSpPr>
        <p:grpSpPr>
          <a:xfrm>
            <a:off x="336857" y="6165577"/>
            <a:ext cx="1346170" cy="395417"/>
            <a:chOff x="0" y="0"/>
            <a:chExt cx="1346168" cy="395416"/>
          </a:xfrm>
        </p:grpSpPr>
        <p:sp>
          <p:nvSpPr>
            <p:cNvPr id="193" name="Rectangle"/>
            <p:cNvSpPr/>
            <p:nvPr/>
          </p:nvSpPr>
          <p:spPr>
            <a:xfrm>
              <a:off x="0" y="-1"/>
              <a:ext cx="1346169" cy="395418"/>
            </a:xfrm>
            <a:prstGeom prst="rect">
              <a:avLst/>
            </a:prstGeom>
            <a:solidFill>
              <a:srgbClr val="DAA621"/>
            </a:solidFill>
            <a:ln w="12700" cap="flat">
              <a:solidFill>
                <a:srgbClr val="DCA82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Back"/>
            <p:cNvSpPr txBox="1"/>
            <p:nvPr/>
          </p:nvSpPr>
          <p:spPr>
            <a:xfrm>
              <a:off x="52069" y="1473"/>
              <a:ext cx="1242031" cy="392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solidFill>
                    <a:srgbClr val="FFFFFF"/>
                  </a:solidFill>
                </a:defRPr>
              </a:lvl1pPr>
            </a:lstStyle>
            <a:p>
              <a:r>
                <a:t>Back</a:t>
              </a: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5CDB5D3F-6DA4-7DFE-FD73-24CE8725997E}"/>
              </a:ext>
            </a:extLst>
          </p:cNvPr>
          <p:cNvSpPr txBox="1"/>
          <p:nvPr/>
        </p:nvSpPr>
        <p:spPr>
          <a:xfrm>
            <a:off x="2152434" y="1372071"/>
            <a:ext cx="5060023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We</a:t>
            </a:r>
            <a:r>
              <a:rPr lang="en-US" sz="2800" dirty="0">
                <a:solidFill>
                  <a:schemeClr val="bg1"/>
                </a:solidFill>
              </a:rPr>
              <a:t>  </a:t>
            </a:r>
            <a:r>
              <a:rPr lang="en-US" sz="3200" b="1" dirty="0">
                <a:solidFill>
                  <a:schemeClr val="accent4"/>
                </a:solidFill>
              </a:rPr>
              <a:t>( can ) </a:t>
            </a:r>
            <a:r>
              <a:rPr lang="en-US" sz="2800" dirty="0">
                <a:solidFill>
                  <a:schemeClr val="bg1"/>
                </a:solidFill>
              </a:rPr>
              <a:t>………………………..</a:t>
            </a:r>
            <a:r>
              <a:rPr lang="en-US" sz="2800" b="1" dirty="0">
                <a:solidFill>
                  <a:schemeClr val="bg1"/>
                </a:solidFill>
              </a:rPr>
              <a:t>stay long because we have to go to the store before it close . 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3B9DB007-9D38-E045-396D-BC8AD4A49770}"/>
              </a:ext>
            </a:extLst>
          </p:cNvPr>
          <p:cNvSpPr/>
          <p:nvPr/>
        </p:nvSpPr>
        <p:spPr>
          <a:xfrm>
            <a:off x="2874676" y="437631"/>
            <a:ext cx="3048001" cy="707886"/>
          </a:xfrm>
          <a:prstGeom prst="rect">
            <a:avLst/>
          </a:prstGeom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latin typeface="+mn-lt"/>
                <a:ea typeface="+mn-ea"/>
                <a:cs typeface="+mn-cs"/>
                <a:sym typeface="Helvetica"/>
              </a:rPr>
              <a:t>Correct :</a:t>
            </a:r>
            <a:endParaRPr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BF416027-5BFE-0929-6054-04573E045A67}"/>
              </a:ext>
            </a:extLst>
          </p:cNvPr>
          <p:cNvSpPr/>
          <p:nvPr/>
        </p:nvSpPr>
        <p:spPr>
          <a:xfrm>
            <a:off x="2965432" y="3341794"/>
            <a:ext cx="3055223" cy="707886"/>
          </a:xfrm>
          <a:prstGeom prst="rect">
            <a:avLst/>
          </a:prstGeom>
          <a:ln w="12700">
            <a:noFill/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 rtl="1">
              <a:defRPr sz="4000" b="1">
                <a:solidFill>
                  <a:schemeClr val="accent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>
                <a:solidFill>
                  <a:srgbClr val="AD00EA"/>
                </a:solidFill>
              </a:rPr>
              <a:t>Can’t</a:t>
            </a:r>
            <a:endParaRPr dirty="0">
              <a:solidFill>
                <a:srgbClr val="AD00EA"/>
              </a:solidFill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606</Words>
  <Application>Microsoft Office PowerPoint</Application>
  <PresentationFormat>On-screen Show (4:3)</PresentationFormat>
  <Paragraphs>116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pc</dc:creator>
  <cp:lastModifiedBy>pc</cp:lastModifiedBy>
  <cp:revision>7</cp:revision>
  <dcterms:modified xsi:type="dcterms:W3CDTF">2023-03-17T22:54:44Z</dcterms:modified>
</cp:coreProperties>
</file>