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8"/>
  </p:notesMasterIdLst>
  <p:sldIdLst>
    <p:sldId id="256" r:id="rId2"/>
    <p:sldId id="261" r:id="rId3"/>
    <p:sldId id="286" r:id="rId4"/>
    <p:sldId id="257" r:id="rId5"/>
    <p:sldId id="266" r:id="rId6"/>
    <p:sldId id="262" r:id="rId7"/>
    <p:sldId id="264" r:id="rId8"/>
    <p:sldId id="267" r:id="rId9"/>
    <p:sldId id="272" r:id="rId10"/>
    <p:sldId id="269" r:id="rId11"/>
    <p:sldId id="259" r:id="rId12"/>
    <p:sldId id="268" r:id="rId13"/>
    <p:sldId id="263" r:id="rId14"/>
    <p:sldId id="258" r:id="rId15"/>
    <p:sldId id="279" r:id="rId16"/>
    <p:sldId id="287" r:id="rId17"/>
  </p:sldIdLst>
  <p:sldSz cx="9144000" cy="5143500" type="screen16x9"/>
  <p:notesSz cx="6858000" cy="9144000"/>
  <p:embeddedFontLst>
    <p:embeddedFont>
      <p:font typeface="Oswald" charset="0"/>
      <p:regular r:id="rId19"/>
      <p:bold r:id="rId20"/>
    </p:embeddedFont>
    <p:embeddedFont>
      <p:font typeface="Palatino Linotype" pitchFamily="18" charset="0"/>
      <p:regular r:id="rId21"/>
      <p:bold r:id="rId22"/>
      <p:italic r:id="rId23"/>
      <p:boldItalic r:id="rId24"/>
    </p:embeddedFont>
    <p:embeddedFont>
      <p:font typeface="Tinos" charset="0"/>
      <p:regular r:id="rId25"/>
      <p:bold r:id="rId26"/>
      <p:italic r:id="rId27"/>
      <p:boldItalic r:id="rId28"/>
    </p:embeddedFont>
    <p:embeddedFont>
      <p:font typeface="Arial Narrow" pitchFamily="34" charset="0"/>
      <p:regular r:id="rId29"/>
      <p:bold r:id="rId30"/>
      <p:italic r:id="rId31"/>
      <p:boldItalic r:id="rId32"/>
    </p:embeddedFont>
    <p:embeddedFont>
      <p:font typeface="Nirmala UI" pitchFamily="34" charset="0"/>
      <p:regular r:id="rId33"/>
      <p:bold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3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28A19486-A129-4E46-A1EB-C0F2ED42B616}">
  <a:tblStyle styleId="{28A19486-A129-4E46-A1EB-C0F2ED42B61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6" d="100"/>
          <a:sy n="96" d="100"/>
        </p:scale>
        <p:origin x="-416" y="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614786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0817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2127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195400" y="1915625"/>
            <a:ext cx="5307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1912025" y="2116750"/>
            <a:ext cx="5802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1912025" y="3144851"/>
            <a:ext cx="5802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 i="1"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 i="1">
                <a:solidFill>
                  <a:srgbClr val="66666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 i="1">
                <a:solidFill>
                  <a:srgbClr val="66666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◈"/>
              <a:defRPr sz="2600"/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◆"/>
              <a:defRPr sz="2600"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◇"/>
              <a:defRPr sz="2600"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⬥"/>
              <a:defRPr sz="2600"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4" name="Google Shape;24;p5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>
          <a:xfrm>
            <a:off x="1556175" y="1479375"/>
            <a:ext cx="3211800" cy="3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◈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◆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◇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⬥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2"/>
          </p:nvPr>
        </p:nvSpPr>
        <p:spPr>
          <a:xfrm>
            <a:off x="4961272" y="1479375"/>
            <a:ext cx="3211800" cy="3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◈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◆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◇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⬥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0" name="Google Shape;30;p6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1556175" y="1419658"/>
            <a:ext cx="2132700" cy="3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◈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◆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⬥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2"/>
          </p:nvPr>
        </p:nvSpPr>
        <p:spPr>
          <a:xfrm>
            <a:off x="3798226" y="1419658"/>
            <a:ext cx="2132700" cy="3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◈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◆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⬥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3"/>
          </p:nvPr>
        </p:nvSpPr>
        <p:spPr>
          <a:xfrm>
            <a:off x="6040277" y="1419658"/>
            <a:ext cx="2132700" cy="3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◈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◆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⬥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7" name="Google Shape;37;p7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1" name="Google Shape;41;p8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body" idx="1"/>
          </p:nvPr>
        </p:nvSpPr>
        <p:spPr>
          <a:xfrm>
            <a:off x="1592350" y="3640275"/>
            <a:ext cx="65625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 i="1">
                <a:solidFill>
                  <a:srgbClr val="666666"/>
                </a:solidFill>
              </a:defRPr>
            </a:lvl1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5" name="Google Shape;45;p9"/>
          <p:cNvCxnSpPr/>
          <p:nvPr/>
        </p:nvCxnSpPr>
        <p:spPr>
          <a:xfrm>
            <a:off x="1706950" y="3643125"/>
            <a:ext cx="63213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 descr="libro.pn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nos"/>
              <a:buChar char="◈"/>
              <a:defRPr sz="30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◆"/>
              <a:defRPr sz="24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◇"/>
              <a:defRPr sz="24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⬥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ctrTitle"/>
          </p:nvPr>
        </p:nvSpPr>
        <p:spPr>
          <a:xfrm>
            <a:off x="2195399" y="1915625"/>
            <a:ext cx="5842099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Unit 4</a:t>
            </a:r>
            <a:br>
              <a:rPr lang="en" dirty="0"/>
            </a:br>
            <a:r>
              <a:rPr lang="en" dirty="0">
                <a:solidFill>
                  <a:schemeClr val="accent6">
                    <a:lumMod val="50000"/>
                  </a:schemeClr>
                </a:solidFill>
              </a:rPr>
              <a:t>If It Haden’t Happened</a:t>
            </a:r>
            <a:r>
              <a:rPr lang="en" dirty="0"/>
              <a:t/>
            </a:r>
            <a:br>
              <a:rPr lang="en" dirty="0"/>
            </a:br>
            <a:r>
              <a:rPr lang="en" sz="3200" dirty="0">
                <a:latin typeface="Arial Narrow" panose="020B0606020202030204" pitchFamily="34" charset="0"/>
                <a:cs typeface="Nirmala UI" panose="020B0502040204020203" pitchFamily="34" charset="0"/>
              </a:rPr>
              <a:t>Writing</a:t>
            </a:r>
            <a:endParaRPr dirty="0">
              <a:latin typeface="Arial Narrow" panose="020B0606020202030204" pitchFamily="34" charset="0"/>
              <a:cs typeface="Nirmala UI" panose="020B0502040204020203" pitchFamily="34" charset="0"/>
            </a:endParaRPr>
          </a:p>
        </p:txBody>
      </p:sp>
      <p:sp>
        <p:nvSpPr>
          <p:cNvPr id="3" name="Google Shape;704;p32">
            <a:extLst>
              <a:ext uri="{FF2B5EF4-FFF2-40B4-BE49-F238E27FC236}">
                <a16:creationId xmlns:a16="http://schemas.microsoft.com/office/drawing/2014/main" xmlns="" id="{6E0B7DAA-6B52-4574-BE24-6347F4086A50}"/>
              </a:ext>
            </a:extLst>
          </p:cNvPr>
          <p:cNvSpPr txBox="1">
            <a:spLocks/>
          </p:cNvSpPr>
          <p:nvPr/>
        </p:nvSpPr>
        <p:spPr>
          <a:xfrm>
            <a:off x="2438231" y="3996944"/>
            <a:ext cx="4799488" cy="5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600" b="1">
                <a:solidFill>
                  <a:schemeClr val="accent6">
                    <a:lumMod val="75000"/>
                  </a:schemeClr>
                </a:solidFill>
              </a:rPr>
              <a:t>Done by:</a:t>
            </a:r>
            <a:r>
              <a:rPr lang="en-US" sz="1600" b="1">
                <a:solidFill>
                  <a:schemeClr val="accent3">
                    <a:lumMod val="75000"/>
                  </a:schemeClr>
                </a:solidFill>
              </a:rPr>
              <a:t>Entisar Al-Obaidallah</a:t>
            </a:r>
            <a:endParaRPr lang="en-US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xmlns="" id="{04A3A819-8305-43A7-A303-A063F8215DC2}"/>
              </a:ext>
            </a:extLst>
          </p:cNvPr>
          <p:cNvSpPr txBox="1"/>
          <p:nvPr/>
        </p:nvSpPr>
        <p:spPr>
          <a:xfrm>
            <a:off x="1541076" y="624774"/>
            <a:ext cx="19705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Mega Goal 1.3</a:t>
            </a:r>
            <a:endParaRPr lang="ar-SA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2E3FA408-80A1-4540-BFFD-CBAF6BDA6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466" y="336550"/>
            <a:ext cx="8568267" cy="447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5">
            <a:extLst>
              <a:ext uri="{FF2B5EF4-FFF2-40B4-BE49-F238E27FC236}">
                <a16:creationId xmlns:a16="http://schemas.microsoft.com/office/drawing/2014/main" xmlns="" id="{D90A4027-B6FC-452F-9144-A080639DBF82}"/>
              </a:ext>
            </a:extLst>
          </p:cNvPr>
          <p:cNvSpPr txBox="1"/>
          <p:nvPr/>
        </p:nvSpPr>
        <p:spPr>
          <a:xfrm>
            <a:off x="2938519" y="1156485"/>
            <a:ext cx="20960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  <a:latin typeface="+mn-lt"/>
              </a:rPr>
              <a:t>The mother</a:t>
            </a:r>
            <a:endParaRPr lang="ar-SA" sz="16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xmlns="" id="{5BC51323-C60A-4EDE-A924-6EAE5260476C}"/>
              </a:ext>
            </a:extLst>
          </p:cNvPr>
          <p:cNvSpPr txBox="1"/>
          <p:nvPr/>
        </p:nvSpPr>
        <p:spPr>
          <a:xfrm>
            <a:off x="2938519" y="1841688"/>
            <a:ext cx="20960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  <a:latin typeface="+mn-lt"/>
              </a:rPr>
              <a:t>At home</a:t>
            </a:r>
            <a:endParaRPr lang="ar-SA" sz="16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xmlns="" id="{F69E7702-912F-4226-9C60-86A492662DB9}"/>
              </a:ext>
            </a:extLst>
          </p:cNvPr>
          <p:cNvSpPr txBox="1"/>
          <p:nvPr/>
        </p:nvSpPr>
        <p:spPr>
          <a:xfrm>
            <a:off x="2819985" y="2542021"/>
            <a:ext cx="1921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  <a:latin typeface="+mn-lt"/>
              </a:rPr>
              <a:t>Her condition was deteriorating</a:t>
            </a:r>
            <a:endParaRPr lang="ar-SA" sz="16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8" name="TextBox 8">
            <a:extLst>
              <a:ext uri="{FF2B5EF4-FFF2-40B4-BE49-F238E27FC236}">
                <a16:creationId xmlns:a16="http://schemas.microsoft.com/office/drawing/2014/main" xmlns="" id="{0E878D47-5EDE-4D46-A68E-66C3FF99F939}"/>
              </a:ext>
            </a:extLst>
          </p:cNvPr>
          <p:cNvSpPr txBox="1"/>
          <p:nvPr/>
        </p:nvSpPr>
        <p:spPr>
          <a:xfrm>
            <a:off x="2819986" y="3371462"/>
            <a:ext cx="20960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  <a:latin typeface="+mn-lt"/>
              </a:rPr>
              <a:t>The nurse</a:t>
            </a:r>
            <a:endParaRPr lang="ar-SA" sz="16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9" name="TextBox 9">
            <a:extLst>
              <a:ext uri="{FF2B5EF4-FFF2-40B4-BE49-F238E27FC236}">
                <a16:creationId xmlns:a16="http://schemas.microsoft.com/office/drawing/2014/main" xmlns="" id="{EB58D3EB-AD7B-4237-80E6-5EB2DCB5EBDE}"/>
              </a:ext>
            </a:extLst>
          </p:cNvPr>
          <p:cNvSpPr txBox="1"/>
          <p:nvPr/>
        </p:nvSpPr>
        <p:spPr>
          <a:xfrm>
            <a:off x="2819985" y="4056665"/>
            <a:ext cx="1801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  <a:latin typeface="+mn-lt"/>
              </a:rPr>
              <a:t>The daughter and the aunt</a:t>
            </a:r>
            <a:endParaRPr lang="ar-SA" sz="16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xmlns="" id="{0EC6315E-F492-AEE5-94E1-0C4B402AB137}"/>
              </a:ext>
            </a:extLst>
          </p:cNvPr>
          <p:cNvSpPr txBox="1"/>
          <p:nvPr/>
        </p:nvSpPr>
        <p:spPr>
          <a:xfrm>
            <a:off x="5077811" y="4101488"/>
            <a:ext cx="14228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  <a:latin typeface="+mn-lt"/>
              </a:rPr>
              <a:t>her sister</a:t>
            </a:r>
            <a:endParaRPr lang="ar-SA" sz="16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xmlns="" id="{399EC9D3-64D6-82E6-02F8-0F258F8E90C5}"/>
              </a:ext>
            </a:extLst>
          </p:cNvPr>
          <p:cNvSpPr txBox="1"/>
          <p:nvPr/>
        </p:nvSpPr>
        <p:spPr>
          <a:xfrm>
            <a:off x="7174272" y="4100207"/>
            <a:ext cx="14228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  <a:latin typeface="+mn-lt"/>
              </a:rPr>
              <a:t>a </a:t>
            </a:r>
            <a:r>
              <a:rPr lang="en-US" sz="1600" b="1" dirty="0" err="1">
                <a:solidFill>
                  <a:schemeClr val="accent2"/>
                </a:solidFill>
                <a:latin typeface="+mn-lt"/>
              </a:rPr>
              <a:t>nurs</a:t>
            </a:r>
            <a:endParaRPr lang="ar-SA" sz="1600" b="1" dirty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xmlns="" id="{7F2E0896-E1A8-476B-83AA-C1BAD5268A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428" y="347132"/>
            <a:ext cx="7845143" cy="43518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1">
            <a:extLst>
              <a:ext uri="{FF2B5EF4-FFF2-40B4-BE49-F238E27FC236}">
                <a16:creationId xmlns:a16="http://schemas.microsoft.com/office/drawing/2014/main" xmlns="" id="{69CE53E3-E722-4D9C-843F-3663C9A8CE5E}"/>
              </a:ext>
            </a:extLst>
          </p:cNvPr>
          <p:cNvSpPr txBox="1"/>
          <p:nvPr/>
        </p:nvSpPr>
        <p:spPr>
          <a:xfrm>
            <a:off x="2828289" y="753035"/>
            <a:ext cx="4217970" cy="400110"/>
          </a:xfrm>
          <a:prstGeom prst="rect">
            <a:avLst/>
          </a:prstGeom>
          <a:solidFill>
            <a:schemeClr val="accent6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How to Give Directions?</a:t>
            </a:r>
          </a:p>
        </p:txBody>
      </p:sp>
      <p:sp>
        <p:nvSpPr>
          <p:cNvPr id="11" name="مستطيل: زوايا مستديرة 26">
            <a:extLst>
              <a:ext uri="{FF2B5EF4-FFF2-40B4-BE49-F238E27FC236}">
                <a16:creationId xmlns:a16="http://schemas.microsoft.com/office/drawing/2014/main" xmlns="" id="{1D4BF4EA-A29D-4C3A-A9E9-F34DB1D1979C}"/>
              </a:ext>
            </a:extLst>
          </p:cNvPr>
          <p:cNvSpPr/>
          <p:nvPr/>
        </p:nvSpPr>
        <p:spPr>
          <a:xfrm>
            <a:off x="1029707" y="2312051"/>
            <a:ext cx="1384464" cy="211015"/>
          </a:xfrm>
          <a:prstGeom prst="roundRect">
            <a:avLst/>
          </a:prstGeom>
          <a:solidFill>
            <a:schemeClr val="accent5">
              <a:lumMod val="5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: زوايا مستديرة 26">
            <a:extLst>
              <a:ext uri="{FF2B5EF4-FFF2-40B4-BE49-F238E27FC236}">
                <a16:creationId xmlns:a16="http://schemas.microsoft.com/office/drawing/2014/main" xmlns="" id="{93BE9CC8-A425-4458-978A-5D54D9684FE1}"/>
              </a:ext>
            </a:extLst>
          </p:cNvPr>
          <p:cNvSpPr/>
          <p:nvPr/>
        </p:nvSpPr>
        <p:spPr>
          <a:xfrm>
            <a:off x="1029707" y="2554816"/>
            <a:ext cx="756760" cy="211015"/>
          </a:xfrm>
          <a:prstGeom prst="roundRect">
            <a:avLst/>
          </a:prstGeom>
          <a:solidFill>
            <a:schemeClr val="accent5">
              <a:lumMod val="5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: زوايا مستديرة 26">
            <a:extLst>
              <a:ext uri="{FF2B5EF4-FFF2-40B4-BE49-F238E27FC236}">
                <a16:creationId xmlns:a16="http://schemas.microsoft.com/office/drawing/2014/main" xmlns="" id="{32AFD575-C632-4FB1-AA46-6F3E1BCCE315}"/>
              </a:ext>
            </a:extLst>
          </p:cNvPr>
          <p:cNvSpPr/>
          <p:nvPr/>
        </p:nvSpPr>
        <p:spPr>
          <a:xfrm>
            <a:off x="1029707" y="2797581"/>
            <a:ext cx="1384464" cy="211015"/>
          </a:xfrm>
          <a:prstGeom prst="roundRect">
            <a:avLst/>
          </a:prstGeom>
          <a:solidFill>
            <a:schemeClr val="accent5">
              <a:lumMod val="5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: زوايا مستديرة 26">
            <a:extLst>
              <a:ext uri="{FF2B5EF4-FFF2-40B4-BE49-F238E27FC236}">
                <a16:creationId xmlns:a16="http://schemas.microsoft.com/office/drawing/2014/main" xmlns="" id="{958A45EB-4813-4527-8082-EAFEA04E918B}"/>
              </a:ext>
            </a:extLst>
          </p:cNvPr>
          <p:cNvSpPr/>
          <p:nvPr/>
        </p:nvSpPr>
        <p:spPr>
          <a:xfrm>
            <a:off x="1029707" y="3008596"/>
            <a:ext cx="968426" cy="211015"/>
          </a:xfrm>
          <a:prstGeom prst="roundRect">
            <a:avLst/>
          </a:prstGeom>
          <a:solidFill>
            <a:schemeClr val="accent5">
              <a:lumMod val="5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: زوايا مستديرة 26">
            <a:extLst>
              <a:ext uri="{FF2B5EF4-FFF2-40B4-BE49-F238E27FC236}">
                <a16:creationId xmlns:a16="http://schemas.microsoft.com/office/drawing/2014/main" xmlns="" id="{1BA5464D-D810-44A3-BDEE-3EFDFACB1BEC}"/>
              </a:ext>
            </a:extLst>
          </p:cNvPr>
          <p:cNvSpPr/>
          <p:nvPr/>
        </p:nvSpPr>
        <p:spPr>
          <a:xfrm>
            <a:off x="1029707" y="3430626"/>
            <a:ext cx="756760" cy="211015"/>
          </a:xfrm>
          <a:prstGeom prst="roundRect">
            <a:avLst/>
          </a:prstGeom>
          <a:solidFill>
            <a:schemeClr val="accent5">
              <a:lumMod val="5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: زوايا مستديرة 26">
            <a:extLst>
              <a:ext uri="{FF2B5EF4-FFF2-40B4-BE49-F238E27FC236}">
                <a16:creationId xmlns:a16="http://schemas.microsoft.com/office/drawing/2014/main" xmlns="" id="{516799FE-C245-4ADD-985A-7B47C7201693}"/>
              </a:ext>
            </a:extLst>
          </p:cNvPr>
          <p:cNvSpPr/>
          <p:nvPr/>
        </p:nvSpPr>
        <p:spPr>
          <a:xfrm>
            <a:off x="4195346" y="2989707"/>
            <a:ext cx="503653" cy="211015"/>
          </a:xfrm>
          <a:prstGeom prst="roundRect">
            <a:avLst/>
          </a:prstGeom>
          <a:solidFill>
            <a:schemeClr val="accent5">
              <a:lumMod val="5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: زوايا مستديرة 26">
            <a:extLst>
              <a:ext uri="{FF2B5EF4-FFF2-40B4-BE49-F238E27FC236}">
                <a16:creationId xmlns:a16="http://schemas.microsoft.com/office/drawing/2014/main" xmlns="" id="{5A1DCF40-AC3E-46C4-A1A6-246F9DDDC026}"/>
              </a:ext>
            </a:extLst>
          </p:cNvPr>
          <p:cNvSpPr/>
          <p:nvPr/>
        </p:nvSpPr>
        <p:spPr>
          <a:xfrm>
            <a:off x="1029707" y="3219611"/>
            <a:ext cx="477360" cy="211015"/>
          </a:xfrm>
          <a:prstGeom prst="roundRect">
            <a:avLst/>
          </a:prstGeom>
          <a:solidFill>
            <a:schemeClr val="accent5">
              <a:lumMod val="5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: زوايا مستديرة 26">
            <a:extLst>
              <a:ext uri="{FF2B5EF4-FFF2-40B4-BE49-F238E27FC236}">
                <a16:creationId xmlns:a16="http://schemas.microsoft.com/office/drawing/2014/main" xmlns="" id="{82AD0382-B5DD-4C4B-A93F-DF3A3EEAAEE8}"/>
              </a:ext>
            </a:extLst>
          </p:cNvPr>
          <p:cNvSpPr/>
          <p:nvPr/>
        </p:nvSpPr>
        <p:spPr>
          <a:xfrm>
            <a:off x="4853433" y="3200722"/>
            <a:ext cx="658367" cy="211015"/>
          </a:xfrm>
          <a:prstGeom prst="roundRect">
            <a:avLst/>
          </a:prstGeom>
          <a:solidFill>
            <a:schemeClr val="accent5">
              <a:lumMod val="5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EA36B967-FA41-42F1-9B20-97E39F8B16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81" y="651474"/>
            <a:ext cx="8815838" cy="6380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CBF9640C-EA13-448C-ACE6-8E97BE60A3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2601" y="1108884"/>
            <a:ext cx="5529281" cy="4309781"/>
          </a:xfrm>
          <a:prstGeom prst="rect">
            <a:avLst/>
          </a:prstGeom>
        </p:spPr>
      </p:pic>
      <p:sp>
        <p:nvSpPr>
          <p:cNvPr id="10" name="TextBox 1">
            <a:extLst>
              <a:ext uri="{FF2B5EF4-FFF2-40B4-BE49-F238E27FC236}">
                <a16:creationId xmlns:a16="http://schemas.microsoft.com/office/drawing/2014/main" xmlns="" id="{94F58060-BDDE-402F-B1F2-03E21972C4DB}"/>
              </a:ext>
            </a:extLst>
          </p:cNvPr>
          <p:cNvSpPr txBox="1"/>
          <p:nvPr/>
        </p:nvSpPr>
        <p:spPr>
          <a:xfrm>
            <a:off x="2516569" y="1506010"/>
            <a:ext cx="4797848" cy="40011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Your email should look like this</a:t>
            </a:r>
          </a:p>
        </p:txBody>
      </p:sp>
      <p:sp>
        <p:nvSpPr>
          <p:cNvPr id="11" name="Google Shape;8452;p45">
            <a:extLst>
              <a:ext uri="{FF2B5EF4-FFF2-40B4-BE49-F238E27FC236}">
                <a16:creationId xmlns:a16="http://schemas.microsoft.com/office/drawing/2014/main" xmlns="" id="{6EA90624-43EF-49EA-8618-B513FAFF9C6D}"/>
              </a:ext>
            </a:extLst>
          </p:cNvPr>
          <p:cNvSpPr txBox="1">
            <a:spLocks/>
          </p:cNvSpPr>
          <p:nvPr/>
        </p:nvSpPr>
        <p:spPr>
          <a:xfrm>
            <a:off x="2584734" y="2194049"/>
            <a:ext cx="2473500" cy="606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■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■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ubik"/>
              <a:buChar char="■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indent="0">
              <a:spcAft>
                <a:spcPts val="1600"/>
              </a:spcAft>
              <a:buSzPts val="800"/>
              <a:buFont typeface="Arial"/>
              <a:buNone/>
            </a:pPr>
            <a:r>
              <a:rPr lang="en-US" sz="1600" b="1" dirty="0">
                <a:latin typeface="+mn-lt"/>
              </a:rPr>
              <a:t>Dear</a:t>
            </a:r>
            <a:r>
              <a:rPr lang="en-US" sz="1200" dirty="0">
                <a:latin typeface="+mn-lt"/>
              </a:rPr>
              <a:t> ,………………………</a:t>
            </a:r>
          </a:p>
        </p:txBody>
      </p:sp>
      <p:sp>
        <p:nvSpPr>
          <p:cNvPr id="12" name="Google Shape;8452;p45">
            <a:extLst>
              <a:ext uri="{FF2B5EF4-FFF2-40B4-BE49-F238E27FC236}">
                <a16:creationId xmlns:a16="http://schemas.microsoft.com/office/drawing/2014/main" xmlns="" id="{2F8338EB-B1A3-45AB-8BC2-8D36CDD9DB76}"/>
              </a:ext>
            </a:extLst>
          </p:cNvPr>
          <p:cNvSpPr txBox="1">
            <a:spLocks/>
          </p:cNvSpPr>
          <p:nvPr/>
        </p:nvSpPr>
        <p:spPr>
          <a:xfrm>
            <a:off x="2573054" y="2944954"/>
            <a:ext cx="2473500" cy="606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■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■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ubik"/>
              <a:buChar char="■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600"/>
              </a:spcAft>
              <a:buSzPts val="800"/>
              <a:buFont typeface="Arial"/>
              <a:buNone/>
            </a:pPr>
            <a:r>
              <a:rPr lang="en-US" sz="1600" b="1" dirty="0">
                <a:latin typeface="+mn-lt"/>
              </a:rPr>
              <a:t>Report the event</a:t>
            </a:r>
            <a:endParaRPr lang="en-US" dirty="0">
              <a:latin typeface="+mn-lt"/>
            </a:endParaRPr>
          </a:p>
        </p:txBody>
      </p:sp>
      <p:sp>
        <p:nvSpPr>
          <p:cNvPr id="13" name="Google Shape;8452;p45">
            <a:extLst>
              <a:ext uri="{FF2B5EF4-FFF2-40B4-BE49-F238E27FC236}">
                <a16:creationId xmlns:a16="http://schemas.microsoft.com/office/drawing/2014/main" xmlns="" id="{21D4860F-3504-406B-9D63-7F070F804DB0}"/>
              </a:ext>
            </a:extLst>
          </p:cNvPr>
          <p:cNvSpPr txBox="1">
            <a:spLocks/>
          </p:cNvSpPr>
          <p:nvPr/>
        </p:nvSpPr>
        <p:spPr>
          <a:xfrm>
            <a:off x="2573054" y="3593696"/>
            <a:ext cx="3353613" cy="606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■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■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ubik"/>
              <a:buChar char="■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600"/>
              </a:spcAft>
              <a:buSzPts val="800"/>
              <a:buFont typeface="Arial"/>
              <a:buNone/>
            </a:pPr>
            <a:r>
              <a:rPr lang="en-US" sz="1600" b="1" dirty="0">
                <a:latin typeface="+mn-lt"/>
              </a:rPr>
              <a:t>Give directions to the hospital </a:t>
            </a:r>
          </a:p>
        </p:txBody>
      </p:sp>
      <p:sp>
        <p:nvSpPr>
          <p:cNvPr id="14" name="Google Shape;8452;p45">
            <a:extLst>
              <a:ext uri="{FF2B5EF4-FFF2-40B4-BE49-F238E27FC236}">
                <a16:creationId xmlns:a16="http://schemas.microsoft.com/office/drawing/2014/main" xmlns="" id="{64954904-1778-41D2-BBB8-E9E006799006}"/>
              </a:ext>
            </a:extLst>
          </p:cNvPr>
          <p:cNvSpPr txBox="1">
            <a:spLocks/>
          </p:cNvSpPr>
          <p:nvPr/>
        </p:nvSpPr>
        <p:spPr>
          <a:xfrm>
            <a:off x="2625591" y="4260624"/>
            <a:ext cx="2802610" cy="6367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■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■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ubik"/>
              <a:buChar char="■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600"/>
              </a:spcAft>
              <a:buSzPts val="800"/>
              <a:buFont typeface="Arial"/>
              <a:buNone/>
            </a:pPr>
            <a:r>
              <a:rPr lang="en-US" sz="1600" b="1" dirty="0">
                <a:latin typeface="+mn-lt"/>
              </a:rPr>
              <a:t>See you soon</a:t>
            </a:r>
          </a:p>
        </p:txBody>
      </p:sp>
      <p:sp>
        <p:nvSpPr>
          <p:cNvPr id="5" name="سهم: لليمين 4">
            <a:extLst>
              <a:ext uri="{FF2B5EF4-FFF2-40B4-BE49-F238E27FC236}">
                <a16:creationId xmlns:a16="http://schemas.microsoft.com/office/drawing/2014/main" xmlns="" id="{5DD2E392-D7DC-4C60-B407-790C10790433}"/>
              </a:ext>
            </a:extLst>
          </p:cNvPr>
          <p:cNvSpPr/>
          <p:nvPr/>
        </p:nvSpPr>
        <p:spPr>
          <a:xfrm>
            <a:off x="711874" y="2046629"/>
            <a:ext cx="1727200" cy="6380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/>
              <a:t>opening</a:t>
            </a:r>
            <a:endParaRPr lang="ar-SA" sz="1600" b="1" dirty="0"/>
          </a:p>
        </p:txBody>
      </p:sp>
      <p:sp>
        <p:nvSpPr>
          <p:cNvPr id="16" name="سهم: لليمين 15">
            <a:extLst>
              <a:ext uri="{FF2B5EF4-FFF2-40B4-BE49-F238E27FC236}">
                <a16:creationId xmlns:a16="http://schemas.microsoft.com/office/drawing/2014/main" xmlns="" id="{16D4C0FE-BE9A-461D-B6BB-8E40E3243317}"/>
              </a:ext>
            </a:extLst>
          </p:cNvPr>
          <p:cNvSpPr/>
          <p:nvPr/>
        </p:nvSpPr>
        <p:spPr>
          <a:xfrm>
            <a:off x="766754" y="2816152"/>
            <a:ext cx="1727200" cy="63809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/>
              <a:t>1</a:t>
            </a:r>
            <a:r>
              <a:rPr lang="en-US" sz="1600" b="1" baseline="30000" dirty="0"/>
              <a:t>st</a:t>
            </a:r>
            <a:r>
              <a:rPr lang="en-US" sz="1600" b="1" dirty="0"/>
              <a:t>  paragraph</a:t>
            </a:r>
            <a:endParaRPr lang="ar-SA" sz="1600" b="1" dirty="0"/>
          </a:p>
        </p:txBody>
      </p:sp>
      <p:sp>
        <p:nvSpPr>
          <p:cNvPr id="17" name="سهم: لليمين 16">
            <a:extLst>
              <a:ext uri="{FF2B5EF4-FFF2-40B4-BE49-F238E27FC236}">
                <a16:creationId xmlns:a16="http://schemas.microsoft.com/office/drawing/2014/main" xmlns="" id="{636EF186-EB1D-49A3-B0D3-E4062F606407}"/>
              </a:ext>
            </a:extLst>
          </p:cNvPr>
          <p:cNvSpPr/>
          <p:nvPr/>
        </p:nvSpPr>
        <p:spPr>
          <a:xfrm>
            <a:off x="806304" y="3502040"/>
            <a:ext cx="1727200" cy="638094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/>
              <a:t>2</a:t>
            </a:r>
            <a:r>
              <a:rPr lang="en-US" sz="1600" b="1" baseline="30000" dirty="0"/>
              <a:t>nd</a:t>
            </a:r>
            <a:r>
              <a:rPr lang="en-US" sz="1600" b="1" dirty="0"/>
              <a:t>  paragraph</a:t>
            </a:r>
            <a:endParaRPr lang="ar-SA" sz="1600" b="1" dirty="0"/>
          </a:p>
        </p:txBody>
      </p:sp>
      <p:sp>
        <p:nvSpPr>
          <p:cNvPr id="18" name="سهم: لليمين 17">
            <a:extLst>
              <a:ext uri="{FF2B5EF4-FFF2-40B4-BE49-F238E27FC236}">
                <a16:creationId xmlns:a16="http://schemas.microsoft.com/office/drawing/2014/main" xmlns="" id="{08C6C858-9CDF-4064-AA2C-8C90D4A8C9BB}"/>
              </a:ext>
            </a:extLst>
          </p:cNvPr>
          <p:cNvSpPr/>
          <p:nvPr/>
        </p:nvSpPr>
        <p:spPr>
          <a:xfrm>
            <a:off x="828969" y="4187928"/>
            <a:ext cx="1727200" cy="63809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/>
              <a:t>Signing off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 animBg="1"/>
      <p:bldP spid="14" grpId="0" animBg="1"/>
      <p:bldP spid="5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xmlns="" id="{76DEB757-6077-4C4F-A85D-3A08088F1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162" y="1859094"/>
            <a:ext cx="7895372" cy="23227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فقاعة الكلام: مستطيلة مستديرة الزوايا 12">
            <a:extLst>
              <a:ext uri="{FF2B5EF4-FFF2-40B4-BE49-F238E27FC236}">
                <a16:creationId xmlns:a16="http://schemas.microsoft.com/office/drawing/2014/main" xmlns="" id="{F31F9A43-9CD9-4FF6-BB1B-C6AF84E40FD0}"/>
              </a:ext>
            </a:extLst>
          </p:cNvPr>
          <p:cNvSpPr/>
          <p:nvPr/>
        </p:nvSpPr>
        <p:spPr>
          <a:xfrm>
            <a:off x="1125710" y="700208"/>
            <a:ext cx="6892579" cy="666597"/>
          </a:xfrm>
          <a:prstGeom prst="wedgeRoundRectCallout">
            <a:avLst>
              <a:gd name="adj1" fmla="val -54713"/>
              <a:gd name="adj2" fmla="val 20504"/>
              <a:gd name="adj3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>
              <a:buClrTx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rPr>
              <a:t>Follow these steps to write a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lang="en-US" sz="2000" b="1" noProof="0" dirty="0">
                <a:solidFill>
                  <a:prstClr val="white"/>
                </a:solidFill>
                <a:latin typeface="Arial Narrow" panose="020B0606020202030204" pitchFamily="34" charset="0"/>
              </a:rPr>
              <a:t>comparative / contrastive essay: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/>
          <p:nvPr/>
        </p:nvSpPr>
        <p:spPr>
          <a:xfrm>
            <a:off x="5051925" y="1082904"/>
            <a:ext cx="2956500" cy="2956500"/>
          </a:xfrm>
          <a:prstGeom prst="rect">
            <a:avLst/>
          </a:prstGeom>
          <a:solidFill>
            <a:srgbClr val="000000">
              <a:alpha val="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1" name="Google Shape;71;p14" descr="photo-1434030216411-0b793f4b417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3068" y="1174193"/>
            <a:ext cx="2746650" cy="2746650"/>
          </a:xfrm>
          <a:prstGeom prst="rect">
            <a:avLst/>
          </a:prstGeom>
          <a:noFill/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72" name="Google Shape;72;p14"/>
          <p:cNvSpPr txBox="1">
            <a:spLocks noGrp="1"/>
          </p:cNvSpPr>
          <p:nvPr>
            <p:ph type="ctrTitle" idx="4294967295"/>
          </p:nvPr>
        </p:nvSpPr>
        <p:spPr>
          <a:xfrm>
            <a:off x="1254238" y="1015385"/>
            <a:ext cx="3678912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Home work</a:t>
            </a:r>
            <a:endParaRPr sz="6000" dirty="0"/>
          </a:p>
        </p:txBody>
      </p:sp>
      <p:sp>
        <p:nvSpPr>
          <p:cNvPr id="73" name="Google Shape;73;p14"/>
          <p:cNvSpPr txBox="1">
            <a:spLocks noGrp="1"/>
          </p:cNvSpPr>
          <p:nvPr>
            <p:ph type="subTitle" idx="4294967295"/>
          </p:nvPr>
        </p:nvSpPr>
        <p:spPr>
          <a:xfrm>
            <a:off x="1476966" y="2263903"/>
            <a:ext cx="3234300" cy="16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/>
              <a:t>workbook</a:t>
            </a:r>
            <a:r>
              <a:rPr lang="en" sz="2000" dirty="0"/>
              <a:t>book p</a:t>
            </a:r>
            <a:r>
              <a:rPr lang="en" sz="2000" b="1" dirty="0">
                <a:solidFill>
                  <a:schemeClr val="accent6">
                    <a:lumMod val="75000"/>
                  </a:schemeClr>
                </a:solidFill>
              </a:rPr>
              <a:t>.(116), </a:t>
            </a:r>
            <a:r>
              <a:rPr lang="en" sz="2000" dirty="0"/>
              <a:t>exercise </a:t>
            </a:r>
            <a:r>
              <a:rPr lang="en" sz="2000" b="1" dirty="0">
                <a:solidFill>
                  <a:schemeClr val="accent6">
                    <a:lumMod val="50000"/>
                  </a:schemeClr>
                </a:solidFill>
              </a:rPr>
              <a:t>(j)</a:t>
            </a:r>
            <a:endParaRPr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4" name="Google Shape;74;p14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5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257" name="Google Shape;257;p35"/>
          <p:cNvSpPr/>
          <p:nvPr/>
        </p:nvSpPr>
        <p:spPr>
          <a:xfrm>
            <a:off x="2861975" y="1413318"/>
            <a:ext cx="2956500" cy="2956500"/>
          </a:xfrm>
          <a:prstGeom prst="rect">
            <a:avLst/>
          </a:prstGeom>
          <a:solidFill>
            <a:srgbClr val="000000">
              <a:alpha val="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35"/>
          <p:cNvSpPr txBox="1">
            <a:spLocks noGrp="1"/>
          </p:cNvSpPr>
          <p:nvPr>
            <p:ph type="ctrTitle" idx="4294967295"/>
          </p:nvPr>
        </p:nvSpPr>
        <p:spPr>
          <a:xfrm>
            <a:off x="1506072" y="177788"/>
            <a:ext cx="6569848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/>
              <a:t>From The Holy </a:t>
            </a:r>
            <a:r>
              <a:rPr lang="en-US" sz="4800" dirty="0" err="1"/>
              <a:t>Quraan</a:t>
            </a:r>
            <a:endParaRPr sz="4800" dirty="0"/>
          </a:p>
        </p:txBody>
      </p:sp>
      <p:pic>
        <p:nvPicPr>
          <p:cNvPr id="1028" name="Picture 4" descr="Pin on Al Quran Passion">
            <a:extLst>
              <a:ext uri="{FF2B5EF4-FFF2-40B4-BE49-F238E27FC236}">
                <a16:creationId xmlns:a16="http://schemas.microsoft.com/office/drawing/2014/main" xmlns="" id="{AA8EF492-8885-F3C1-3641-310BA393A3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29"/>
          <a:stretch/>
        </p:blipFill>
        <p:spPr bwMode="auto">
          <a:xfrm>
            <a:off x="2868546" y="1459966"/>
            <a:ext cx="2925215" cy="28968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5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257" name="Google Shape;257;p35"/>
          <p:cNvSpPr/>
          <p:nvPr/>
        </p:nvSpPr>
        <p:spPr>
          <a:xfrm>
            <a:off x="5051925" y="1082904"/>
            <a:ext cx="2956500" cy="2956500"/>
          </a:xfrm>
          <a:prstGeom prst="rect">
            <a:avLst/>
          </a:prstGeom>
          <a:solidFill>
            <a:srgbClr val="000000">
              <a:alpha val="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35"/>
          <p:cNvSpPr txBox="1">
            <a:spLocks noGrp="1"/>
          </p:cNvSpPr>
          <p:nvPr>
            <p:ph type="ctrTitle" idx="4294967295"/>
          </p:nvPr>
        </p:nvSpPr>
        <p:spPr>
          <a:xfrm>
            <a:off x="3068775" y="400625"/>
            <a:ext cx="3234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THANKS!</a:t>
            </a:r>
            <a:endParaRPr sz="6000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BD5F9A41-422E-41B6-B1B7-C5367F31F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4937" y="1560425"/>
            <a:ext cx="4741127" cy="27466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54922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accent6">
                    <a:lumMod val="50000"/>
                  </a:schemeClr>
                </a:solidFill>
              </a:rPr>
              <a:t>Lesson</a:t>
            </a:r>
            <a:r>
              <a:rPr lang="en" sz="4000" dirty="0"/>
              <a:t> </a:t>
            </a:r>
            <a:r>
              <a:rPr lang="en" sz="4000" dirty="0">
                <a:solidFill>
                  <a:schemeClr val="accent6">
                    <a:lumMod val="75000"/>
                  </a:schemeClr>
                </a:solidFill>
              </a:rPr>
              <a:t>Objectives</a:t>
            </a:r>
            <a:endParaRPr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1556175" y="1497401"/>
            <a:ext cx="6616800" cy="30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600"/>
              </a:spcBef>
              <a:spcAft>
                <a:spcPts val="0"/>
              </a:spcAft>
              <a:buSzPts val="2600"/>
              <a:buChar char="◈"/>
            </a:pPr>
            <a:r>
              <a:rPr lang="en" b="1" u="sng" dirty="0"/>
              <a:t>Describe</a:t>
            </a:r>
            <a:r>
              <a:rPr lang="en" dirty="0"/>
              <a:t> the pictures using their own words.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◈"/>
            </a:pPr>
            <a:r>
              <a:rPr lang="en" b="1" u="sng" dirty="0"/>
              <a:t>Answer</a:t>
            </a:r>
            <a:r>
              <a:rPr lang="en" dirty="0"/>
              <a:t> some questions about the text.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◈"/>
            </a:pPr>
            <a:r>
              <a:rPr lang="en" b="1" u="sng" dirty="0"/>
              <a:t>Read</a:t>
            </a:r>
            <a:r>
              <a:rPr lang="en" dirty="0"/>
              <a:t> the text for specific information.</a:t>
            </a: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◈"/>
            </a:pPr>
            <a:r>
              <a:rPr lang="en" b="1" dirty="0"/>
              <a:t>Write </a:t>
            </a:r>
            <a:r>
              <a:rPr lang="en" dirty="0"/>
              <a:t>an email to give information and directions to a plce . </a:t>
            </a:r>
          </a:p>
        </p:txBody>
      </p:sp>
      <p:sp>
        <p:nvSpPr>
          <p:cNvPr id="94" name="Google Shape;94;p17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/>
          <p:nvPr/>
        </p:nvSpPr>
        <p:spPr>
          <a:xfrm>
            <a:off x="5051925" y="1082904"/>
            <a:ext cx="2956500" cy="2956500"/>
          </a:xfrm>
          <a:prstGeom prst="rect">
            <a:avLst/>
          </a:prstGeom>
          <a:solidFill>
            <a:srgbClr val="000000">
              <a:alpha val="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ctrTitle" idx="4294967295"/>
          </p:nvPr>
        </p:nvSpPr>
        <p:spPr>
          <a:xfrm>
            <a:off x="1544775" y="1049950"/>
            <a:ext cx="3234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Open</a:t>
            </a:r>
            <a:endParaRPr sz="6000" dirty="0"/>
          </a:p>
        </p:txBody>
      </p:sp>
      <p:sp>
        <p:nvSpPr>
          <p:cNvPr id="73" name="Google Shape;73;p14"/>
          <p:cNvSpPr txBox="1">
            <a:spLocks noGrp="1"/>
          </p:cNvSpPr>
          <p:nvPr>
            <p:ph type="subTitle" idx="4294967295"/>
          </p:nvPr>
        </p:nvSpPr>
        <p:spPr>
          <a:xfrm>
            <a:off x="1544700" y="2249575"/>
            <a:ext cx="3234300" cy="16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/>
              <a:t>Y</a:t>
            </a:r>
            <a:r>
              <a:rPr lang="en" sz="2000" dirty="0"/>
              <a:t>our student’s  book p</a:t>
            </a:r>
            <a:r>
              <a:rPr lang="en" sz="2000" b="1" dirty="0">
                <a:solidFill>
                  <a:schemeClr val="accent6">
                    <a:lumMod val="75000"/>
                  </a:schemeClr>
                </a:solidFill>
              </a:rPr>
              <a:t>.(56)</a:t>
            </a:r>
            <a:endParaRPr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4" name="Google Shape;74;p14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2AAB8FDA-B125-40FD-9BAB-6E7456C46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1925" y="776087"/>
            <a:ext cx="2847425" cy="32633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57325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xmlns="" id="{EBD40921-67F2-4EEC-BE98-948DD1073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002" y="578188"/>
            <a:ext cx="3514374" cy="680765"/>
          </a:xfrm>
          <a:prstGeom prst="rect">
            <a:avLst/>
          </a:prstGeom>
        </p:spPr>
      </p:pic>
      <p:pic>
        <p:nvPicPr>
          <p:cNvPr id="16" name="Picture 14">
            <a:extLst>
              <a:ext uri="{FF2B5EF4-FFF2-40B4-BE49-F238E27FC236}">
                <a16:creationId xmlns:a16="http://schemas.microsoft.com/office/drawing/2014/main" xmlns="" id="{8176908D-5876-4020-BA32-35F83F67AD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983" y="1294753"/>
            <a:ext cx="7222067" cy="393600"/>
          </a:xfrm>
          <a:prstGeom prst="rect">
            <a:avLst/>
          </a:prstGeom>
        </p:spPr>
      </p:pic>
      <p:pic>
        <p:nvPicPr>
          <p:cNvPr id="17" name="Picture 12">
            <a:extLst>
              <a:ext uri="{FF2B5EF4-FFF2-40B4-BE49-F238E27FC236}">
                <a16:creationId xmlns:a16="http://schemas.microsoft.com/office/drawing/2014/main" xmlns="" id="{95992AE6-15E5-4011-A7B7-F348D8C69C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449" y="1803007"/>
            <a:ext cx="7101854" cy="26890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0000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8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xmlns="" id="{FAF5EB63-5B9A-408C-88F5-4D563E1889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14"/>
          <a:stretch/>
        </p:blipFill>
        <p:spPr>
          <a:xfrm>
            <a:off x="1620324" y="721857"/>
            <a:ext cx="6688842" cy="15902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Incoming call on mobile phone Royalty Free Vector Image">
            <a:extLst>
              <a:ext uri="{FF2B5EF4-FFF2-40B4-BE49-F238E27FC236}">
                <a16:creationId xmlns:a16="http://schemas.microsoft.com/office/drawing/2014/main" xmlns="" id="{71DE1E0F-6627-4AF5-BD46-EBB227BA32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19"/>
          <a:stretch/>
        </p:blipFill>
        <p:spPr bwMode="auto">
          <a:xfrm>
            <a:off x="3609975" y="2488958"/>
            <a:ext cx="1924050" cy="20030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xmlns="" id="{746B233E-F0F7-4555-82DE-66150A340A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002" y="507146"/>
            <a:ext cx="4794510" cy="4080030"/>
          </a:xfrm>
          <a:prstGeom prst="rect">
            <a:avLst/>
          </a:prstGeom>
        </p:spPr>
      </p:pic>
      <p:pic>
        <p:nvPicPr>
          <p:cNvPr id="10" name="Writing">
            <a:hlinkClick r:id="" action="ppaction://media"/>
            <a:extLst>
              <a:ext uri="{FF2B5EF4-FFF2-40B4-BE49-F238E27FC236}">
                <a16:creationId xmlns:a16="http://schemas.microsoft.com/office/drawing/2014/main" xmlns="" id="{3B3F4A82-0CBB-496B-8F07-1219D6AD65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503577" y="503718"/>
            <a:ext cx="738597" cy="602783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1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xmlns="" id="{EDB7F0EE-1771-496B-9924-D30CE15ECEE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" r="9774"/>
          <a:stretch/>
        </p:blipFill>
        <p:spPr>
          <a:xfrm>
            <a:off x="5103716" y="479440"/>
            <a:ext cx="3364089" cy="11170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4">
            <a:extLst>
              <a:ext uri="{FF2B5EF4-FFF2-40B4-BE49-F238E27FC236}">
                <a16:creationId xmlns:a16="http://schemas.microsoft.com/office/drawing/2014/main" xmlns="" id="{D443403C-EA31-47DA-9437-8E48EAE4D096}"/>
              </a:ext>
            </a:extLst>
          </p:cNvPr>
          <p:cNvSpPr txBox="1"/>
          <p:nvPr/>
        </p:nvSpPr>
        <p:spPr>
          <a:xfrm>
            <a:off x="5046929" y="1720458"/>
            <a:ext cx="340112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+mn-lt"/>
              </a:rPr>
              <a:t>Because their mother’s condition was deteriorating.</a:t>
            </a:r>
            <a:endParaRPr lang="ar-SA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xmlns="" id="{167C9D14-BD40-407F-A40B-C6A88443D59F}"/>
              </a:ext>
            </a:extLst>
          </p:cNvPr>
          <p:cNvSpPr txBox="1"/>
          <p:nvPr/>
        </p:nvSpPr>
        <p:spPr>
          <a:xfrm>
            <a:off x="5103715" y="2402473"/>
            <a:ext cx="3344333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n-lt"/>
              </a:rPr>
              <a:t>He was in the middle of a meeting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.</a:t>
            </a:r>
            <a:endParaRPr lang="ar-SA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TextBox 15">
            <a:extLst>
              <a:ext uri="{FF2B5EF4-FFF2-40B4-BE49-F238E27FC236}">
                <a16:creationId xmlns:a16="http://schemas.microsoft.com/office/drawing/2014/main" xmlns="" id="{4662CFDE-C174-4567-B6C8-FF9B7B9B0064}"/>
              </a:ext>
            </a:extLst>
          </p:cNvPr>
          <p:cNvSpPr txBox="1"/>
          <p:nvPr/>
        </p:nvSpPr>
        <p:spPr>
          <a:xfrm>
            <a:off x="5103715" y="2786072"/>
            <a:ext cx="3310302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n-lt"/>
              </a:rPr>
              <a:t>No, he wasn’t. He was annoyed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.</a:t>
            </a:r>
            <a:endParaRPr lang="ar-SA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TextBox 21">
            <a:extLst>
              <a:ext uri="{FF2B5EF4-FFF2-40B4-BE49-F238E27FC236}">
                <a16:creationId xmlns:a16="http://schemas.microsoft.com/office/drawing/2014/main" xmlns="" id="{FADE7EC2-AAD0-45F3-87B5-F9200E90EBB6}"/>
              </a:ext>
            </a:extLst>
          </p:cNvPr>
          <p:cNvSpPr txBox="1"/>
          <p:nvPr/>
        </p:nvSpPr>
        <p:spPr>
          <a:xfrm>
            <a:off x="5003118" y="3237773"/>
            <a:ext cx="3503107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n-lt"/>
              </a:rPr>
              <a:t>Their mother was sick. She called the nurse, and the nurse was at home looking after their mother and their aunt and that everything was under control.</a:t>
            </a:r>
            <a:endParaRPr lang="ar-SA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TextBox 27">
            <a:extLst>
              <a:ext uri="{FF2B5EF4-FFF2-40B4-BE49-F238E27FC236}">
                <a16:creationId xmlns:a16="http://schemas.microsoft.com/office/drawing/2014/main" xmlns="" id="{A663D92C-1C1D-4FF5-9812-72CE2776739B}"/>
              </a:ext>
            </a:extLst>
          </p:cNvPr>
          <p:cNvSpPr txBox="1"/>
          <p:nvPr/>
        </p:nvSpPr>
        <p:spPr>
          <a:xfrm>
            <a:off x="5046929" y="4295226"/>
            <a:ext cx="3896880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n-lt"/>
              </a:rPr>
              <a:t>He rescheduled the meeting for another day and went back home to see his mother.</a:t>
            </a:r>
            <a:endParaRPr lang="ar-SA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xmlns="" id="{F2DE38C2-42CE-45C0-B6E6-A34D55364154}"/>
              </a:ext>
            </a:extLst>
          </p:cNvPr>
          <p:cNvSpPr txBox="1"/>
          <p:nvPr/>
        </p:nvSpPr>
        <p:spPr>
          <a:xfrm>
            <a:off x="2175933" y="582710"/>
            <a:ext cx="4080934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Read and analyze the sentences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xmlns="" id="{AF12F0FE-26F0-42F2-AE37-850D41D7D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76" y="921264"/>
            <a:ext cx="5747010" cy="4107180"/>
          </a:xfrm>
          <a:prstGeom prst="rect">
            <a:avLst/>
          </a:prstGeom>
        </p:spPr>
      </p:pic>
      <p:sp>
        <p:nvSpPr>
          <p:cNvPr id="18" name="TextBox 15">
            <a:extLst>
              <a:ext uri="{FF2B5EF4-FFF2-40B4-BE49-F238E27FC236}">
                <a16:creationId xmlns:a16="http://schemas.microsoft.com/office/drawing/2014/main" xmlns="" id="{AD2A1840-3D17-4F25-B59B-C966D638FB48}"/>
              </a:ext>
            </a:extLst>
          </p:cNvPr>
          <p:cNvSpPr txBox="1"/>
          <p:nvPr/>
        </p:nvSpPr>
        <p:spPr>
          <a:xfrm>
            <a:off x="6336367" y="1356265"/>
            <a:ext cx="211168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+mn-lt"/>
              </a:rPr>
              <a:t>Strong adjectives</a:t>
            </a:r>
            <a:endParaRPr lang="ar-SA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xmlns="" id="{554CFFB4-3014-4CE0-A9D8-853428E25A17}"/>
              </a:ext>
            </a:extLst>
          </p:cNvPr>
          <p:cNvSpPr/>
          <p:nvPr/>
        </p:nvSpPr>
        <p:spPr>
          <a:xfrm>
            <a:off x="1296460" y="1800290"/>
            <a:ext cx="792000" cy="144000"/>
          </a:xfrm>
          <a:prstGeom prst="roundRect">
            <a:avLst/>
          </a:prstGeom>
          <a:solidFill>
            <a:srgbClr val="BA6ABA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xmlns="" id="{F5409E3C-E17E-411B-8542-D0F8D503732A}"/>
              </a:ext>
            </a:extLst>
          </p:cNvPr>
          <p:cNvSpPr/>
          <p:nvPr/>
        </p:nvSpPr>
        <p:spPr>
          <a:xfrm>
            <a:off x="1228727" y="2062756"/>
            <a:ext cx="557740" cy="144000"/>
          </a:xfrm>
          <a:prstGeom prst="roundRect">
            <a:avLst/>
          </a:prstGeom>
          <a:solidFill>
            <a:srgbClr val="BA6ABA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xmlns="" id="{A1236E85-6D07-4875-8860-B8DA408249C6}"/>
              </a:ext>
            </a:extLst>
          </p:cNvPr>
          <p:cNvSpPr/>
          <p:nvPr/>
        </p:nvSpPr>
        <p:spPr>
          <a:xfrm>
            <a:off x="1296460" y="2830854"/>
            <a:ext cx="490007" cy="144000"/>
          </a:xfrm>
          <a:prstGeom prst="roundRect">
            <a:avLst/>
          </a:prstGeom>
          <a:solidFill>
            <a:srgbClr val="BA6ABA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TextBox 15">
            <a:extLst>
              <a:ext uri="{FF2B5EF4-FFF2-40B4-BE49-F238E27FC236}">
                <a16:creationId xmlns:a16="http://schemas.microsoft.com/office/drawing/2014/main" xmlns="" id="{124058ED-7335-4A33-AE14-CE81F33D5D07}"/>
              </a:ext>
            </a:extLst>
          </p:cNvPr>
          <p:cNvSpPr txBox="1"/>
          <p:nvPr/>
        </p:nvSpPr>
        <p:spPr>
          <a:xfrm>
            <a:off x="6336366" y="2022090"/>
            <a:ext cx="2111683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+mn-lt"/>
              </a:rPr>
              <a:t>Verb tenses</a:t>
            </a:r>
            <a:endParaRPr lang="ar-SA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xmlns="" id="{3AA4A440-134A-49A2-8DD3-8BF3D1E933D6}"/>
              </a:ext>
            </a:extLst>
          </p:cNvPr>
          <p:cNvSpPr/>
          <p:nvPr/>
        </p:nvSpPr>
        <p:spPr>
          <a:xfrm>
            <a:off x="729567" y="1222864"/>
            <a:ext cx="396000" cy="199536"/>
          </a:xfrm>
          <a:prstGeom prst="roundRect">
            <a:avLst/>
          </a:prstGeom>
          <a:solidFill>
            <a:schemeClr val="accent1">
              <a:lumMod val="60000"/>
              <a:lumOff val="4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: زوايا مستديرة 25">
            <a:extLst>
              <a:ext uri="{FF2B5EF4-FFF2-40B4-BE49-F238E27FC236}">
                <a16:creationId xmlns:a16="http://schemas.microsoft.com/office/drawing/2014/main" xmlns="" id="{390D629C-DAB1-42B7-8E88-0D9B05CE8E3C}"/>
              </a:ext>
            </a:extLst>
          </p:cNvPr>
          <p:cNvSpPr/>
          <p:nvPr/>
        </p:nvSpPr>
        <p:spPr>
          <a:xfrm>
            <a:off x="2558367" y="1230655"/>
            <a:ext cx="396000" cy="199536"/>
          </a:xfrm>
          <a:prstGeom prst="roundRect">
            <a:avLst/>
          </a:prstGeom>
          <a:solidFill>
            <a:schemeClr val="accent1">
              <a:lumMod val="60000"/>
              <a:lumOff val="4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ستطيل: زوايا مستديرة 26">
            <a:extLst>
              <a:ext uri="{FF2B5EF4-FFF2-40B4-BE49-F238E27FC236}">
                <a16:creationId xmlns:a16="http://schemas.microsoft.com/office/drawing/2014/main" xmlns="" id="{88D13418-5A01-471C-AAD7-C4BB7A83AEE6}"/>
              </a:ext>
            </a:extLst>
          </p:cNvPr>
          <p:cNvSpPr/>
          <p:nvPr/>
        </p:nvSpPr>
        <p:spPr>
          <a:xfrm>
            <a:off x="678517" y="1441163"/>
            <a:ext cx="396000" cy="199536"/>
          </a:xfrm>
          <a:prstGeom prst="roundRect">
            <a:avLst/>
          </a:prstGeom>
          <a:solidFill>
            <a:schemeClr val="accent1">
              <a:lumMod val="60000"/>
              <a:lumOff val="4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ستطيل: زوايا مستديرة 27">
            <a:extLst>
              <a:ext uri="{FF2B5EF4-FFF2-40B4-BE49-F238E27FC236}">
                <a16:creationId xmlns:a16="http://schemas.microsoft.com/office/drawing/2014/main" xmlns="" id="{2277A126-D900-44BA-B2D2-83118C00763B}"/>
              </a:ext>
            </a:extLst>
          </p:cNvPr>
          <p:cNvSpPr/>
          <p:nvPr/>
        </p:nvSpPr>
        <p:spPr>
          <a:xfrm>
            <a:off x="695528" y="2034988"/>
            <a:ext cx="396000" cy="199536"/>
          </a:xfrm>
          <a:prstGeom prst="roundRect">
            <a:avLst/>
          </a:prstGeom>
          <a:solidFill>
            <a:schemeClr val="accent1">
              <a:lumMod val="60000"/>
              <a:lumOff val="4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مستطيل: زوايا مستديرة 28">
            <a:extLst>
              <a:ext uri="{FF2B5EF4-FFF2-40B4-BE49-F238E27FC236}">
                <a16:creationId xmlns:a16="http://schemas.microsoft.com/office/drawing/2014/main" xmlns="" id="{FF5FA8D3-7F19-4D5A-A768-3DEFFE2D0FA8}"/>
              </a:ext>
            </a:extLst>
          </p:cNvPr>
          <p:cNvSpPr/>
          <p:nvPr/>
        </p:nvSpPr>
        <p:spPr>
          <a:xfrm>
            <a:off x="2342933" y="2062756"/>
            <a:ext cx="611433" cy="144000"/>
          </a:xfrm>
          <a:prstGeom prst="roundRect">
            <a:avLst/>
          </a:prstGeom>
          <a:solidFill>
            <a:schemeClr val="accent1">
              <a:lumMod val="60000"/>
              <a:lumOff val="4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: زوايا مستديرة 29">
            <a:extLst>
              <a:ext uri="{FF2B5EF4-FFF2-40B4-BE49-F238E27FC236}">
                <a16:creationId xmlns:a16="http://schemas.microsoft.com/office/drawing/2014/main" xmlns="" id="{42012266-AD84-45BC-95B6-C68BFD813A1B}"/>
              </a:ext>
            </a:extLst>
          </p:cNvPr>
          <p:cNvSpPr/>
          <p:nvPr/>
        </p:nvSpPr>
        <p:spPr>
          <a:xfrm>
            <a:off x="1541463" y="2414301"/>
            <a:ext cx="634470" cy="191650"/>
          </a:xfrm>
          <a:prstGeom prst="roundRect">
            <a:avLst/>
          </a:prstGeom>
          <a:solidFill>
            <a:schemeClr val="accent1">
              <a:lumMod val="60000"/>
              <a:lumOff val="4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ستطيل: زوايا مستديرة 30">
            <a:extLst>
              <a:ext uri="{FF2B5EF4-FFF2-40B4-BE49-F238E27FC236}">
                <a16:creationId xmlns:a16="http://schemas.microsoft.com/office/drawing/2014/main" xmlns="" id="{13913B4C-04CC-42C5-8AAA-87670B2B4AA1}"/>
              </a:ext>
            </a:extLst>
          </p:cNvPr>
          <p:cNvSpPr/>
          <p:nvPr/>
        </p:nvSpPr>
        <p:spPr>
          <a:xfrm>
            <a:off x="2432546" y="2451864"/>
            <a:ext cx="611433" cy="154087"/>
          </a:xfrm>
          <a:prstGeom prst="roundRect">
            <a:avLst/>
          </a:prstGeom>
          <a:solidFill>
            <a:schemeClr val="accent1">
              <a:lumMod val="60000"/>
              <a:lumOff val="4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: زوايا مستديرة 31">
            <a:extLst>
              <a:ext uri="{FF2B5EF4-FFF2-40B4-BE49-F238E27FC236}">
                <a16:creationId xmlns:a16="http://schemas.microsoft.com/office/drawing/2014/main" xmlns="" id="{868A96E7-3D4C-4E56-8A29-1FAEFD5E0834}"/>
              </a:ext>
            </a:extLst>
          </p:cNvPr>
          <p:cNvSpPr/>
          <p:nvPr/>
        </p:nvSpPr>
        <p:spPr>
          <a:xfrm>
            <a:off x="389811" y="2806528"/>
            <a:ext cx="611433" cy="154087"/>
          </a:xfrm>
          <a:prstGeom prst="roundRect">
            <a:avLst/>
          </a:prstGeom>
          <a:solidFill>
            <a:schemeClr val="accent1">
              <a:lumMod val="60000"/>
              <a:lumOff val="4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مستطيل: زوايا مستديرة 32">
            <a:extLst>
              <a:ext uri="{FF2B5EF4-FFF2-40B4-BE49-F238E27FC236}">
                <a16:creationId xmlns:a16="http://schemas.microsoft.com/office/drawing/2014/main" xmlns="" id="{519C2688-8233-4957-926A-563661E0DDC6}"/>
              </a:ext>
            </a:extLst>
          </p:cNvPr>
          <p:cNvSpPr/>
          <p:nvPr/>
        </p:nvSpPr>
        <p:spPr>
          <a:xfrm>
            <a:off x="2180379" y="2851059"/>
            <a:ext cx="611433" cy="154087"/>
          </a:xfrm>
          <a:prstGeom prst="roundRect">
            <a:avLst/>
          </a:prstGeom>
          <a:solidFill>
            <a:schemeClr val="accent1">
              <a:lumMod val="60000"/>
              <a:lumOff val="4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: زوايا مستديرة 34">
            <a:extLst>
              <a:ext uri="{FF2B5EF4-FFF2-40B4-BE49-F238E27FC236}">
                <a16:creationId xmlns:a16="http://schemas.microsoft.com/office/drawing/2014/main" xmlns="" id="{0223C8BF-016C-4B1A-A7FE-733EF5CCFD3D}"/>
              </a:ext>
            </a:extLst>
          </p:cNvPr>
          <p:cNvSpPr/>
          <p:nvPr/>
        </p:nvSpPr>
        <p:spPr>
          <a:xfrm>
            <a:off x="1228728" y="2271856"/>
            <a:ext cx="312736" cy="18000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ستطيل: زوايا مستديرة 35">
            <a:extLst>
              <a:ext uri="{FF2B5EF4-FFF2-40B4-BE49-F238E27FC236}">
                <a16:creationId xmlns:a16="http://schemas.microsoft.com/office/drawing/2014/main" xmlns="" id="{6D250FB1-C3FC-4FA2-8509-635CD2224B2E}"/>
              </a:ext>
            </a:extLst>
          </p:cNvPr>
          <p:cNvSpPr/>
          <p:nvPr/>
        </p:nvSpPr>
        <p:spPr>
          <a:xfrm>
            <a:off x="893528" y="2628813"/>
            <a:ext cx="611433" cy="154087"/>
          </a:xfrm>
          <a:prstGeom prst="roundRect">
            <a:avLst/>
          </a:prstGeom>
          <a:solidFill>
            <a:schemeClr val="accent1">
              <a:lumMod val="60000"/>
              <a:lumOff val="4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TextBox 15">
            <a:extLst>
              <a:ext uri="{FF2B5EF4-FFF2-40B4-BE49-F238E27FC236}">
                <a16:creationId xmlns:a16="http://schemas.microsoft.com/office/drawing/2014/main" xmlns="" id="{5492A68A-986A-40BF-BBAA-56AB9817503C}"/>
              </a:ext>
            </a:extLst>
          </p:cNvPr>
          <p:cNvSpPr txBox="1"/>
          <p:nvPr/>
        </p:nvSpPr>
        <p:spPr>
          <a:xfrm>
            <a:off x="6336366" y="2610466"/>
            <a:ext cx="2111683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+mn-lt"/>
              </a:rPr>
              <a:t>Describe the events clearly</a:t>
            </a:r>
            <a:endParaRPr lang="ar-SA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8" name="مستطيل: زوايا مستديرة 37">
            <a:extLst>
              <a:ext uri="{FF2B5EF4-FFF2-40B4-BE49-F238E27FC236}">
                <a16:creationId xmlns:a16="http://schemas.microsoft.com/office/drawing/2014/main" xmlns="" id="{2ECB86F0-B9A2-42B8-9309-5D93C4003B46}"/>
              </a:ext>
            </a:extLst>
          </p:cNvPr>
          <p:cNvSpPr/>
          <p:nvPr/>
        </p:nvSpPr>
        <p:spPr>
          <a:xfrm>
            <a:off x="1946933" y="3743539"/>
            <a:ext cx="485613" cy="191650"/>
          </a:xfrm>
          <a:prstGeom prst="roundRect">
            <a:avLst/>
          </a:prstGeom>
          <a:solidFill>
            <a:schemeClr val="accent1">
              <a:lumMod val="5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مستطيل: زوايا مستديرة 38">
            <a:extLst>
              <a:ext uri="{FF2B5EF4-FFF2-40B4-BE49-F238E27FC236}">
                <a16:creationId xmlns:a16="http://schemas.microsoft.com/office/drawing/2014/main" xmlns="" id="{D2271A2F-3354-4862-8B3A-E77F01363625}"/>
              </a:ext>
            </a:extLst>
          </p:cNvPr>
          <p:cNvSpPr/>
          <p:nvPr/>
        </p:nvSpPr>
        <p:spPr>
          <a:xfrm>
            <a:off x="4080933" y="1754459"/>
            <a:ext cx="905934" cy="144001"/>
          </a:xfrm>
          <a:prstGeom prst="roundRect">
            <a:avLst/>
          </a:prstGeom>
          <a:solidFill>
            <a:schemeClr val="accent1">
              <a:lumMod val="5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0" name="TextBox 15">
            <a:extLst>
              <a:ext uri="{FF2B5EF4-FFF2-40B4-BE49-F238E27FC236}">
                <a16:creationId xmlns:a16="http://schemas.microsoft.com/office/drawing/2014/main" xmlns="" id="{2C5F7A17-CAB0-4364-A4E2-DA26B51BBC4F}"/>
              </a:ext>
            </a:extLst>
          </p:cNvPr>
          <p:cNvSpPr txBox="1"/>
          <p:nvPr/>
        </p:nvSpPr>
        <p:spPr>
          <a:xfrm>
            <a:off x="6336365" y="3374207"/>
            <a:ext cx="2111683" cy="7386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Describing in detail what we smell, hear and feel</a:t>
            </a:r>
          </a:p>
        </p:txBody>
      </p:sp>
      <p:sp>
        <p:nvSpPr>
          <p:cNvPr id="41" name="مستطيل: زوايا مستديرة 40">
            <a:extLst>
              <a:ext uri="{FF2B5EF4-FFF2-40B4-BE49-F238E27FC236}">
                <a16:creationId xmlns:a16="http://schemas.microsoft.com/office/drawing/2014/main" xmlns="" id="{11CE1E68-6E49-4FF1-9A43-D6E3199DEE9F}"/>
              </a:ext>
            </a:extLst>
          </p:cNvPr>
          <p:cNvSpPr/>
          <p:nvPr/>
        </p:nvSpPr>
        <p:spPr>
          <a:xfrm>
            <a:off x="3119927" y="2533950"/>
            <a:ext cx="2408806" cy="711091"/>
          </a:xfrm>
          <a:prstGeom prst="roundRect">
            <a:avLst/>
          </a:prstGeom>
          <a:solidFill>
            <a:srgbClr val="E63700">
              <a:alpha val="2862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2" name="مستطيل: زوايا مستديرة 41">
            <a:extLst>
              <a:ext uri="{FF2B5EF4-FFF2-40B4-BE49-F238E27FC236}">
                <a16:creationId xmlns:a16="http://schemas.microsoft.com/office/drawing/2014/main" xmlns="" id="{BB1D8754-08FC-4330-B6FB-AF0D1487159D}"/>
              </a:ext>
            </a:extLst>
          </p:cNvPr>
          <p:cNvSpPr/>
          <p:nvPr/>
        </p:nvSpPr>
        <p:spPr>
          <a:xfrm>
            <a:off x="4586122" y="2315821"/>
            <a:ext cx="905934" cy="180009"/>
          </a:xfrm>
          <a:prstGeom prst="roundRect">
            <a:avLst/>
          </a:prstGeom>
          <a:solidFill>
            <a:srgbClr val="E63700">
              <a:alpha val="2862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3" name="مستطيل: زوايا مستديرة 42">
            <a:extLst>
              <a:ext uri="{FF2B5EF4-FFF2-40B4-BE49-F238E27FC236}">
                <a16:creationId xmlns:a16="http://schemas.microsoft.com/office/drawing/2014/main" xmlns="" id="{E97DD5F5-F780-43C3-ADAD-0F411B8F6E69}"/>
              </a:ext>
            </a:extLst>
          </p:cNvPr>
          <p:cNvSpPr/>
          <p:nvPr/>
        </p:nvSpPr>
        <p:spPr>
          <a:xfrm>
            <a:off x="3149599" y="3245042"/>
            <a:ext cx="1591734" cy="260158"/>
          </a:xfrm>
          <a:prstGeom prst="roundRect">
            <a:avLst/>
          </a:prstGeom>
          <a:solidFill>
            <a:srgbClr val="E63700">
              <a:alpha val="2862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xmlns="" id="{B24EE3A2-B12A-4DEE-A132-1479E4196C23}"/>
              </a:ext>
            </a:extLst>
          </p:cNvPr>
          <p:cNvSpPr txBox="1"/>
          <p:nvPr/>
        </p:nvSpPr>
        <p:spPr>
          <a:xfrm>
            <a:off x="2116171" y="655070"/>
            <a:ext cx="4366261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How to report an event?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E6ACE7CB-0145-4FDE-BF20-F12E3BCC3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63555">
            <a:off x="6263888" y="2153861"/>
            <a:ext cx="2620496" cy="16821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ectangle: Rounded Corners 2">
            <a:extLst>
              <a:ext uri="{FF2B5EF4-FFF2-40B4-BE49-F238E27FC236}">
                <a16:creationId xmlns:a16="http://schemas.microsoft.com/office/drawing/2014/main" xmlns="" id="{257C3DC9-EDF9-428C-BC3C-72CEA85F5EC6}"/>
              </a:ext>
            </a:extLst>
          </p:cNvPr>
          <p:cNvSpPr/>
          <p:nvPr/>
        </p:nvSpPr>
        <p:spPr>
          <a:xfrm>
            <a:off x="414938" y="1698849"/>
            <a:ext cx="5532049" cy="633046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1- Organize your event (order of incidents)</a:t>
            </a:r>
          </a:p>
        </p:txBody>
      </p:sp>
      <p:sp>
        <p:nvSpPr>
          <p:cNvPr id="12" name="Rectangle: Rounded Corners 3">
            <a:extLst>
              <a:ext uri="{FF2B5EF4-FFF2-40B4-BE49-F238E27FC236}">
                <a16:creationId xmlns:a16="http://schemas.microsoft.com/office/drawing/2014/main" xmlns="" id="{49B5A578-5BF8-449C-982E-5330D28763F1}"/>
              </a:ext>
            </a:extLst>
          </p:cNvPr>
          <p:cNvSpPr/>
          <p:nvPr/>
        </p:nvSpPr>
        <p:spPr>
          <a:xfrm>
            <a:off x="430306" y="2571750"/>
            <a:ext cx="5516681" cy="633046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2- Putting the right content in your writing</a:t>
            </a:r>
          </a:p>
        </p:txBody>
      </p:sp>
      <p:sp>
        <p:nvSpPr>
          <p:cNvPr id="13" name="Rectangle: Rounded Corners 4">
            <a:extLst>
              <a:ext uri="{FF2B5EF4-FFF2-40B4-BE49-F238E27FC236}">
                <a16:creationId xmlns:a16="http://schemas.microsoft.com/office/drawing/2014/main" xmlns="" id="{91FE4AF5-F991-42AA-BFFB-9E83FEE1F20C}"/>
              </a:ext>
            </a:extLst>
          </p:cNvPr>
          <p:cNvSpPr/>
          <p:nvPr/>
        </p:nvSpPr>
        <p:spPr>
          <a:xfrm>
            <a:off x="445674" y="3409502"/>
            <a:ext cx="5501313" cy="63304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3- Use strong adjectives and correct tenses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8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A313BCBA-58E7-476E-9DFD-AEDF2A1A2F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9147" y="608817"/>
            <a:ext cx="5723468" cy="3759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3BF3DEA6-E8A4-6753-F7EF-8A76C4B0C0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234" y="1362406"/>
            <a:ext cx="2620496" cy="16821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Quintus template">
  <a:themeElements>
    <a:clrScheme name="Custom 347">
      <a:dk1>
        <a:srgbClr val="25212A"/>
      </a:dk1>
      <a:lt1>
        <a:srgbClr val="FFFFFF"/>
      </a:lt1>
      <a:dk2>
        <a:srgbClr val="797281"/>
      </a:dk2>
      <a:lt2>
        <a:srgbClr val="E7E6E9"/>
      </a:lt2>
      <a:accent1>
        <a:srgbClr val="B87647"/>
      </a:accent1>
      <a:accent2>
        <a:srgbClr val="A85A5A"/>
      </a:accent2>
      <a:accent3>
        <a:srgbClr val="853E61"/>
      </a:accent3>
      <a:accent4>
        <a:srgbClr val="5C3959"/>
      </a:accent4>
      <a:accent5>
        <a:srgbClr val="CC4125"/>
      </a:accent5>
      <a:accent6>
        <a:srgbClr val="DD916B"/>
      </a:accent6>
      <a:hlink>
        <a:srgbClr val="25212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270</Words>
  <Application>Microsoft Office PowerPoint</Application>
  <PresentationFormat>On-screen Show (16:9)</PresentationFormat>
  <Paragraphs>60</Paragraphs>
  <Slides>16</Slides>
  <Notes>16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Rubik</vt:lpstr>
      <vt:lpstr>Oswald</vt:lpstr>
      <vt:lpstr>Palatino Linotype</vt:lpstr>
      <vt:lpstr>Tinos</vt:lpstr>
      <vt:lpstr>Arial Narrow</vt:lpstr>
      <vt:lpstr>Nirmala UI</vt:lpstr>
      <vt:lpstr>Quintus template</vt:lpstr>
      <vt:lpstr>Unit 4 If It Haden’t Happened Writing</vt:lpstr>
      <vt:lpstr>Lesson Objectives</vt:lpstr>
      <vt:lpstr>Open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 work</vt:lpstr>
      <vt:lpstr>From The Holy Quraan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6 If It Haden’t Happened Writing</dc:title>
  <dc:creator>ام الوليد</dc:creator>
  <cp:lastModifiedBy>pc</cp:lastModifiedBy>
  <cp:revision>21</cp:revision>
  <dcterms:modified xsi:type="dcterms:W3CDTF">2023-03-15T23:15:39Z</dcterms:modified>
</cp:coreProperties>
</file>