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81" r:id="rId4"/>
    <p:sldId id="260" r:id="rId5"/>
    <p:sldId id="284" r:id="rId6"/>
    <p:sldId id="283" r:id="rId7"/>
    <p:sldId id="282" r:id="rId8"/>
    <p:sldId id="270" r:id="rId9"/>
    <p:sldId id="264" r:id="rId10"/>
    <p:sldId id="289" r:id="rId11"/>
    <p:sldId id="286" r:id="rId12"/>
    <p:sldId id="287" r:id="rId13"/>
    <p:sldId id="285" r:id="rId14"/>
    <p:sldId id="291" r:id="rId15"/>
    <p:sldId id="292" r:id="rId16"/>
    <p:sldId id="293" r:id="rId17"/>
    <p:sldId id="294" r:id="rId18"/>
    <p:sldId id="295" r:id="rId1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tYqhq/v3ZZ+r5eP51ldGEA==" hashData="OtNEfcWRPFNsg86ILhEKHAq1hvosGaJkKbCIlhLoyP7GrPINQFnhSDLjWGYcTsL4F+ozBFGr8O2UOAKtrcR4/w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5E81"/>
    <a:srgbClr val="008000"/>
    <a:srgbClr val="D6624B"/>
    <a:srgbClr val="FFC935"/>
    <a:srgbClr val="213B5E"/>
    <a:srgbClr val="08797E"/>
    <a:srgbClr val="321C64"/>
    <a:srgbClr val="BB6A5A"/>
    <a:srgbClr val="07575D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22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315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3A856D7-1A01-4AC4-8E87-4ED8389F2420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85F63EF-D7DE-402B-B7BF-B7E5566B39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0267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494EB37-DD96-4CE4-58F6-57890FB42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8A75EAE-29E9-AEF1-648E-3D5DC8CA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67124BE-B343-581A-E12C-F6B82C63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BA1409D-E2BB-52F5-37B0-264267010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9257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2566D10-ACB8-E838-02AC-860F21F25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5324EA6-F779-1027-6967-E3E5525C8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E63410-9CF6-C178-A6F3-7BC4DA8632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E6D89B2-622C-044F-890A-6C4662A1A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1EECB8E-6DE3-AA40-2DF4-A16E902A4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338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8A18D2A-6B35-CD13-3A64-84387AFD2E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AF27EB0-206A-30CA-4B08-B7C1C5B36D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AE4B747-0AB4-2313-238A-5CF71F961A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118D567-AC03-9033-A621-3F699ADFB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FA729CF-8E29-E726-884B-018447652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868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تخطيط مخص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17E0A2C-9423-82A9-8114-A18B92780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</p:spTree>
    <p:extLst>
      <p:ext uri="{BB962C8B-B14F-4D97-AF65-F5344CB8AC3E}">
        <p14:creationId xmlns:p14="http://schemas.microsoft.com/office/powerpoint/2010/main" val="2103901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53A4A8-560A-6B65-E175-9AB84024D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BFA20E7-B0FB-ADC3-E65C-089D391EB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BB7B172-95CD-91BC-DF53-37BCD4B59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44E31DF-1908-830F-3839-334EC5B9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906B004-B819-18B8-0716-4684BF7C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9948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40ED6C5-9DCB-4521-1A2B-0D5BD4145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68AFE0D-581B-4A3B-0F99-E0D92E7CC2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4261252-E3F7-E4BE-C979-8953114CB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DFB5B0-58B2-9C4E-174B-1B0370DD9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73B9512-EB85-ECE6-E1D2-510739D4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582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7F9ED24-BF9D-EB20-5C89-C85E9D3D1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BEC13805-5F06-DAB5-5B66-7DC507D9E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D7F0FEE-990C-98D9-9B53-2FC34AFA9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728376E-DE8D-09B0-C4CD-E8FDD3474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2B6F0B6-AB49-C56B-F1B5-9841A08C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DDB8DDF-1CD0-3A98-DA7D-16C2AAE6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7477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FA69808-5614-A2B1-6E50-3B2CBB0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873F4BA-70DB-A7C9-059C-4F27CAC92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E99E846-F09B-1BB9-5859-68EC7B5A7F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2978D879-841B-0671-6335-6081296BD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B15CD27-0324-7AA5-B3EE-8E898449D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3B7BE0C-9E43-3E1D-3FD9-CE9303370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CB7AAD8F-0DF9-9CAA-2DF3-B66F38458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D45D3B02-A00F-D4B5-0D43-A94C2FFA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2009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AC65D3-A26B-79BD-F252-98642174B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6EFB33E-074D-1624-38E4-28577631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ECF631B-B5CD-FFC8-7758-7CF274FC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58A6C3F-C20E-7392-C0EE-E394F1DF2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609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5F7B73B-11D7-0958-022D-57ACA0158A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09E56F1B-1D38-AB86-BC54-880A5230A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44741D0-697C-83E4-951E-DBC67C7E7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74391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5C58944-AAC7-4412-35F8-34794D703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0D36E6D-0228-8E82-3286-BEB16C6E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F2CB1B0-4617-9C17-07C6-5720FD380C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A7F967E-C3A0-958F-102D-D45C6CED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A021DD7-A6D5-CF00-5358-C919D6D3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666250-AA21-B9F9-0B9D-FA8771A8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498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ED14B44-D0C3-C078-7F73-628AD493D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8BEAD8F-8D44-8853-7C99-5E54602F8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C3F3F42-564B-7456-C578-10AAA3BAA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B088C5-F40F-6776-2AFE-F199AB1A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64715-83A6-48D2-A83A-2AC22BAFCD5F}" type="datetimeFigureOut">
              <a:rPr lang="ar-SA" smtClean="0"/>
              <a:t>15/08/44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D19A3FD-239B-5BA5-595C-6304D6745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FD3E982-646E-CBA9-4CB8-48CE7BD7F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B46D76-7D8E-495D-B0AA-1D0220464B8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1962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hyperlink" Target="https://t.me/Sciences_20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FFDF3901-F117-07D8-95FA-1B3AE21500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61"/>
          <a:stretch/>
        </p:blipFill>
        <p:spPr>
          <a:xfrm>
            <a:off x="2736763" y="-55783"/>
            <a:ext cx="3657607" cy="2298392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03B8F29C-E8EE-3558-71B5-F44041CBC9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/>
          <a:srcRect b="101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90C92DCB-7615-C247-8E59-05631182F5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32" b="7055"/>
          <a:stretch/>
        </p:blipFill>
        <p:spPr>
          <a:xfrm>
            <a:off x="0" y="-37476"/>
            <a:ext cx="1645899" cy="3248688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51D35C31-AB05-C781-8784-E8F392F3C771}"/>
              </a:ext>
            </a:extLst>
          </p:cNvPr>
          <p:cNvGrpSpPr/>
          <p:nvPr userDrawn="1"/>
        </p:nvGrpSpPr>
        <p:grpSpPr>
          <a:xfrm>
            <a:off x="67456" y="156275"/>
            <a:ext cx="11972916" cy="491872"/>
            <a:chOff x="87708" y="126998"/>
            <a:chExt cx="11972916" cy="491872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7A565431-E42B-613A-7B63-4F28E9DA504C}"/>
                </a:ext>
              </a:extLst>
            </p:cNvPr>
            <p:cNvSpPr/>
            <p:nvPr/>
          </p:nvSpPr>
          <p:spPr>
            <a:xfrm>
              <a:off x="10593609" y="126998"/>
              <a:ext cx="1467015" cy="491872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التاريخ: </a:t>
              </a:r>
            </a:p>
          </p:txBody>
        </p:sp>
        <p:sp>
          <p:nvSpPr>
            <p:cNvPr id="6" name="مستطيل 5">
              <a:extLst>
                <a:ext uri="{FF2B5EF4-FFF2-40B4-BE49-F238E27FC236}">
                  <a16:creationId xmlns:a16="http://schemas.microsoft.com/office/drawing/2014/main" id="{44E0FF06-7BB5-8B35-476E-0C6BA45D6772}"/>
                </a:ext>
              </a:extLst>
            </p:cNvPr>
            <p:cNvSpPr/>
            <p:nvPr/>
          </p:nvSpPr>
          <p:spPr>
            <a:xfrm>
              <a:off x="8780611" y="126998"/>
              <a:ext cx="1648254" cy="49187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الحصة: </a:t>
              </a:r>
            </a:p>
          </p:txBody>
        </p:sp>
        <p:sp>
          <p:nvSpPr>
            <p:cNvPr id="7" name="مستطيل 6">
              <a:extLst>
                <a:ext uri="{FF2B5EF4-FFF2-40B4-BE49-F238E27FC236}">
                  <a16:creationId xmlns:a16="http://schemas.microsoft.com/office/drawing/2014/main" id="{B3139FB5-A77B-7B2E-9CC4-B3F931E8FBB8}"/>
                </a:ext>
              </a:extLst>
            </p:cNvPr>
            <p:cNvSpPr/>
            <p:nvPr/>
          </p:nvSpPr>
          <p:spPr>
            <a:xfrm>
              <a:off x="87708" y="126998"/>
              <a:ext cx="1818962" cy="4918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000" b="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الدرس: وظائف الخلايا</a:t>
              </a:r>
            </a:p>
          </p:txBody>
        </p:sp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C8B86422-E063-CCBB-DACD-5B42A6116745}"/>
                </a:ext>
              </a:extLst>
            </p:cNvPr>
            <p:cNvSpPr/>
            <p:nvPr/>
          </p:nvSpPr>
          <p:spPr>
            <a:xfrm>
              <a:off x="5652766" y="126998"/>
              <a:ext cx="2963102" cy="49187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الوحدة الخامسة ( تباين الحياة)</a:t>
              </a:r>
            </a:p>
          </p:txBody>
        </p:sp>
        <p:sp>
          <p:nvSpPr>
            <p:cNvPr id="9" name="مستطيل 8">
              <a:extLst>
                <a:ext uri="{FF2B5EF4-FFF2-40B4-BE49-F238E27FC236}">
                  <a16:creationId xmlns:a16="http://schemas.microsoft.com/office/drawing/2014/main" id="{1D132355-5CFE-348F-F943-5D2B98C753F4}"/>
                </a:ext>
              </a:extLst>
            </p:cNvPr>
            <p:cNvSpPr/>
            <p:nvPr/>
          </p:nvSpPr>
          <p:spPr>
            <a:xfrm>
              <a:off x="2071413" y="126998"/>
              <a:ext cx="3416609" cy="49187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8100"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r>
                <a:rPr lang="ar-SA" sz="2400" dirty="0">
                  <a:solidFill>
                    <a:schemeClr val="tx1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الفصل التاسع ( الخلايا لَبِنَات الحياة)</a:t>
              </a:r>
            </a:p>
          </p:txBody>
        </p:sp>
      </p:grp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4BC8D91-A02F-8607-6B96-E39D7768B549}"/>
              </a:ext>
            </a:extLst>
          </p:cNvPr>
          <p:cNvSpPr/>
          <p:nvPr userDrawn="1"/>
        </p:nvSpPr>
        <p:spPr>
          <a:xfrm>
            <a:off x="1823090" y="979665"/>
            <a:ext cx="10106582" cy="4462869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>
            <a:glow rad="228600">
              <a:schemeClr val="bg1">
                <a:lumMod val="50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1" name="صورة 10">
            <a:hlinkClick r:id="rId17"/>
            <a:extLst>
              <a:ext uri="{FF2B5EF4-FFF2-40B4-BE49-F238E27FC236}">
                <a16:creationId xmlns:a16="http://schemas.microsoft.com/office/drawing/2014/main" id="{4D4C34BF-B940-6346-22FC-DC682D5EEBBF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 rot="5400000">
            <a:off x="550320" y="4932547"/>
            <a:ext cx="419676" cy="1217060"/>
          </a:xfrm>
          <a:prstGeom prst="rect">
            <a:avLst/>
          </a:prstGeom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65547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web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eb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>
            <a:extLst>
              <a:ext uri="{FF2B5EF4-FFF2-40B4-BE49-F238E27FC236}">
                <a16:creationId xmlns:a16="http://schemas.microsoft.com/office/drawing/2014/main" id="{EC17F9E7-DE86-7F28-6EA1-560C4F59E6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7" t="39073" r="3932" b="39942"/>
          <a:stretch/>
        </p:blipFill>
        <p:spPr>
          <a:xfrm>
            <a:off x="5770280" y="1027678"/>
            <a:ext cx="2052054" cy="475572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ECBCCAB3-31E0-4EB8-B89A-11AAAA1A8340}"/>
              </a:ext>
            </a:extLst>
          </p:cNvPr>
          <p:cNvSpPr txBox="1"/>
          <p:nvPr/>
        </p:nvSpPr>
        <p:spPr>
          <a:xfrm>
            <a:off x="5637475" y="2949933"/>
            <a:ext cx="914400" cy="91440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47C577EF-E865-F28D-FE40-6A5A6B144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0386" y="2080802"/>
            <a:ext cx="2878315" cy="1878002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29C9B752-FA07-D3F6-26A4-754DB375D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150" y="1829614"/>
            <a:ext cx="2878315" cy="2380379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89ABE4E1-C08E-F220-A6EA-CAE706287C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914" y="1878798"/>
            <a:ext cx="2878315" cy="2282011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51AD1608-DE0F-352E-7A9C-5A4E74E2999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513" y="4395363"/>
            <a:ext cx="2257442" cy="22574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3CF2D6-07A4-9D9C-4FF3-9FFFB321DDF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423" y="4209993"/>
            <a:ext cx="2415243" cy="2257442"/>
          </a:xfrm>
          <a:prstGeom prst="rect">
            <a:avLst/>
          </a:prstGeom>
        </p:spPr>
      </p:pic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F3F70927-9EF4-8190-8B3B-C59EE60EBCAF}"/>
              </a:ext>
            </a:extLst>
          </p:cNvPr>
          <p:cNvGrpSpPr/>
          <p:nvPr/>
        </p:nvGrpSpPr>
        <p:grpSpPr>
          <a:xfrm>
            <a:off x="5988833" y="4262406"/>
            <a:ext cx="2398115" cy="906720"/>
            <a:chOff x="5988833" y="4262406"/>
            <a:chExt cx="2398115" cy="906720"/>
          </a:xfrm>
        </p:grpSpPr>
        <p:sp>
          <p:nvSpPr>
            <p:cNvPr id="2" name="مربع نص 1">
              <a:extLst>
                <a:ext uri="{FF2B5EF4-FFF2-40B4-BE49-F238E27FC236}">
                  <a16:creationId xmlns:a16="http://schemas.microsoft.com/office/drawing/2014/main" id="{39A2BA0D-C896-DB79-9987-7F3E4EC9688F}"/>
                </a:ext>
              </a:extLst>
            </p:cNvPr>
            <p:cNvSpPr txBox="1"/>
            <p:nvPr/>
          </p:nvSpPr>
          <p:spPr>
            <a:xfrm>
              <a:off x="6295820" y="4423379"/>
              <a:ext cx="2091128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3200" dirty="0">
                  <a:solidFill>
                    <a:srgbClr val="008000"/>
                  </a:solidFill>
                  <a:latin typeface="(A) Arslan Wessam B" panose="03020402040406030203" pitchFamily="66" charset="-78"/>
                  <a:cs typeface="(A) Arslan Wessam B" panose="03020402040406030203" pitchFamily="66" charset="-78"/>
                </a:rPr>
                <a:t>تمت دراسته</a:t>
              </a:r>
            </a:p>
          </p:txBody>
        </p:sp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B1380044-52ED-C4E7-679D-BB0C9CD8F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8833" y="4262406"/>
              <a:ext cx="792435" cy="906720"/>
            </a:xfrm>
            <a:prstGeom prst="rect">
              <a:avLst/>
            </a:prstGeom>
          </p:spPr>
        </p:pic>
      </p:grpSp>
      <p:sp>
        <p:nvSpPr>
          <p:cNvPr id="7" name="مستطيل 6">
            <a:extLst>
              <a:ext uri="{FF2B5EF4-FFF2-40B4-BE49-F238E27FC236}">
                <a16:creationId xmlns:a16="http://schemas.microsoft.com/office/drawing/2014/main" id="{75B41411-0237-EDC8-9A68-400307E17FBC}"/>
              </a:ext>
            </a:extLst>
          </p:cNvPr>
          <p:cNvSpPr/>
          <p:nvPr/>
        </p:nvSpPr>
        <p:spPr>
          <a:xfrm>
            <a:off x="1948721" y="1776334"/>
            <a:ext cx="3095469" cy="2486072"/>
          </a:xfrm>
          <a:prstGeom prst="rect">
            <a:avLst/>
          </a:prstGeom>
          <a:noFill/>
          <a:ln w="1905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51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C3B0359-F1D9-DDD7-7A07-2B954C9BB291}"/>
              </a:ext>
            </a:extLst>
          </p:cNvPr>
          <p:cNvSpPr txBox="1"/>
          <p:nvPr/>
        </p:nvSpPr>
        <p:spPr>
          <a:xfrm>
            <a:off x="4642573" y="1010333"/>
            <a:ext cx="443827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b="1" u="sng" dirty="0">
                <a:solidFill>
                  <a:srgbClr val="08797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أنواع خـــــلايا النبات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E976F8C-0618-0FE6-BD12-B4651AF34A72}"/>
              </a:ext>
            </a:extLst>
          </p:cNvPr>
          <p:cNvSpPr txBox="1"/>
          <p:nvPr/>
        </p:nvSpPr>
        <p:spPr>
          <a:xfrm>
            <a:off x="10165243" y="1877198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  <a:cs typeface="Mudir MT" pitchFamily="2" charset="-78"/>
              </a:rPr>
              <a:t>خلايا الجذر 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2888B47-92C8-31D0-2A91-754E39417F30}"/>
              </a:ext>
            </a:extLst>
          </p:cNvPr>
          <p:cNvSpPr txBox="1"/>
          <p:nvPr/>
        </p:nvSpPr>
        <p:spPr>
          <a:xfrm>
            <a:off x="8480845" y="2334398"/>
            <a:ext cx="378926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على شكل </a:t>
            </a:r>
            <a:r>
              <a:rPr lang="ar-SA" dirty="0">
                <a:solidFill>
                  <a:srgbClr val="FF0000"/>
                </a:solidFill>
                <a:cs typeface="Mudir MT" pitchFamily="2" charset="-78"/>
              </a:rPr>
              <a:t>قوالب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 متراصة .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لا تحتوي على </a:t>
            </a:r>
            <a:r>
              <a:rPr lang="ar-SA" dirty="0">
                <a:solidFill>
                  <a:srgbClr val="008000"/>
                </a:solidFill>
                <a:cs typeface="Mudir MT" pitchFamily="2" charset="-78"/>
              </a:rPr>
              <a:t>بلاستيدات خضراء.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FACFFFA1-7FD9-3A9E-27F1-E1E51986897F}"/>
              </a:ext>
            </a:extLst>
          </p:cNvPr>
          <p:cNvCxnSpPr>
            <a:cxnSpLocks/>
          </p:cNvCxnSpPr>
          <p:nvPr/>
        </p:nvCxnSpPr>
        <p:spPr>
          <a:xfrm flipV="1">
            <a:off x="10861964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F4E4BEF-F65A-6DF3-1A9B-C0C226E5AB86}"/>
              </a:ext>
            </a:extLst>
          </p:cNvPr>
          <p:cNvCxnSpPr>
            <a:cxnSpLocks/>
          </p:cNvCxnSpPr>
          <p:nvPr/>
        </p:nvCxnSpPr>
        <p:spPr>
          <a:xfrm flipV="1">
            <a:off x="3345643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CF26523A-7715-E58F-54C6-564E6B26E8EE}"/>
              </a:ext>
            </a:extLst>
          </p:cNvPr>
          <p:cNvCxnSpPr>
            <a:cxnSpLocks/>
          </p:cNvCxnSpPr>
          <p:nvPr/>
        </p:nvCxnSpPr>
        <p:spPr>
          <a:xfrm flipH="1">
            <a:off x="3345643" y="1472201"/>
            <a:ext cx="751632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3DF16028-52B3-6AC6-E83D-EE09E2A82B2E}"/>
              </a:ext>
            </a:extLst>
          </p:cNvPr>
          <p:cNvCxnSpPr>
            <a:cxnSpLocks/>
          </p:cNvCxnSpPr>
          <p:nvPr/>
        </p:nvCxnSpPr>
        <p:spPr>
          <a:xfrm flipV="1">
            <a:off x="6862979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EE23784-77E5-F23A-123F-7C5A0F7BC383}"/>
              </a:ext>
            </a:extLst>
          </p:cNvPr>
          <p:cNvSpPr txBox="1"/>
          <p:nvPr/>
        </p:nvSpPr>
        <p:spPr>
          <a:xfrm>
            <a:off x="2616169" y="1877198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  <a:cs typeface="Mudir MT" pitchFamily="2" charset="-78"/>
              </a:rPr>
              <a:t>خلايا الأوراق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8E260AA-65CB-F644-2611-D6D9EB1E2F78}"/>
              </a:ext>
            </a:extLst>
          </p:cNvPr>
          <p:cNvSpPr txBox="1"/>
          <p:nvPr/>
        </p:nvSpPr>
        <p:spPr>
          <a:xfrm>
            <a:off x="6158801" y="1891506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  <a:cs typeface="Mudir MT" pitchFamily="2" charset="-78"/>
              </a:rPr>
              <a:t>خلايا الساق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29ED8C05-467F-8B57-C8AC-12E6FDC512CA}"/>
              </a:ext>
            </a:extLst>
          </p:cNvPr>
          <p:cNvSpPr txBox="1"/>
          <p:nvPr/>
        </p:nvSpPr>
        <p:spPr>
          <a:xfrm>
            <a:off x="5374711" y="2246530"/>
            <a:ext cx="296203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008000"/>
                </a:solidFill>
                <a:cs typeface="Mudir MT" pitchFamily="2" charset="-78"/>
              </a:rPr>
              <a:t>طويلة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 ، </a:t>
            </a:r>
            <a:r>
              <a:rPr lang="ar-SA" dirty="0">
                <a:solidFill>
                  <a:srgbClr val="FF0000"/>
                </a:solidFill>
                <a:cs typeface="Mudir MT" pitchFamily="2" charset="-78"/>
              </a:rPr>
              <a:t>شبة أنبوبية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.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لنقل الماء والمواد الأخرى داخل النبات.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DF45D28-B133-2C45-2FEE-F8816DD605C2}"/>
              </a:ext>
            </a:extLst>
          </p:cNvPr>
          <p:cNvSpPr txBox="1"/>
          <p:nvPr/>
        </p:nvSpPr>
        <p:spPr>
          <a:xfrm>
            <a:off x="1864626" y="2334398"/>
            <a:ext cx="296203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على شكل</a:t>
            </a:r>
            <a:r>
              <a:rPr lang="ar-SA" dirty="0">
                <a:solidFill>
                  <a:srgbClr val="FF0000"/>
                </a:solidFill>
                <a:cs typeface="Mudir MT" pitchFamily="2" charset="-78"/>
              </a:rPr>
              <a:t> لبنات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.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تحتوي على </a:t>
            </a:r>
            <a:r>
              <a:rPr lang="ar-SA" dirty="0">
                <a:solidFill>
                  <a:srgbClr val="008000"/>
                </a:solidFill>
                <a:cs typeface="Mudir MT" pitchFamily="2" charset="-78"/>
              </a:rPr>
              <a:t>بلاستيدات خضراء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ar-SA" dirty="0">
              <a:solidFill>
                <a:srgbClr val="2D5E81"/>
              </a:solidFill>
              <a:cs typeface="Mudir MT" pitchFamily="2" charset="-78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D54DDE51-13F1-AA5C-C55A-A9EC2C4812FB}"/>
              </a:ext>
            </a:extLst>
          </p:cNvPr>
          <p:cNvSpPr/>
          <p:nvPr/>
        </p:nvSpPr>
        <p:spPr>
          <a:xfrm>
            <a:off x="11378451" y="1869566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ADE47D6-8ECD-D01C-67A0-E32BFF33D2B2}"/>
              </a:ext>
            </a:extLst>
          </p:cNvPr>
          <p:cNvSpPr/>
          <p:nvPr/>
        </p:nvSpPr>
        <p:spPr>
          <a:xfrm>
            <a:off x="7367536" y="1833264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12B48A8C-8DE4-7E90-BB67-77C402FEE904}"/>
              </a:ext>
            </a:extLst>
          </p:cNvPr>
          <p:cNvSpPr/>
          <p:nvPr/>
        </p:nvSpPr>
        <p:spPr>
          <a:xfrm>
            <a:off x="3963161" y="1863184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42BF28F-E779-D380-6DEC-AB99AC9B5B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851" y="3253287"/>
            <a:ext cx="2804077" cy="211500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A7808AD3-58B3-FABD-70C6-AE3EA9CC72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/>
          <a:stretch/>
        </p:blipFill>
        <p:spPr>
          <a:xfrm>
            <a:off x="5201420" y="3253287"/>
            <a:ext cx="3323118" cy="2115007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7DB4FE6B-8993-19CD-1342-4823CDDF8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372" y="2980729"/>
            <a:ext cx="2304542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2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6" grpId="0"/>
      <p:bldP spid="27" grpId="0"/>
      <p:bldP spid="37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2F64443-46BC-B49B-127D-B202250A9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945" y="1206708"/>
            <a:ext cx="7157854" cy="3462728"/>
          </a:xfrm>
          <a:prstGeom prst="rect">
            <a:avLst/>
          </a:prstGeom>
        </p:spPr>
      </p:pic>
      <p:cxnSp>
        <p:nvCxnSpPr>
          <p:cNvPr id="4" name="رابط مستقيم 3">
            <a:extLst>
              <a:ext uri="{FF2B5EF4-FFF2-40B4-BE49-F238E27FC236}">
                <a16:creationId xmlns:a16="http://schemas.microsoft.com/office/drawing/2014/main" id="{3543BE72-F8D9-83CE-C463-A464A7E52063}"/>
              </a:ext>
            </a:extLst>
          </p:cNvPr>
          <p:cNvCxnSpPr>
            <a:cxnSpLocks/>
          </p:cNvCxnSpPr>
          <p:nvPr/>
        </p:nvCxnSpPr>
        <p:spPr>
          <a:xfrm flipH="1">
            <a:off x="3582649" y="2661587"/>
            <a:ext cx="32379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4124A2F9-1800-F919-2D20-DE9ED6D5499C}"/>
              </a:ext>
            </a:extLst>
          </p:cNvPr>
          <p:cNvCxnSpPr>
            <a:cxnSpLocks/>
          </p:cNvCxnSpPr>
          <p:nvPr/>
        </p:nvCxnSpPr>
        <p:spPr>
          <a:xfrm flipH="1">
            <a:off x="3582649" y="3058826"/>
            <a:ext cx="2783259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A1E51A17-A01E-2DD6-000C-E963448C4513}"/>
              </a:ext>
            </a:extLst>
          </p:cNvPr>
          <p:cNvCxnSpPr>
            <a:cxnSpLocks/>
          </p:cNvCxnSpPr>
          <p:nvPr/>
        </p:nvCxnSpPr>
        <p:spPr>
          <a:xfrm flipH="1">
            <a:off x="8112177" y="3447321"/>
            <a:ext cx="2098709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75B966F4-EF12-F179-3C23-5F839633462E}"/>
              </a:ext>
            </a:extLst>
          </p:cNvPr>
          <p:cNvCxnSpPr>
            <a:cxnSpLocks/>
          </p:cNvCxnSpPr>
          <p:nvPr/>
        </p:nvCxnSpPr>
        <p:spPr>
          <a:xfrm flipH="1">
            <a:off x="3530183" y="3447321"/>
            <a:ext cx="44196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C591A5A9-10A6-87DD-FA12-09A758B0CB73}"/>
              </a:ext>
            </a:extLst>
          </p:cNvPr>
          <p:cNvSpPr/>
          <p:nvPr/>
        </p:nvSpPr>
        <p:spPr>
          <a:xfrm>
            <a:off x="8914763" y="3500203"/>
            <a:ext cx="1401581" cy="39723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4C39AE9-5A40-6C3D-2DCC-8695227E9BA6}"/>
              </a:ext>
            </a:extLst>
          </p:cNvPr>
          <p:cNvSpPr/>
          <p:nvPr/>
        </p:nvSpPr>
        <p:spPr>
          <a:xfrm>
            <a:off x="8183423" y="2661587"/>
            <a:ext cx="2098710" cy="39723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BFEC3186-0A1C-23CF-471B-CF146DB641F8}"/>
              </a:ext>
            </a:extLst>
          </p:cNvPr>
          <p:cNvCxnSpPr>
            <a:cxnSpLocks/>
          </p:cNvCxnSpPr>
          <p:nvPr/>
        </p:nvCxnSpPr>
        <p:spPr>
          <a:xfrm flipH="1">
            <a:off x="7562538" y="3897438"/>
            <a:ext cx="1241771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شكل بيضاوي 22">
            <a:extLst>
              <a:ext uri="{FF2B5EF4-FFF2-40B4-BE49-F238E27FC236}">
                <a16:creationId xmlns:a16="http://schemas.microsoft.com/office/drawing/2014/main" id="{BBB29221-546D-8902-9C7A-972FE5243D03}"/>
              </a:ext>
            </a:extLst>
          </p:cNvPr>
          <p:cNvSpPr/>
          <p:nvPr/>
        </p:nvSpPr>
        <p:spPr>
          <a:xfrm>
            <a:off x="6504901" y="2053616"/>
            <a:ext cx="315710" cy="31571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شكل بيضاوي 23">
            <a:extLst>
              <a:ext uri="{FF2B5EF4-FFF2-40B4-BE49-F238E27FC236}">
                <a16:creationId xmlns:a16="http://schemas.microsoft.com/office/drawing/2014/main" id="{0A8CD90B-0FC8-8AEF-5270-8F217FA14B70}"/>
              </a:ext>
            </a:extLst>
          </p:cNvPr>
          <p:cNvSpPr/>
          <p:nvPr/>
        </p:nvSpPr>
        <p:spPr>
          <a:xfrm>
            <a:off x="7811544" y="2971255"/>
            <a:ext cx="315710" cy="31571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0201557D-3704-EFC9-DACF-0B635801D0A2}"/>
              </a:ext>
            </a:extLst>
          </p:cNvPr>
          <p:cNvSpPr txBox="1"/>
          <p:nvPr/>
        </p:nvSpPr>
        <p:spPr>
          <a:xfrm>
            <a:off x="4111139" y="4694582"/>
            <a:ext cx="54189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2D5E8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تتصل مع بعضها البعض لتشكل جهاز لنقل الغذاء والماء والأملاح داخل النبات.</a:t>
            </a:r>
          </a:p>
        </p:txBody>
      </p:sp>
    </p:spTree>
    <p:extLst>
      <p:ext uri="{BB962C8B-B14F-4D97-AF65-F5344CB8AC3E}">
        <p14:creationId xmlns:p14="http://schemas.microsoft.com/office/powerpoint/2010/main" val="82141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8" grpId="0" animBg="1"/>
      <p:bldP spid="23" grpId="0" animBg="1"/>
      <p:bldP spid="24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نظيم الخلايا">
            <a:hlinkClick r:id="" action="ppaction://media"/>
            <a:extLst>
              <a:ext uri="{FF2B5EF4-FFF2-40B4-BE49-F238E27FC236}">
                <a16:creationId xmlns:a16="http://schemas.microsoft.com/office/drawing/2014/main" id="{3C689AD0-4576-CA51-7A8D-352EA4AD9EB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91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8687" y="1167357"/>
            <a:ext cx="9776085" cy="549904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EEB34A7D-7A98-2324-42AD-DE75D01EE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86" y="3292849"/>
            <a:ext cx="1383912" cy="16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4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C3B0359-F1D9-DDD7-7A07-2B954C9BB291}"/>
              </a:ext>
            </a:extLst>
          </p:cNvPr>
          <p:cNvSpPr txBox="1"/>
          <p:nvPr/>
        </p:nvSpPr>
        <p:spPr>
          <a:xfrm>
            <a:off x="4642573" y="1010333"/>
            <a:ext cx="4438279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000" b="1" u="sng" dirty="0">
                <a:solidFill>
                  <a:srgbClr val="D6624B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تنظيم الخلايــــــــا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FACFFFA1-7FD9-3A9E-27F1-E1E51986897F}"/>
              </a:ext>
            </a:extLst>
          </p:cNvPr>
          <p:cNvCxnSpPr>
            <a:cxnSpLocks/>
          </p:cNvCxnSpPr>
          <p:nvPr/>
        </p:nvCxnSpPr>
        <p:spPr>
          <a:xfrm flipV="1">
            <a:off x="10861964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F4E4BEF-F65A-6DF3-1A9B-C0C226E5AB86}"/>
              </a:ext>
            </a:extLst>
          </p:cNvPr>
          <p:cNvCxnSpPr>
            <a:cxnSpLocks/>
          </p:cNvCxnSpPr>
          <p:nvPr/>
        </p:nvCxnSpPr>
        <p:spPr>
          <a:xfrm flipV="1">
            <a:off x="3345643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CF26523A-7715-E58F-54C6-564E6B26E8EE}"/>
              </a:ext>
            </a:extLst>
          </p:cNvPr>
          <p:cNvCxnSpPr>
            <a:cxnSpLocks/>
          </p:cNvCxnSpPr>
          <p:nvPr/>
        </p:nvCxnSpPr>
        <p:spPr>
          <a:xfrm flipH="1">
            <a:off x="3345643" y="1472201"/>
            <a:ext cx="751632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3DF16028-52B3-6AC6-E83D-EE09E2A82B2E}"/>
              </a:ext>
            </a:extLst>
          </p:cNvPr>
          <p:cNvCxnSpPr>
            <a:cxnSpLocks/>
          </p:cNvCxnSpPr>
          <p:nvPr/>
        </p:nvCxnSpPr>
        <p:spPr>
          <a:xfrm flipV="1">
            <a:off x="5851083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رابط مستقيم 18">
            <a:extLst>
              <a:ext uri="{FF2B5EF4-FFF2-40B4-BE49-F238E27FC236}">
                <a16:creationId xmlns:a16="http://schemas.microsoft.com/office/drawing/2014/main" id="{E7235F00-E740-499B-0B8C-6B37A07C8F2B}"/>
              </a:ext>
            </a:extLst>
          </p:cNvPr>
          <p:cNvCxnSpPr>
            <a:cxnSpLocks/>
          </p:cNvCxnSpPr>
          <p:nvPr/>
        </p:nvCxnSpPr>
        <p:spPr>
          <a:xfrm flipV="1">
            <a:off x="8356523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956B47FC-0389-239F-5995-8E7510493E49}"/>
              </a:ext>
            </a:extLst>
          </p:cNvPr>
          <p:cNvSpPr txBox="1"/>
          <p:nvPr/>
        </p:nvSpPr>
        <p:spPr>
          <a:xfrm>
            <a:off x="10158579" y="1873674"/>
            <a:ext cx="1406767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الخلايــــا</a:t>
            </a: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C3814A00-7D9D-2611-E32C-1F17044F365B}"/>
              </a:ext>
            </a:extLst>
          </p:cNvPr>
          <p:cNvSpPr txBox="1"/>
          <p:nvPr/>
        </p:nvSpPr>
        <p:spPr>
          <a:xfrm>
            <a:off x="7653133" y="1873672"/>
            <a:ext cx="1406767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الأنسجة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2CF9BD73-D2F3-52F8-865A-41A3EEA70A6A}"/>
              </a:ext>
            </a:extLst>
          </p:cNvPr>
          <p:cNvSpPr txBox="1"/>
          <p:nvPr/>
        </p:nvSpPr>
        <p:spPr>
          <a:xfrm>
            <a:off x="5147697" y="1873673"/>
            <a:ext cx="1406767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الأعضاء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D0782A9D-5959-D974-E358-09E40AD26D54}"/>
              </a:ext>
            </a:extLst>
          </p:cNvPr>
          <p:cNvSpPr txBox="1"/>
          <p:nvPr/>
        </p:nvSpPr>
        <p:spPr>
          <a:xfrm>
            <a:off x="2642259" y="1873674"/>
            <a:ext cx="1406767" cy="461665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الأجهزة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C2427264-4615-1CE1-91FC-711D7034008A}"/>
              </a:ext>
            </a:extLst>
          </p:cNvPr>
          <p:cNvSpPr/>
          <p:nvPr/>
        </p:nvSpPr>
        <p:spPr>
          <a:xfrm>
            <a:off x="9947562" y="2413416"/>
            <a:ext cx="1828800" cy="284063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>
              <a:lnSpc>
                <a:spcPct val="200000"/>
              </a:lnSpc>
            </a:pPr>
            <a:r>
              <a:rPr lang="ar-SA" sz="2000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وحدة بناء المخلوقات الحية وتنتظم في أنسجة وأعضاء و أجهزة 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CA5AB2F5-88EA-5C0A-F341-AF5C460D6975}"/>
              </a:ext>
            </a:extLst>
          </p:cNvPr>
          <p:cNvSpPr/>
          <p:nvPr/>
        </p:nvSpPr>
        <p:spPr>
          <a:xfrm>
            <a:off x="2431234" y="2413416"/>
            <a:ext cx="1828800" cy="28406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>
              <a:lnSpc>
                <a:spcPct val="200000"/>
              </a:lnSpc>
            </a:pPr>
            <a:r>
              <a:rPr lang="ar-SA" sz="2000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مجموعة الأعضاء التي تتآزر للقيام بوظيفة واحدة </a:t>
            </a: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80DF71F8-4B14-A3BA-F350-3FE0C417BDF9}"/>
              </a:ext>
            </a:extLst>
          </p:cNvPr>
          <p:cNvSpPr/>
          <p:nvPr/>
        </p:nvSpPr>
        <p:spPr>
          <a:xfrm>
            <a:off x="4936680" y="2413416"/>
            <a:ext cx="1828800" cy="28406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>
              <a:lnSpc>
                <a:spcPct val="200000"/>
              </a:lnSpc>
            </a:pPr>
            <a:r>
              <a:rPr lang="ar-SA" sz="2000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تجتمع الأنسجة المختلفة لتعمل معًا ولتكوين الأعضاء.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A13FE583-658E-6BE2-AC60-4EB4A0C6AA75}"/>
              </a:ext>
            </a:extLst>
          </p:cNvPr>
          <p:cNvSpPr/>
          <p:nvPr/>
        </p:nvSpPr>
        <p:spPr>
          <a:xfrm>
            <a:off x="7442116" y="2413416"/>
            <a:ext cx="1828800" cy="284063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t"/>
          <a:lstStyle/>
          <a:p>
            <a:pPr algn="ctr">
              <a:lnSpc>
                <a:spcPct val="200000"/>
              </a:lnSpc>
            </a:pPr>
            <a:r>
              <a:rPr lang="ar-SA" sz="2000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مجموعة الخلايا المتشابهة تؤدي وظيفة محددة.</a:t>
            </a:r>
          </a:p>
        </p:txBody>
      </p:sp>
      <p:sp>
        <p:nvSpPr>
          <p:cNvPr id="35" name="سهم: مخطط إلى اليمين 34">
            <a:extLst>
              <a:ext uri="{FF2B5EF4-FFF2-40B4-BE49-F238E27FC236}">
                <a16:creationId xmlns:a16="http://schemas.microsoft.com/office/drawing/2014/main" id="{CDFD3F77-6B91-79ED-ACAB-80732982EAE7}"/>
              </a:ext>
            </a:extLst>
          </p:cNvPr>
          <p:cNvSpPr/>
          <p:nvPr/>
        </p:nvSpPr>
        <p:spPr>
          <a:xfrm flipH="1">
            <a:off x="9346491" y="3548111"/>
            <a:ext cx="525495" cy="571242"/>
          </a:xfrm>
          <a:prstGeom prst="stripedRightArrow">
            <a:avLst/>
          </a:prstGeom>
          <a:solidFill>
            <a:srgbClr val="FF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6" name="سهم: مخطط إلى اليمين 35">
            <a:extLst>
              <a:ext uri="{FF2B5EF4-FFF2-40B4-BE49-F238E27FC236}">
                <a16:creationId xmlns:a16="http://schemas.microsoft.com/office/drawing/2014/main" id="{4AD878EC-F861-6EDB-E9E3-C43234AD04A9}"/>
              </a:ext>
            </a:extLst>
          </p:cNvPr>
          <p:cNvSpPr/>
          <p:nvPr/>
        </p:nvSpPr>
        <p:spPr>
          <a:xfrm flipH="1">
            <a:off x="4335600" y="3548111"/>
            <a:ext cx="525495" cy="571242"/>
          </a:xfrm>
          <a:prstGeom prst="stripedRightArrow">
            <a:avLst/>
          </a:prstGeom>
          <a:solidFill>
            <a:srgbClr val="FF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8" name="سهم: مخطط إلى اليمين 37">
            <a:extLst>
              <a:ext uri="{FF2B5EF4-FFF2-40B4-BE49-F238E27FC236}">
                <a16:creationId xmlns:a16="http://schemas.microsoft.com/office/drawing/2014/main" id="{3EAAC0E0-A6EE-3C4D-36D0-DF946B162F7D}"/>
              </a:ext>
            </a:extLst>
          </p:cNvPr>
          <p:cNvSpPr/>
          <p:nvPr/>
        </p:nvSpPr>
        <p:spPr>
          <a:xfrm flipH="1">
            <a:off x="6841046" y="3548111"/>
            <a:ext cx="525495" cy="571242"/>
          </a:xfrm>
          <a:prstGeom prst="stripedRightArrow">
            <a:avLst/>
          </a:prstGeom>
          <a:solidFill>
            <a:srgbClr val="FF00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8871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81C6BCF-BEF3-BF1B-F13B-2612B2CFF2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" t="495" r="4064" b="56334"/>
          <a:stretch/>
        </p:blipFill>
        <p:spPr>
          <a:xfrm>
            <a:off x="2166077" y="1176726"/>
            <a:ext cx="9338875" cy="3147935"/>
          </a:xfrm>
          <a:prstGeom prst="rect">
            <a:avLst/>
          </a:prstGeom>
        </p:spPr>
      </p:pic>
      <p:sp>
        <p:nvSpPr>
          <p:cNvPr id="11" name="سهم: لليسار 10">
            <a:extLst>
              <a:ext uri="{FF2B5EF4-FFF2-40B4-BE49-F238E27FC236}">
                <a16:creationId xmlns:a16="http://schemas.microsoft.com/office/drawing/2014/main" id="{B3A733FF-CABD-3D27-09BC-3864F9DB0737}"/>
              </a:ext>
            </a:extLst>
          </p:cNvPr>
          <p:cNvSpPr/>
          <p:nvPr/>
        </p:nvSpPr>
        <p:spPr>
          <a:xfrm>
            <a:off x="2352203" y="4324661"/>
            <a:ext cx="2032418" cy="749508"/>
          </a:xfrm>
          <a:prstGeom prst="left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جسم مخلوق حي</a:t>
            </a:r>
          </a:p>
        </p:txBody>
      </p:sp>
      <p:sp>
        <p:nvSpPr>
          <p:cNvPr id="10" name="سهم: لليسار 9">
            <a:extLst>
              <a:ext uri="{FF2B5EF4-FFF2-40B4-BE49-F238E27FC236}">
                <a16:creationId xmlns:a16="http://schemas.microsoft.com/office/drawing/2014/main" id="{42DE4246-8F8E-7494-3233-E0F27D6DB8E1}"/>
              </a:ext>
            </a:extLst>
          </p:cNvPr>
          <p:cNvSpPr/>
          <p:nvPr/>
        </p:nvSpPr>
        <p:spPr>
          <a:xfrm>
            <a:off x="4384621" y="4324661"/>
            <a:ext cx="2032418" cy="749508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أجهزة </a:t>
            </a:r>
          </a:p>
        </p:txBody>
      </p:sp>
      <p:sp>
        <p:nvSpPr>
          <p:cNvPr id="7" name="سهم: لليسار 6">
            <a:extLst>
              <a:ext uri="{FF2B5EF4-FFF2-40B4-BE49-F238E27FC236}">
                <a16:creationId xmlns:a16="http://schemas.microsoft.com/office/drawing/2014/main" id="{D5DDBA29-1552-57C3-E5E3-E72E94583EFD}"/>
              </a:ext>
            </a:extLst>
          </p:cNvPr>
          <p:cNvSpPr/>
          <p:nvPr/>
        </p:nvSpPr>
        <p:spPr>
          <a:xfrm>
            <a:off x="6424535" y="4324661"/>
            <a:ext cx="2032418" cy="74950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عضو </a:t>
            </a:r>
          </a:p>
        </p:txBody>
      </p:sp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9F754F4B-3BB5-4DCD-2F68-89D6301BC42F}"/>
              </a:ext>
            </a:extLst>
          </p:cNvPr>
          <p:cNvSpPr/>
          <p:nvPr/>
        </p:nvSpPr>
        <p:spPr>
          <a:xfrm>
            <a:off x="8464449" y="4324661"/>
            <a:ext cx="1573968" cy="749508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نسيج</a:t>
            </a:r>
          </a:p>
        </p:txBody>
      </p:sp>
      <p:sp>
        <p:nvSpPr>
          <p:cNvPr id="2" name="سهم: لليسار 1">
            <a:extLst>
              <a:ext uri="{FF2B5EF4-FFF2-40B4-BE49-F238E27FC236}">
                <a16:creationId xmlns:a16="http://schemas.microsoft.com/office/drawing/2014/main" id="{F194CE28-EB00-AD9C-16AF-A7ACCB360AEB}"/>
              </a:ext>
            </a:extLst>
          </p:cNvPr>
          <p:cNvSpPr/>
          <p:nvPr/>
        </p:nvSpPr>
        <p:spPr>
          <a:xfrm>
            <a:off x="10032172" y="4324661"/>
            <a:ext cx="1573968" cy="749508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خلية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89FDC080-6C89-5187-059A-81B8C197E6AE}"/>
              </a:ext>
            </a:extLst>
          </p:cNvPr>
          <p:cNvSpPr txBox="1"/>
          <p:nvPr/>
        </p:nvSpPr>
        <p:spPr>
          <a:xfrm>
            <a:off x="9121515" y="1349115"/>
            <a:ext cx="226351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u="sng" dirty="0">
                <a:solidFill>
                  <a:schemeClr val="accent2">
                    <a:lumMod val="75000"/>
                  </a:schemeClr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تنظيم الخلايا في الأنسان</a:t>
            </a:r>
          </a:p>
        </p:txBody>
      </p:sp>
    </p:spTree>
    <p:extLst>
      <p:ext uri="{BB962C8B-B14F-4D97-AF65-F5344CB8AC3E}">
        <p14:creationId xmlns:p14="http://schemas.microsoft.com/office/powerpoint/2010/main" val="33444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7" grpId="0" animBg="1"/>
      <p:bldP spid="6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A5AC968E-3DFD-89A0-C80D-A0456C565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" t="50523" r="3179" b="6306"/>
          <a:stretch/>
        </p:blipFill>
        <p:spPr>
          <a:xfrm>
            <a:off x="2352203" y="1064300"/>
            <a:ext cx="9253937" cy="3260361"/>
          </a:xfrm>
          <a:prstGeom prst="rect">
            <a:avLst/>
          </a:prstGeom>
        </p:spPr>
      </p:pic>
      <p:sp>
        <p:nvSpPr>
          <p:cNvPr id="11" name="سهم: لليسار 10">
            <a:extLst>
              <a:ext uri="{FF2B5EF4-FFF2-40B4-BE49-F238E27FC236}">
                <a16:creationId xmlns:a16="http://schemas.microsoft.com/office/drawing/2014/main" id="{B3A733FF-CABD-3D27-09BC-3864F9DB0737}"/>
              </a:ext>
            </a:extLst>
          </p:cNvPr>
          <p:cNvSpPr/>
          <p:nvPr/>
        </p:nvSpPr>
        <p:spPr>
          <a:xfrm>
            <a:off x="2352203" y="4324661"/>
            <a:ext cx="2032418" cy="749508"/>
          </a:xfrm>
          <a:prstGeom prst="leftArrow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جسم مخلوق حي</a:t>
            </a:r>
          </a:p>
        </p:txBody>
      </p:sp>
      <p:sp>
        <p:nvSpPr>
          <p:cNvPr id="10" name="سهم: لليسار 9">
            <a:extLst>
              <a:ext uri="{FF2B5EF4-FFF2-40B4-BE49-F238E27FC236}">
                <a16:creationId xmlns:a16="http://schemas.microsoft.com/office/drawing/2014/main" id="{42DE4246-8F8E-7494-3233-E0F27D6DB8E1}"/>
              </a:ext>
            </a:extLst>
          </p:cNvPr>
          <p:cNvSpPr/>
          <p:nvPr/>
        </p:nvSpPr>
        <p:spPr>
          <a:xfrm>
            <a:off x="4384621" y="4324661"/>
            <a:ext cx="2032418" cy="749508"/>
          </a:xfrm>
          <a:prstGeom prst="leftArrow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أجهزة </a:t>
            </a:r>
          </a:p>
        </p:txBody>
      </p:sp>
      <p:sp>
        <p:nvSpPr>
          <p:cNvPr id="7" name="سهم: لليسار 6">
            <a:extLst>
              <a:ext uri="{FF2B5EF4-FFF2-40B4-BE49-F238E27FC236}">
                <a16:creationId xmlns:a16="http://schemas.microsoft.com/office/drawing/2014/main" id="{D5DDBA29-1552-57C3-E5E3-E72E94583EFD}"/>
              </a:ext>
            </a:extLst>
          </p:cNvPr>
          <p:cNvSpPr/>
          <p:nvPr/>
        </p:nvSpPr>
        <p:spPr>
          <a:xfrm>
            <a:off x="6424535" y="4324661"/>
            <a:ext cx="2032418" cy="749508"/>
          </a:xfrm>
          <a:prstGeom prst="leftArrow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عضو </a:t>
            </a:r>
          </a:p>
        </p:txBody>
      </p:sp>
      <p:sp>
        <p:nvSpPr>
          <p:cNvPr id="6" name="سهم: لليسار 5">
            <a:extLst>
              <a:ext uri="{FF2B5EF4-FFF2-40B4-BE49-F238E27FC236}">
                <a16:creationId xmlns:a16="http://schemas.microsoft.com/office/drawing/2014/main" id="{9F754F4B-3BB5-4DCD-2F68-89D6301BC42F}"/>
              </a:ext>
            </a:extLst>
          </p:cNvPr>
          <p:cNvSpPr/>
          <p:nvPr/>
        </p:nvSpPr>
        <p:spPr>
          <a:xfrm>
            <a:off x="8464449" y="4324661"/>
            <a:ext cx="1573968" cy="749508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نسيج</a:t>
            </a:r>
          </a:p>
        </p:txBody>
      </p:sp>
      <p:sp>
        <p:nvSpPr>
          <p:cNvPr id="2" name="سهم: لليسار 1">
            <a:extLst>
              <a:ext uri="{FF2B5EF4-FFF2-40B4-BE49-F238E27FC236}">
                <a16:creationId xmlns:a16="http://schemas.microsoft.com/office/drawing/2014/main" id="{F194CE28-EB00-AD9C-16AF-A7ACCB360AEB}"/>
              </a:ext>
            </a:extLst>
          </p:cNvPr>
          <p:cNvSpPr/>
          <p:nvPr/>
        </p:nvSpPr>
        <p:spPr>
          <a:xfrm>
            <a:off x="10032172" y="4324661"/>
            <a:ext cx="1573968" cy="749508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solidFill>
                  <a:schemeClr val="tx1"/>
                </a:solidFill>
                <a:latin typeface="_Shebli" panose="02000000000000000000" pitchFamily="2" charset="-78"/>
                <a:ea typeface="_Shebli" panose="02000000000000000000" pitchFamily="2" charset="-78"/>
                <a:cs typeface="_Shebli" panose="02000000000000000000" pitchFamily="2" charset="-78"/>
              </a:rPr>
              <a:t>خلية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CE2821E-E742-7871-F765-765182625538}"/>
              </a:ext>
            </a:extLst>
          </p:cNvPr>
          <p:cNvSpPr txBox="1"/>
          <p:nvPr/>
        </p:nvSpPr>
        <p:spPr>
          <a:xfrm>
            <a:off x="9166485" y="1281659"/>
            <a:ext cx="226351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u="sng" dirty="0">
                <a:solidFill>
                  <a:srgbClr val="00800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تنظيم الخلايا في النبات</a:t>
            </a:r>
          </a:p>
        </p:txBody>
      </p:sp>
    </p:spTree>
    <p:extLst>
      <p:ext uri="{BB962C8B-B14F-4D97-AF65-F5344CB8AC3E}">
        <p14:creationId xmlns:p14="http://schemas.microsoft.com/office/powerpoint/2010/main" val="427147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7" grpId="0" animBg="1"/>
      <p:bldP spid="6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D9796A5-AE48-0CBF-A270-7D92C4E65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308" y="1105165"/>
            <a:ext cx="6932125" cy="5315652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5F7EAF6-9E52-DB46-893E-F21CE0407CA6}"/>
              </a:ext>
            </a:extLst>
          </p:cNvPr>
          <p:cNvSpPr txBox="1"/>
          <p:nvPr/>
        </p:nvSpPr>
        <p:spPr>
          <a:xfrm>
            <a:off x="2181068" y="1464172"/>
            <a:ext cx="2293495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>
                <a:solidFill>
                  <a:srgbClr val="2D5E81"/>
                </a:solidFill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عزيزتي افتحي الكتاب صفحة 91 .</a:t>
            </a: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84DB0D4D-CA14-1499-3F30-54C0AA86E0E5}"/>
              </a:ext>
            </a:extLst>
          </p:cNvPr>
          <p:cNvSpPr/>
          <p:nvPr/>
        </p:nvSpPr>
        <p:spPr>
          <a:xfrm>
            <a:off x="7412636" y="1603948"/>
            <a:ext cx="3552669" cy="337278"/>
          </a:xfrm>
          <a:prstGeom prst="rect">
            <a:avLst/>
          </a:prstGeom>
          <a:solidFill>
            <a:schemeClr val="accent3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131F1A1E-E20F-E3A1-2B42-553F8E59AE77}"/>
              </a:ext>
            </a:extLst>
          </p:cNvPr>
          <p:cNvSpPr/>
          <p:nvPr/>
        </p:nvSpPr>
        <p:spPr>
          <a:xfrm>
            <a:off x="4946754" y="1603948"/>
            <a:ext cx="2400925" cy="337278"/>
          </a:xfrm>
          <a:prstGeom prst="rect">
            <a:avLst/>
          </a:prstGeom>
          <a:solidFill>
            <a:schemeClr val="accent4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722E183-883F-1BB2-F3CF-B5AF2F65DB64}"/>
              </a:ext>
            </a:extLst>
          </p:cNvPr>
          <p:cNvSpPr/>
          <p:nvPr/>
        </p:nvSpPr>
        <p:spPr>
          <a:xfrm>
            <a:off x="10882859" y="1941226"/>
            <a:ext cx="946052" cy="337278"/>
          </a:xfrm>
          <a:prstGeom prst="rect">
            <a:avLst/>
          </a:prstGeom>
          <a:solidFill>
            <a:schemeClr val="accent4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52023C18-CB28-B313-1CCF-7EE51581966B}"/>
              </a:ext>
            </a:extLst>
          </p:cNvPr>
          <p:cNvSpPr/>
          <p:nvPr/>
        </p:nvSpPr>
        <p:spPr>
          <a:xfrm>
            <a:off x="6581508" y="1941226"/>
            <a:ext cx="4236394" cy="337278"/>
          </a:xfrm>
          <a:prstGeom prst="rect">
            <a:avLst/>
          </a:prstGeom>
          <a:solidFill>
            <a:schemeClr val="accent2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13FE484C-EB72-255C-BCCD-7F140F1B1B1B}"/>
              </a:ext>
            </a:extLst>
          </p:cNvPr>
          <p:cNvCxnSpPr/>
          <p:nvPr/>
        </p:nvCxnSpPr>
        <p:spPr>
          <a:xfrm flipH="1">
            <a:off x="5043354" y="2548328"/>
            <a:ext cx="3714649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680D2D58-10E1-8B6A-B173-ECF8B3DA203F}"/>
              </a:ext>
            </a:extLst>
          </p:cNvPr>
          <p:cNvCxnSpPr>
            <a:cxnSpLocks/>
          </p:cNvCxnSpPr>
          <p:nvPr/>
        </p:nvCxnSpPr>
        <p:spPr>
          <a:xfrm flipH="1">
            <a:off x="9957217" y="2895599"/>
            <a:ext cx="172137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CB5D3597-F0E4-8534-C33B-5855E4244B8E}"/>
              </a:ext>
            </a:extLst>
          </p:cNvPr>
          <p:cNvCxnSpPr>
            <a:cxnSpLocks/>
          </p:cNvCxnSpPr>
          <p:nvPr/>
        </p:nvCxnSpPr>
        <p:spPr>
          <a:xfrm flipH="1">
            <a:off x="5531370" y="3775942"/>
            <a:ext cx="4425847" cy="0"/>
          </a:xfrm>
          <a:prstGeom prst="line">
            <a:avLst/>
          </a:prstGeom>
          <a:ln w="28575">
            <a:solidFill>
              <a:srgbClr val="C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D6E28558-8229-1A37-2CF2-CA45B63D31A3}"/>
              </a:ext>
            </a:extLst>
          </p:cNvPr>
          <p:cNvSpPr txBox="1"/>
          <p:nvPr/>
        </p:nvSpPr>
        <p:spPr>
          <a:xfrm>
            <a:off x="4176634" y="3415804"/>
            <a:ext cx="13103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2D5E81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عضـــــــــــــو</a:t>
            </a: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B4A6187B-856E-1408-D198-76FCF4DDD127}"/>
              </a:ext>
            </a:extLst>
          </p:cNvPr>
          <p:cNvSpPr/>
          <p:nvPr/>
        </p:nvSpPr>
        <p:spPr>
          <a:xfrm>
            <a:off x="5043354" y="5206239"/>
            <a:ext cx="6605676" cy="325130"/>
          </a:xfrm>
          <a:prstGeom prst="rect">
            <a:avLst/>
          </a:prstGeom>
          <a:solidFill>
            <a:schemeClr val="accent1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44602418-A5FA-C9A1-9133-BC52199F84A6}"/>
              </a:ext>
            </a:extLst>
          </p:cNvPr>
          <p:cNvSpPr/>
          <p:nvPr/>
        </p:nvSpPr>
        <p:spPr>
          <a:xfrm>
            <a:off x="5027532" y="5590270"/>
            <a:ext cx="6605676" cy="325130"/>
          </a:xfrm>
          <a:prstGeom prst="rect">
            <a:avLst/>
          </a:prstGeom>
          <a:solidFill>
            <a:schemeClr val="accent1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048709FA-11F9-7CA0-EC22-75874D5CF9FA}"/>
              </a:ext>
            </a:extLst>
          </p:cNvPr>
          <p:cNvSpPr/>
          <p:nvPr/>
        </p:nvSpPr>
        <p:spPr>
          <a:xfrm>
            <a:off x="5008795" y="5962573"/>
            <a:ext cx="6605676" cy="325130"/>
          </a:xfrm>
          <a:prstGeom prst="rect">
            <a:avLst/>
          </a:prstGeom>
          <a:solidFill>
            <a:schemeClr val="accent1">
              <a:lumMod val="60000"/>
              <a:lumOff val="40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9955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7" grpId="0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9D297D0B-8137-6E3C-F50B-ACE31294A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946" y="1199213"/>
            <a:ext cx="9908580" cy="374004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267FB7E-7D68-9374-5233-959CC41CE177}"/>
              </a:ext>
            </a:extLst>
          </p:cNvPr>
          <p:cNvSpPr txBox="1"/>
          <p:nvPr/>
        </p:nvSpPr>
        <p:spPr>
          <a:xfrm>
            <a:off x="691869" y="3429000"/>
            <a:ext cx="9144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تقويم بنائي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4E2A9039-A91C-1D09-0133-10F59B75020A}"/>
              </a:ext>
            </a:extLst>
          </p:cNvPr>
          <p:cNvSpPr txBox="1"/>
          <p:nvPr/>
        </p:nvSpPr>
        <p:spPr>
          <a:xfrm>
            <a:off x="8436977" y="1346762"/>
            <a:ext cx="138303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النباتية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9F61BA15-FCD0-B6C8-3DAB-8D5941215D7F}"/>
              </a:ext>
            </a:extLst>
          </p:cNvPr>
          <p:cNvSpPr txBox="1"/>
          <p:nvPr/>
        </p:nvSpPr>
        <p:spPr>
          <a:xfrm>
            <a:off x="9516227" y="2699904"/>
            <a:ext cx="117527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التنظيم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8AE0236-78EC-000E-6A2B-0E1F3D7072AC}"/>
              </a:ext>
            </a:extLst>
          </p:cNvPr>
          <p:cNvSpPr txBox="1"/>
          <p:nvPr/>
        </p:nvSpPr>
        <p:spPr>
          <a:xfrm>
            <a:off x="5631157" y="4157776"/>
            <a:ext cx="92968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جهاز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582E6DBA-833D-DBA6-7175-D9C8BCDD6F04}"/>
              </a:ext>
            </a:extLst>
          </p:cNvPr>
          <p:cNvSpPr txBox="1"/>
          <p:nvPr/>
        </p:nvSpPr>
        <p:spPr>
          <a:xfrm>
            <a:off x="2078890" y="3429000"/>
            <a:ext cx="181317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الأعضاء</a:t>
            </a:r>
          </a:p>
        </p:txBody>
      </p:sp>
    </p:spTree>
    <p:extLst>
      <p:ext uri="{BB962C8B-B14F-4D97-AF65-F5344CB8AC3E}">
        <p14:creationId xmlns:p14="http://schemas.microsoft.com/office/powerpoint/2010/main" val="252301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مراجعات عين - وظائف الخلايا">
            <a:hlinkClick r:id="" action="ppaction://media"/>
            <a:extLst>
              <a:ext uri="{FF2B5EF4-FFF2-40B4-BE49-F238E27FC236}">
                <a16:creationId xmlns:a16="http://schemas.microsoft.com/office/drawing/2014/main" id="{C566F5C8-68BA-3486-65E5-3A2E14289B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6137" y="1167358"/>
            <a:ext cx="9698636" cy="5455483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7B485AA7-ED80-27E6-8E5E-18B1C9F39A57}"/>
              </a:ext>
            </a:extLst>
          </p:cNvPr>
          <p:cNvSpPr txBox="1"/>
          <p:nvPr/>
        </p:nvSpPr>
        <p:spPr>
          <a:xfrm>
            <a:off x="691869" y="3294934"/>
            <a:ext cx="91440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مراجعة شاملة للدرس</a:t>
            </a:r>
          </a:p>
        </p:txBody>
      </p:sp>
    </p:spTree>
    <p:extLst>
      <p:ext uri="{BB962C8B-B14F-4D97-AF65-F5344CB8AC3E}">
        <p14:creationId xmlns:p14="http://schemas.microsoft.com/office/powerpoint/2010/main" val="285396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8D5B716-3BAB-2E87-822F-607E4F797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58"/>
          <a:stretch/>
        </p:blipFill>
        <p:spPr>
          <a:xfrm>
            <a:off x="1903751" y="998869"/>
            <a:ext cx="9911880" cy="1302121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9A8491C2-804C-83E5-F1D3-F6D522DF932E}"/>
              </a:ext>
            </a:extLst>
          </p:cNvPr>
          <p:cNvSpPr txBox="1"/>
          <p:nvPr/>
        </p:nvSpPr>
        <p:spPr>
          <a:xfrm>
            <a:off x="6698655" y="2667072"/>
            <a:ext cx="5116976" cy="19851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SA" sz="2400" u="sng" dirty="0">
                <a:solidFill>
                  <a:srgbClr val="08797E"/>
                </a:solidFill>
                <a:latin typeface="+mj-lt"/>
              </a:rPr>
              <a:t>سنتعلم في هذا الدرس:</a:t>
            </a:r>
          </a:p>
          <a:p>
            <a:pPr>
              <a:lnSpc>
                <a:spcPct val="200000"/>
              </a:lnSpc>
            </a:pP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1- </a:t>
            </a:r>
            <a:r>
              <a:rPr lang="ar-SA" sz="2000" dirty="0">
                <a:solidFill>
                  <a:srgbClr val="FF0000"/>
                </a:solidFill>
                <a:latin typeface="mylotus" panose="02000000000000000000" pitchFamily="2" charset="-78"/>
                <a:cs typeface="Mudir MT" pitchFamily="2" charset="-78"/>
              </a:rPr>
              <a:t>مناقشة</a:t>
            </a: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 كيف أن الخلايا المختلفة لها وظائف مختلفة.</a:t>
            </a:r>
          </a:p>
          <a:p>
            <a:pPr>
              <a:lnSpc>
                <a:spcPct val="200000"/>
              </a:lnSpc>
            </a:pP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2- </a:t>
            </a:r>
            <a:r>
              <a:rPr lang="ar-SA" sz="2000" dirty="0">
                <a:solidFill>
                  <a:srgbClr val="FF0000"/>
                </a:solidFill>
                <a:latin typeface="mylotus" panose="02000000000000000000" pitchFamily="2" charset="-78"/>
                <a:cs typeface="Mudir MT" pitchFamily="2" charset="-78"/>
              </a:rPr>
              <a:t>توضيح</a:t>
            </a:r>
            <a:r>
              <a:rPr lang="ar-SA" sz="2000" dirty="0">
                <a:solidFill>
                  <a:srgbClr val="213B5E"/>
                </a:solidFill>
                <a:latin typeface="mylotus" panose="02000000000000000000" pitchFamily="2" charset="-78"/>
                <a:cs typeface="Mudir MT" pitchFamily="2" charset="-78"/>
              </a:rPr>
              <a:t> الفرق بين كل من النسيج ، والعضو  ، والجهاز.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نموذج ثلاثي الأبعاد 6" descr="Arrow">
                <a:extLst>
                  <a:ext uri="{FF2B5EF4-FFF2-40B4-BE49-F238E27FC236}">
                    <a16:creationId xmlns:a16="http://schemas.microsoft.com/office/drawing/2014/main" id="{05F1C72E-A3A1-383F-BA66-D26C04E97F3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64668356"/>
                  </p:ext>
                </p:extLst>
              </p:nvPr>
            </p:nvGraphicFramePr>
            <p:xfrm>
              <a:off x="2355938" y="1202707"/>
              <a:ext cx="420522" cy="44722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20522" cy="447222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28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نموذج ثلاثي الأبعاد 6" descr="Arrow">
                <a:extLst>
                  <a:ext uri="{FF2B5EF4-FFF2-40B4-BE49-F238E27FC236}">
                    <a16:creationId xmlns:a16="http://schemas.microsoft.com/office/drawing/2014/main" id="{05F1C72E-A3A1-383F-BA66-D26C04E97F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5938" y="1202707"/>
                <a:ext cx="420522" cy="447222"/>
              </a:xfrm>
              <a:prstGeom prst="rect">
                <a:avLst/>
              </a:prstGeom>
            </p:spPr>
          </p:pic>
        </mc:Fallback>
      </mc:AlternateContent>
      <p:sp>
        <p:nvSpPr>
          <p:cNvPr id="2" name="مربع نص 1">
            <a:extLst>
              <a:ext uri="{FF2B5EF4-FFF2-40B4-BE49-F238E27FC236}">
                <a16:creationId xmlns:a16="http://schemas.microsoft.com/office/drawing/2014/main" id="{61C767B2-63ED-5361-21DA-80409935ABC5}"/>
              </a:ext>
            </a:extLst>
          </p:cNvPr>
          <p:cNvSpPr txBox="1"/>
          <p:nvPr/>
        </p:nvSpPr>
        <p:spPr>
          <a:xfrm>
            <a:off x="2184115" y="2678613"/>
            <a:ext cx="3911885" cy="198515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ar-SA" sz="2400" u="sng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الأهميـــــــــــــــــــــــة:</a:t>
            </a:r>
          </a:p>
          <a:p>
            <a:pPr>
              <a:lnSpc>
                <a:spcPct val="200000"/>
              </a:lnSpc>
            </a:pPr>
            <a:r>
              <a:rPr lang="ar-SA" sz="2000" dirty="0">
                <a:solidFill>
                  <a:srgbClr val="213B5E"/>
                </a:solidFill>
                <a:latin typeface="+mj-lt"/>
                <a:cs typeface="Mudir MT" pitchFamily="2" charset="-78"/>
              </a:rPr>
              <a:t>سوف تتعرف كيفية عمل الخلايا المختلفة بشكل مشترك ؛ لتحافظ على صحتك.</a:t>
            </a:r>
          </a:p>
        </p:txBody>
      </p:sp>
    </p:spTree>
    <p:extLst>
      <p:ext uri="{BB962C8B-B14F-4D97-AF65-F5344CB8AC3E}">
        <p14:creationId xmlns:p14="http://schemas.microsoft.com/office/powerpoint/2010/main" val="2401327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id="{C8D5B716-3BAB-2E87-822F-607E4F797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958"/>
          <a:stretch/>
        </p:blipFill>
        <p:spPr>
          <a:xfrm>
            <a:off x="1903751" y="998869"/>
            <a:ext cx="9911880" cy="1302121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نموذج ثلاثي الأبعاد 6" descr="Arrow">
                <a:extLst>
                  <a:ext uri="{FF2B5EF4-FFF2-40B4-BE49-F238E27FC236}">
                    <a16:creationId xmlns:a16="http://schemas.microsoft.com/office/drawing/2014/main" id="{05F1C72E-A3A1-383F-BA66-D26C04E97F3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55938" y="1202707"/>
              <a:ext cx="420522" cy="44722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20522" cy="447222"/>
                    </a:xfrm>
                    <a:prstGeom prst="rect">
                      <a:avLst/>
                    </a:prstGeom>
                  </am3d:spPr>
                  <am3d:camera>
                    <am3d:pos x="0" y="0" z="6570325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4460460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y="540000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62820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نموذج ثلاثي الأبعاد 6" descr="Arrow">
                <a:extLst>
                  <a:ext uri="{FF2B5EF4-FFF2-40B4-BE49-F238E27FC236}">
                    <a16:creationId xmlns:a16="http://schemas.microsoft.com/office/drawing/2014/main" id="{05F1C72E-A3A1-383F-BA66-D26C04E97F3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5938" y="1202707"/>
                <a:ext cx="420522" cy="447222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8E1C010C-AC32-E2E2-E32C-CAAF18E5BA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8569"/>
          <a:stretch/>
        </p:blipFill>
        <p:spPr>
          <a:xfrm>
            <a:off x="7745849" y="2779185"/>
            <a:ext cx="3320156" cy="1642911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9EC2B3B-7245-ACCD-5C95-C405760589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957" b="612"/>
          <a:stretch/>
        </p:blipFill>
        <p:spPr>
          <a:xfrm>
            <a:off x="2419346" y="2831652"/>
            <a:ext cx="3320156" cy="1642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988D3DF9-19A2-9456-AA78-6168B1C415EB}"/>
              </a:ext>
            </a:extLst>
          </p:cNvPr>
          <p:cNvSpPr txBox="1"/>
          <p:nvPr/>
        </p:nvSpPr>
        <p:spPr>
          <a:xfrm>
            <a:off x="691869" y="3429000"/>
            <a:ext cx="914400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الرجاء الاستماع بتركيز </a:t>
            </a:r>
          </a:p>
        </p:txBody>
      </p:sp>
      <p:pic>
        <p:nvPicPr>
          <p:cNvPr id="2" name="أنواع خلايا جسم الانسان">
            <a:hlinkClick r:id="" action="ppaction://media"/>
            <a:extLst>
              <a:ext uri="{FF2B5EF4-FFF2-40B4-BE49-F238E27FC236}">
                <a16:creationId xmlns:a16="http://schemas.microsoft.com/office/drawing/2014/main" id="{D2D03CD9-D57B-7BCB-1C3B-7732FCA9257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8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5767" y="1097091"/>
            <a:ext cx="9599066" cy="539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0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58763410-E2DC-05F1-1A6B-B82E9A37A7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13027" r="3919" b="3960"/>
          <a:stretch/>
        </p:blipFill>
        <p:spPr>
          <a:xfrm>
            <a:off x="1976003" y="1992923"/>
            <a:ext cx="4024597" cy="2540000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016398D-B92D-4579-294B-A7644480D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402" y="1784945"/>
            <a:ext cx="5665450" cy="2955955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4157C735-9304-8605-4756-AFC3DE28CF9C}"/>
              </a:ext>
            </a:extLst>
          </p:cNvPr>
          <p:cNvCxnSpPr>
            <a:cxnSpLocks/>
          </p:cNvCxnSpPr>
          <p:nvPr/>
        </p:nvCxnSpPr>
        <p:spPr>
          <a:xfrm flipH="1">
            <a:off x="6362813" y="2848964"/>
            <a:ext cx="329093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137ED53-A3A2-DD40-5645-6E3AE7BAE4F7}"/>
              </a:ext>
            </a:extLst>
          </p:cNvPr>
          <p:cNvCxnSpPr>
            <a:cxnSpLocks/>
          </p:cNvCxnSpPr>
          <p:nvPr/>
        </p:nvCxnSpPr>
        <p:spPr>
          <a:xfrm flipH="1">
            <a:off x="8801467" y="4231199"/>
            <a:ext cx="285908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EF5A0640-8828-A8BF-D69B-B14C5E5DD996}"/>
              </a:ext>
            </a:extLst>
          </p:cNvPr>
          <p:cNvCxnSpPr>
            <a:cxnSpLocks/>
          </p:cNvCxnSpPr>
          <p:nvPr/>
        </p:nvCxnSpPr>
        <p:spPr>
          <a:xfrm flipH="1">
            <a:off x="6417521" y="4231199"/>
            <a:ext cx="133111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2DA6D29-506B-511E-3EAE-71D73A6A3715}"/>
              </a:ext>
            </a:extLst>
          </p:cNvPr>
          <p:cNvSpPr txBox="1"/>
          <p:nvPr/>
        </p:nvSpPr>
        <p:spPr>
          <a:xfrm>
            <a:off x="2320645" y="4680939"/>
            <a:ext cx="333531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1">
            <a:spAutoFit/>
          </a:bodyPr>
          <a:lstStyle/>
          <a:p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أنواع الخلايا المتخصصة بجسم الإنسان</a:t>
            </a:r>
          </a:p>
        </p:txBody>
      </p:sp>
    </p:spTree>
    <p:extLst>
      <p:ext uri="{BB962C8B-B14F-4D97-AF65-F5344CB8AC3E}">
        <p14:creationId xmlns:p14="http://schemas.microsoft.com/office/powerpoint/2010/main" val="370388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C3B0359-F1D9-DDD7-7A07-2B954C9BB291}"/>
              </a:ext>
            </a:extLst>
          </p:cNvPr>
          <p:cNvSpPr txBox="1"/>
          <p:nvPr/>
        </p:nvSpPr>
        <p:spPr>
          <a:xfrm>
            <a:off x="4642573" y="1010333"/>
            <a:ext cx="443827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b="1" u="sng" dirty="0">
                <a:solidFill>
                  <a:srgbClr val="08797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أنواع خـــــلايا جســــــم الإنســـــان والحيوانــــات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E976F8C-0618-0FE6-BD12-B4651AF34A72}"/>
              </a:ext>
            </a:extLst>
          </p:cNvPr>
          <p:cNvSpPr txBox="1"/>
          <p:nvPr/>
        </p:nvSpPr>
        <p:spPr>
          <a:xfrm>
            <a:off x="10165243" y="1877198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  <a:cs typeface="Mudir MT" pitchFamily="2" charset="-78"/>
              </a:rPr>
              <a:t>خلايا الجلد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2888B47-92C8-31D0-2A91-754E39417F30}"/>
              </a:ext>
            </a:extLst>
          </p:cNvPr>
          <p:cNvSpPr txBox="1"/>
          <p:nvPr/>
        </p:nvSpPr>
        <p:spPr>
          <a:xfrm>
            <a:off x="10026760" y="2154158"/>
            <a:ext cx="167040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مسطحة 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متراصة </a:t>
            </a:r>
          </a:p>
          <a:p>
            <a:pPr lvl="0" algn="ctr"/>
            <a:r>
              <a:rPr lang="ar-SA" dirty="0">
                <a:solidFill>
                  <a:schemeClr val="accent4">
                    <a:lumMod val="75000"/>
                  </a:schemeClr>
                </a:solidFill>
                <a:cs typeface="Mudir MT" pitchFamily="2" charset="-78"/>
              </a:rPr>
              <a:t>لحماية طبقات</a:t>
            </a:r>
          </a:p>
          <a:p>
            <a:pPr lvl="0" algn="ctr"/>
            <a:r>
              <a:rPr lang="ar-SA" dirty="0">
                <a:solidFill>
                  <a:schemeClr val="accent4">
                    <a:lumMod val="75000"/>
                  </a:schemeClr>
                </a:solidFill>
                <a:cs typeface="Mudir MT" pitchFamily="2" charset="-78"/>
              </a:rPr>
              <a:t> جسمك الداخلية </a:t>
            </a:r>
          </a:p>
        </p:txBody>
      </p: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FACFFFA1-7FD9-3A9E-27F1-E1E51986897F}"/>
              </a:ext>
            </a:extLst>
          </p:cNvPr>
          <p:cNvCxnSpPr>
            <a:cxnSpLocks/>
          </p:cNvCxnSpPr>
          <p:nvPr/>
        </p:nvCxnSpPr>
        <p:spPr>
          <a:xfrm flipV="1">
            <a:off x="10861964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F4E4BEF-F65A-6DF3-1A9B-C0C226E5AB86}"/>
              </a:ext>
            </a:extLst>
          </p:cNvPr>
          <p:cNvCxnSpPr>
            <a:cxnSpLocks/>
          </p:cNvCxnSpPr>
          <p:nvPr/>
        </p:nvCxnSpPr>
        <p:spPr>
          <a:xfrm flipV="1">
            <a:off x="3345643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CF26523A-7715-E58F-54C6-564E6B26E8EE}"/>
              </a:ext>
            </a:extLst>
          </p:cNvPr>
          <p:cNvCxnSpPr>
            <a:cxnSpLocks/>
          </p:cNvCxnSpPr>
          <p:nvPr/>
        </p:nvCxnSpPr>
        <p:spPr>
          <a:xfrm flipH="1">
            <a:off x="3345643" y="1472201"/>
            <a:ext cx="7516321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3DF16028-52B3-6AC6-E83D-EE09E2A82B2E}"/>
              </a:ext>
            </a:extLst>
          </p:cNvPr>
          <p:cNvCxnSpPr>
            <a:cxnSpLocks/>
          </p:cNvCxnSpPr>
          <p:nvPr/>
        </p:nvCxnSpPr>
        <p:spPr>
          <a:xfrm flipV="1">
            <a:off x="6862979" y="1469222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5EE23784-77E5-F23A-123F-7C5A0F7BC383}"/>
              </a:ext>
            </a:extLst>
          </p:cNvPr>
          <p:cNvSpPr txBox="1"/>
          <p:nvPr/>
        </p:nvSpPr>
        <p:spPr>
          <a:xfrm>
            <a:off x="2616169" y="1877198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  <a:cs typeface="Mudir MT" pitchFamily="2" charset="-78"/>
              </a:rPr>
              <a:t>الخلايا الدهنية 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8E260AA-65CB-F644-2611-D6D9EB1E2F78}"/>
              </a:ext>
            </a:extLst>
          </p:cNvPr>
          <p:cNvSpPr txBox="1"/>
          <p:nvPr/>
        </p:nvSpPr>
        <p:spPr>
          <a:xfrm>
            <a:off x="6390706" y="1877198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  <a:cs typeface="Mudir MT" pitchFamily="2" charset="-78"/>
              </a:rPr>
              <a:t>الخلايا العظمية </a:t>
            </a:r>
          </a:p>
        </p:txBody>
      </p:sp>
      <p:pic>
        <p:nvPicPr>
          <p:cNvPr id="36" name="صورة 35">
            <a:extLst>
              <a:ext uri="{FF2B5EF4-FFF2-40B4-BE49-F238E27FC236}">
                <a16:creationId xmlns:a16="http://schemas.microsoft.com/office/drawing/2014/main" id="{1C92669A-43C0-7B15-E0D9-18D42675C3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26" r="-1"/>
          <a:stretch/>
        </p:blipFill>
        <p:spPr>
          <a:xfrm>
            <a:off x="8943631" y="3524233"/>
            <a:ext cx="2895678" cy="2211826"/>
          </a:xfrm>
          <a:prstGeom prst="rect">
            <a:avLst/>
          </a:prstGeom>
        </p:spPr>
      </p:pic>
      <p:sp>
        <p:nvSpPr>
          <p:cNvPr id="37" name="مربع نص 36">
            <a:extLst>
              <a:ext uri="{FF2B5EF4-FFF2-40B4-BE49-F238E27FC236}">
                <a16:creationId xmlns:a16="http://schemas.microsoft.com/office/drawing/2014/main" id="{29ED8C05-467F-8B57-C8AC-12E6FDC512CA}"/>
              </a:ext>
            </a:extLst>
          </p:cNvPr>
          <p:cNvSpPr txBox="1"/>
          <p:nvPr/>
        </p:nvSpPr>
        <p:spPr>
          <a:xfrm>
            <a:off x="5563217" y="2283496"/>
            <a:ext cx="237666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محاطة بمواد صلبة مكونة من الكالسيوم والفوسفور</a:t>
            </a:r>
          </a:p>
          <a:p>
            <a:pPr lvl="0" algn="ctr"/>
            <a:r>
              <a:rPr lang="ar-SA" dirty="0">
                <a:solidFill>
                  <a:schemeClr val="accent4">
                    <a:lumMod val="75000"/>
                  </a:schemeClr>
                </a:solidFill>
                <a:cs typeface="Mudir MT" pitchFamily="2" charset="-78"/>
              </a:rPr>
              <a:t>لتكسبها القوة والصلابة 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DF45D28-B133-2C45-2FEE-F8816DD605C2}"/>
              </a:ext>
            </a:extLst>
          </p:cNvPr>
          <p:cNvSpPr txBox="1"/>
          <p:nvPr/>
        </p:nvSpPr>
        <p:spPr>
          <a:xfrm>
            <a:off x="2044682" y="2283088"/>
            <a:ext cx="210361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/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تخزن كميات كبيرة من الدهون ، </a:t>
            </a:r>
            <a:r>
              <a:rPr lang="ar-SA" dirty="0">
                <a:solidFill>
                  <a:srgbClr val="00B0F0"/>
                </a:solidFill>
                <a:cs typeface="Mudir MT" pitchFamily="2" charset="-78"/>
              </a:rPr>
              <a:t>مما يؤدي إلى دفع النواة إلى الغشاء البلازمي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.</a:t>
            </a:r>
            <a:endParaRPr lang="ar-SA" dirty="0">
              <a:solidFill>
                <a:schemeClr val="accent4">
                  <a:lumMod val="75000"/>
                </a:schemeClr>
              </a:solidFill>
              <a:cs typeface="Mudir MT" pitchFamily="2" charset="-78"/>
            </a:endParaRP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D54DDE51-13F1-AA5C-C55A-A9EC2C4812FB}"/>
              </a:ext>
            </a:extLst>
          </p:cNvPr>
          <p:cNvSpPr/>
          <p:nvPr/>
        </p:nvSpPr>
        <p:spPr>
          <a:xfrm>
            <a:off x="11378451" y="1869566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7ADE47D6-8ECD-D01C-67A0-E32BFF33D2B2}"/>
              </a:ext>
            </a:extLst>
          </p:cNvPr>
          <p:cNvSpPr/>
          <p:nvPr/>
        </p:nvSpPr>
        <p:spPr>
          <a:xfrm>
            <a:off x="7788150" y="1877198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شكل بيضاوي 9">
            <a:extLst>
              <a:ext uri="{FF2B5EF4-FFF2-40B4-BE49-F238E27FC236}">
                <a16:creationId xmlns:a16="http://schemas.microsoft.com/office/drawing/2014/main" id="{12B48A8C-8DE4-7E90-BB67-77C402FEE904}"/>
              </a:ext>
            </a:extLst>
          </p:cNvPr>
          <p:cNvSpPr/>
          <p:nvPr/>
        </p:nvSpPr>
        <p:spPr>
          <a:xfrm>
            <a:off x="3963161" y="1863184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18" name="مجموعة 17">
            <a:extLst>
              <a:ext uri="{FF2B5EF4-FFF2-40B4-BE49-F238E27FC236}">
                <a16:creationId xmlns:a16="http://schemas.microsoft.com/office/drawing/2014/main" id="{683542D5-FDEB-E8A3-0F97-741BDCB34846}"/>
              </a:ext>
            </a:extLst>
          </p:cNvPr>
          <p:cNvGrpSpPr/>
          <p:nvPr/>
        </p:nvGrpSpPr>
        <p:grpSpPr>
          <a:xfrm>
            <a:off x="5415140" y="3483417"/>
            <a:ext cx="2895678" cy="2211826"/>
            <a:chOff x="5588354" y="3502084"/>
            <a:chExt cx="2895678" cy="2211826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0AE01541-BD51-E288-A89A-ACF6C2C115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003" t="22520" r="3438" b="1366"/>
            <a:stretch/>
          </p:blipFill>
          <p:spPr>
            <a:xfrm>
              <a:off x="5588354" y="3502084"/>
              <a:ext cx="2895678" cy="2211826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ED714B9D-BDEA-D81C-1C3D-01D3073CB7B4}"/>
                </a:ext>
              </a:extLst>
            </p:cNvPr>
            <p:cNvSpPr txBox="1"/>
            <p:nvPr/>
          </p:nvSpPr>
          <p:spPr>
            <a:xfrm>
              <a:off x="7034927" y="4835236"/>
              <a:ext cx="139930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latin typeface="_Shebli" panose="02000000000000000000" pitchFamily="2" charset="-78"/>
                  <a:ea typeface="_Shebli" panose="02000000000000000000" pitchFamily="2" charset="-78"/>
                  <a:cs typeface="_Shebli" panose="02000000000000000000" pitchFamily="2" charset="-78"/>
                </a:rPr>
                <a:t>خلية عظمية </a:t>
              </a:r>
            </a:p>
          </p:txBody>
        </p:sp>
      </p:grpSp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EAB36C3D-EEE3-3527-2FCE-95E3A76B1594}"/>
              </a:ext>
            </a:extLst>
          </p:cNvPr>
          <p:cNvGrpSpPr/>
          <p:nvPr/>
        </p:nvGrpSpPr>
        <p:grpSpPr>
          <a:xfrm>
            <a:off x="1902410" y="3519975"/>
            <a:ext cx="2895678" cy="2211824"/>
            <a:chOff x="2098166" y="3547626"/>
            <a:chExt cx="2895678" cy="2330314"/>
          </a:xfrm>
        </p:grpSpPr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5D0C8D4F-0EEB-E6EF-D4B6-DBD10BEA6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8166" y="3547626"/>
              <a:ext cx="2895678" cy="2330314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7713E2D7-7E06-DCC1-BF79-2CFE6D693661}"/>
                </a:ext>
              </a:extLst>
            </p:cNvPr>
            <p:cNvSpPr txBox="1"/>
            <p:nvPr/>
          </p:nvSpPr>
          <p:spPr>
            <a:xfrm>
              <a:off x="2913806" y="4238665"/>
              <a:ext cx="1399309" cy="40011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>
                  <a:latin typeface="_Shebli" panose="02000000000000000000" pitchFamily="2" charset="-78"/>
                  <a:ea typeface="_Shebli" panose="02000000000000000000" pitchFamily="2" charset="-78"/>
                  <a:cs typeface="_Shebli" panose="02000000000000000000" pitchFamily="2" charset="-78"/>
                </a:rPr>
                <a:t>دهن مخزن </a:t>
              </a: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0DCA53B0-0583-267A-8EB1-B4AE405FF7B0}"/>
                </a:ext>
              </a:extLst>
            </p:cNvPr>
            <p:cNvSpPr txBox="1"/>
            <p:nvPr/>
          </p:nvSpPr>
          <p:spPr>
            <a:xfrm>
              <a:off x="2748991" y="5459525"/>
              <a:ext cx="1399309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latin typeface="_Shebli" panose="02000000000000000000" pitchFamily="2" charset="-78"/>
                  <a:ea typeface="_Shebli" panose="02000000000000000000" pitchFamily="2" charset="-78"/>
                  <a:cs typeface="_Shebli" panose="02000000000000000000" pitchFamily="2" charset="-78"/>
                </a:rPr>
                <a:t>النواة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440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26" grpId="0"/>
      <p:bldP spid="27" grpId="0"/>
      <p:bldP spid="37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C3B0359-F1D9-DDD7-7A07-2B954C9BB291}"/>
              </a:ext>
            </a:extLst>
          </p:cNvPr>
          <p:cNvSpPr txBox="1"/>
          <p:nvPr/>
        </p:nvSpPr>
        <p:spPr>
          <a:xfrm>
            <a:off x="4798872" y="1020386"/>
            <a:ext cx="4438279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000" b="1" u="sng" dirty="0">
                <a:solidFill>
                  <a:srgbClr val="08797E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أنواع خـــــلايا جســــــم الإنســـــان والحيوانــــات</a:t>
            </a:r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CF26523A-7715-E58F-54C6-564E6B26E8EE}"/>
              </a:ext>
            </a:extLst>
          </p:cNvPr>
          <p:cNvCxnSpPr>
            <a:cxnSpLocks/>
          </p:cNvCxnSpPr>
          <p:nvPr/>
        </p:nvCxnSpPr>
        <p:spPr>
          <a:xfrm flipH="1">
            <a:off x="3763786" y="1489495"/>
            <a:ext cx="6508453" cy="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8047CB0B-7734-D0C2-6DFA-B5C4961142AC}"/>
              </a:ext>
            </a:extLst>
          </p:cNvPr>
          <p:cNvCxnSpPr>
            <a:cxnSpLocks/>
          </p:cNvCxnSpPr>
          <p:nvPr/>
        </p:nvCxnSpPr>
        <p:spPr>
          <a:xfrm flipV="1">
            <a:off x="3767630" y="1489495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3DF16028-52B3-6AC6-E83D-EE09E2A82B2E}"/>
              </a:ext>
            </a:extLst>
          </p:cNvPr>
          <p:cNvCxnSpPr>
            <a:cxnSpLocks/>
          </p:cNvCxnSpPr>
          <p:nvPr/>
        </p:nvCxnSpPr>
        <p:spPr>
          <a:xfrm flipV="1">
            <a:off x="10271310" y="1489495"/>
            <a:ext cx="0" cy="40445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9A9B844-A468-A6F5-0214-5C98A13A28DF}"/>
              </a:ext>
            </a:extLst>
          </p:cNvPr>
          <p:cNvSpPr txBox="1"/>
          <p:nvPr/>
        </p:nvSpPr>
        <p:spPr>
          <a:xfrm>
            <a:off x="9574383" y="2096101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  <a:cs typeface="Mudir MT" pitchFamily="2" charset="-78"/>
              </a:rPr>
              <a:t>الخلايا العضلية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84191DBB-D9EE-00DB-6C55-F46FC61789D5}"/>
              </a:ext>
            </a:extLst>
          </p:cNvPr>
          <p:cNvSpPr txBox="1"/>
          <p:nvPr/>
        </p:nvSpPr>
        <p:spPr>
          <a:xfrm>
            <a:off x="3066859" y="2061276"/>
            <a:ext cx="13938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rgbClr val="C00000"/>
                </a:solidFill>
                <a:cs typeface="Mudir MT" pitchFamily="2" charset="-78"/>
              </a:rPr>
              <a:t>الخلايا العصبية </a:t>
            </a:r>
          </a:p>
        </p:txBody>
      </p:sp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id="{FA42302D-1EBB-4A6D-F7F0-8255D397FD86}"/>
              </a:ext>
            </a:extLst>
          </p:cNvPr>
          <p:cNvSpPr/>
          <p:nvPr/>
        </p:nvSpPr>
        <p:spPr>
          <a:xfrm>
            <a:off x="10357158" y="148949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id="{F33E86EA-21D2-7927-0583-96D19D398097}"/>
              </a:ext>
            </a:extLst>
          </p:cNvPr>
          <p:cNvSpPr/>
          <p:nvPr/>
        </p:nvSpPr>
        <p:spPr>
          <a:xfrm>
            <a:off x="3217902" y="1489495"/>
            <a:ext cx="457200" cy="45720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3EDDD43-2550-D100-3FAC-0E55E8B35E19}"/>
              </a:ext>
            </a:extLst>
          </p:cNvPr>
          <p:cNvSpPr txBox="1"/>
          <p:nvPr/>
        </p:nvSpPr>
        <p:spPr>
          <a:xfrm>
            <a:off x="8668175" y="2412605"/>
            <a:ext cx="3206269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في الغالب </a:t>
            </a:r>
            <a:r>
              <a:rPr lang="ar-SA" dirty="0">
                <a:solidFill>
                  <a:srgbClr val="00B0F0"/>
                </a:solidFill>
                <a:cs typeface="Mudir MT" pitchFamily="2" charset="-78"/>
              </a:rPr>
              <a:t>طويلة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 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تحتوي على الكثير من </a:t>
            </a:r>
            <a:r>
              <a:rPr lang="ar-SA" dirty="0">
                <a:solidFill>
                  <a:srgbClr val="FF0000"/>
                </a:solidFill>
                <a:cs typeface="Mudir MT" pitchFamily="2" charset="-78"/>
              </a:rPr>
              <a:t>الألياف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 القادرة على </a:t>
            </a:r>
            <a:r>
              <a:rPr lang="ar-SA" dirty="0">
                <a:solidFill>
                  <a:srgbClr val="008000"/>
                </a:solidFill>
                <a:cs typeface="Mudir MT" pitchFamily="2" charset="-78"/>
              </a:rPr>
              <a:t>الانقباض والانبساط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.</a:t>
            </a:r>
            <a:endParaRPr lang="ar-SA" dirty="0">
              <a:solidFill>
                <a:schemeClr val="accent4">
                  <a:lumMod val="75000"/>
                </a:schemeClr>
              </a:solidFill>
              <a:cs typeface="Mudir MT" pitchFamily="2" charset="-78"/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FADB2C99-F110-EA77-1F6B-B708BEDA9518}"/>
              </a:ext>
            </a:extLst>
          </p:cNvPr>
          <p:cNvSpPr txBox="1"/>
          <p:nvPr/>
        </p:nvSpPr>
        <p:spPr>
          <a:xfrm>
            <a:off x="2333932" y="2288262"/>
            <a:ext cx="294965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00B0F0"/>
                </a:solidFill>
                <a:cs typeface="Mudir MT" pitchFamily="2" charset="-78"/>
              </a:rPr>
              <a:t>طويلة</a:t>
            </a: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 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2D5E81"/>
                </a:solidFill>
                <a:cs typeface="Mudir MT" pitchFamily="2" charset="-78"/>
              </a:rPr>
              <a:t>تحتوي على الكثير من </a:t>
            </a:r>
            <a:r>
              <a:rPr lang="ar-SA" dirty="0">
                <a:solidFill>
                  <a:srgbClr val="FF0000"/>
                </a:solidFill>
                <a:cs typeface="Mudir MT" pitchFamily="2" charset="-78"/>
              </a:rPr>
              <a:t>الزوائد؟</a:t>
            </a:r>
          </a:p>
          <a:p>
            <a:pPr algn="ctr"/>
            <a:r>
              <a:rPr lang="ar-SA" dirty="0">
                <a:solidFill>
                  <a:srgbClr val="00B050"/>
                </a:solidFill>
                <a:cs typeface="Mudir MT" pitchFamily="2" charset="-78"/>
              </a:rPr>
              <a:t>مما يسمح لها باستقبال الرسائل وإرسالها بسرعة.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45474189-B238-F954-E602-16862DA880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647" t="14588" r="2392" b="11328"/>
          <a:stretch/>
        </p:blipFill>
        <p:spPr>
          <a:xfrm rot="16200000">
            <a:off x="3163622" y="2858609"/>
            <a:ext cx="1200328" cy="252611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C5D0E89-2680-D474-17D2-0B4A75782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21" t="9452" r="7759" b="71138"/>
          <a:stretch/>
        </p:blipFill>
        <p:spPr>
          <a:xfrm>
            <a:off x="8929689" y="3493679"/>
            <a:ext cx="2683240" cy="1333289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8A8EF6B-C8B2-9B21-F6C8-D3682D34C38B}"/>
              </a:ext>
            </a:extLst>
          </p:cNvPr>
          <p:cNvSpPr txBox="1"/>
          <p:nvPr/>
        </p:nvSpPr>
        <p:spPr>
          <a:xfrm>
            <a:off x="5111422" y="3521502"/>
            <a:ext cx="373368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ما سبب اختلاف أشكال وأحجام الخلايا في أجسامنا؟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6F936BCF-E056-B239-3F33-F45791E50CE4}"/>
              </a:ext>
            </a:extLst>
          </p:cNvPr>
          <p:cNvSpPr txBox="1"/>
          <p:nvPr/>
        </p:nvSpPr>
        <p:spPr>
          <a:xfrm>
            <a:off x="5111422" y="4596135"/>
            <a:ext cx="373368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بسبب الوظيفة التي تقوم بها الخلية.</a:t>
            </a:r>
          </a:p>
        </p:txBody>
      </p:sp>
    </p:spTree>
    <p:extLst>
      <p:ext uri="{BB962C8B-B14F-4D97-AF65-F5344CB8AC3E}">
        <p14:creationId xmlns:p14="http://schemas.microsoft.com/office/powerpoint/2010/main" val="1874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" grpId="0"/>
      <p:bldP spid="4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2B1D1950-C3D8-6BA5-27E5-B38060333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708" y="1150687"/>
            <a:ext cx="9629213" cy="404549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8267FB7E-7D68-9374-5233-959CC41CE177}"/>
              </a:ext>
            </a:extLst>
          </p:cNvPr>
          <p:cNvSpPr txBox="1"/>
          <p:nvPr/>
        </p:nvSpPr>
        <p:spPr>
          <a:xfrm>
            <a:off x="691869" y="3429000"/>
            <a:ext cx="914400" cy="830997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latin typeface="(A) Arslan Wessam B" panose="03020402040406030203" pitchFamily="66" charset="-78"/>
                <a:cs typeface="(A) Arslan Wessam B" panose="03020402040406030203" pitchFamily="66" charset="-78"/>
              </a:rPr>
              <a:t>تقويم بنائي 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53070441-89EC-1C13-4F8C-3DB5C1BCC88A}"/>
              </a:ext>
            </a:extLst>
          </p:cNvPr>
          <p:cNvSpPr txBox="1"/>
          <p:nvPr/>
        </p:nvSpPr>
        <p:spPr>
          <a:xfrm>
            <a:off x="6549876" y="1661817"/>
            <a:ext cx="119493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متخصصة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A26FD7F-98C1-9A53-054E-71247A0D4410}"/>
              </a:ext>
            </a:extLst>
          </p:cNvPr>
          <p:cNvSpPr txBox="1"/>
          <p:nvPr/>
        </p:nvSpPr>
        <p:spPr>
          <a:xfrm>
            <a:off x="6734093" y="2247085"/>
            <a:ext cx="168700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الإنسان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33D181D0-DC32-EF90-E41E-7F9EF5F9299C}"/>
              </a:ext>
            </a:extLst>
          </p:cNvPr>
          <p:cNvSpPr txBox="1"/>
          <p:nvPr/>
        </p:nvSpPr>
        <p:spPr>
          <a:xfrm>
            <a:off x="8421094" y="2838043"/>
            <a:ext cx="13038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الدهنية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853F175-04D7-4959-BC6C-56436C87BBFB}"/>
              </a:ext>
            </a:extLst>
          </p:cNvPr>
          <p:cNvSpPr txBox="1"/>
          <p:nvPr/>
        </p:nvSpPr>
        <p:spPr>
          <a:xfrm>
            <a:off x="8283392" y="3429000"/>
            <a:ext cx="112677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العظمية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3CE27B1-C97E-EF4E-584B-ED0C6EE47064}"/>
              </a:ext>
            </a:extLst>
          </p:cNvPr>
          <p:cNvSpPr txBox="1"/>
          <p:nvPr/>
        </p:nvSpPr>
        <p:spPr>
          <a:xfrm>
            <a:off x="8421094" y="4010521"/>
            <a:ext cx="11807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العصبية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1953B8F-DE1F-7583-213C-95148A622C05}"/>
              </a:ext>
            </a:extLst>
          </p:cNvPr>
          <p:cNvSpPr txBox="1"/>
          <p:nvPr/>
        </p:nvSpPr>
        <p:spPr>
          <a:xfrm>
            <a:off x="8501882" y="4610915"/>
            <a:ext cx="109993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0070C0"/>
                </a:solidFill>
                <a:latin typeface="Monotype Koufi" pitchFamily="2" charset="-78"/>
                <a:ea typeface="Monotype Koufi" pitchFamily="2" charset="-78"/>
                <a:cs typeface="Monotype Koufi" pitchFamily="2" charset="-78"/>
              </a:rPr>
              <a:t>العضلية</a:t>
            </a:r>
          </a:p>
        </p:txBody>
      </p:sp>
    </p:spTree>
    <p:extLst>
      <p:ext uri="{BB962C8B-B14F-4D97-AF65-F5344CB8AC3E}">
        <p14:creationId xmlns:p14="http://schemas.microsoft.com/office/powerpoint/2010/main" val="1632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CD5CC35-C136-B8D0-4AAD-F190A8568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086" y="3292849"/>
            <a:ext cx="1383912" cy="1615580"/>
          </a:xfrm>
          <a:prstGeom prst="rect">
            <a:avLst/>
          </a:prstGeom>
        </p:spPr>
      </p:pic>
      <p:pic>
        <p:nvPicPr>
          <p:cNvPr id="4" name="أنواع الخلايا النباتية">
            <a:hlinkClick r:id="" action="ppaction://media"/>
            <a:extLst>
              <a:ext uri="{FF2B5EF4-FFF2-40B4-BE49-F238E27FC236}">
                <a16:creationId xmlns:a16="http://schemas.microsoft.com/office/drawing/2014/main" id="{BC68808E-FB12-0549-241C-8D4960F4110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394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8669" y="1129883"/>
            <a:ext cx="9679245" cy="544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06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واجهة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عالم الخلايا - مها الحربي</Template>
  <TotalTime>298</TotalTime>
  <Words>300</Words>
  <Application>Microsoft Office PowerPoint</Application>
  <PresentationFormat>شاشة عريضة</PresentationFormat>
  <Paragraphs>89</Paragraphs>
  <Slides>18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</vt:vector>
  </HeadingPairs>
  <TitlesOfParts>
    <vt:vector size="27" baseType="lpstr">
      <vt:lpstr>(A) Arslan Wessam B</vt:lpstr>
      <vt:lpstr>_Shebli</vt:lpstr>
      <vt:lpstr>Arial</vt:lpstr>
      <vt:lpstr>Calibri</vt:lpstr>
      <vt:lpstr>Calibri Light</vt:lpstr>
      <vt:lpstr>Monotype Koufi</vt:lpstr>
      <vt:lpstr>mylotus</vt:lpstr>
      <vt:lpstr>Wingdings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زيــــــــ أم ـــــــــــــــــــــــاد الحربي</dc:creator>
  <cp:lastModifiedBy>زيــــــــ أم ـــــــــــــــــــــــاد الحربي</cp:lastModifiedBy>
  <cp:revision>18</cp:revision>
  <dcterms:created xsi:type="dcterms:W3CDTF">2023-03-05T22:53:09Z</dcterms:created>
  <dcterms:modified xsi:type="dcterms:W3CDTF">2023-03-07T19:19:07Z</dcterms:modified>
</cp:coreProperties>
</file>