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57" r:id="rId3"/>
    <p:sldId id="260" r:id="rId4"/>
    <p:sldId id="259" r:id="rId5"/>
    <p:sldId id="275" r:id="rId6"/>
    <p:sldId id="258" r:id="rId7"/>
    <p:sldId id="280" r:id="rId8"/>
    <p:sldId id="264" r:id="rId9"/>
    <p:sldId id="274" r:id="rId10"/>
    <p:sldId id="263" r:id="rId11"/>
    <p:sldId id="272" r:id="rId12"/>
    <p:sldId id="284" r:id="rId13"/>
    <p:sldId id="286" r:id="rId14"/>
    <p:sldId id="287" r:id="rId15"/>
    <p:sldId id="285" r:id="rId16"/>
    <p:sldId id="261" r:id="rId17"/>
    <p:sldId id="268" r:id="rId18"/>
    <p:sldId id="276" r:id="rId19"/>
    <p:sldId id="288" r:id="rId20"/>
    <p:sldId id="289" r:id="rId21"/>
    <p:sldId id="290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62" r:id="rId30"/>
    <p:sldId id="267" r:id="rId31"/>
    <p:sldId id="291" r:id="rId32"/>
    <p:sldId id="279" r:id="rId3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Bookman Old Style" panose="020506040505050202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</p:embeddedFont>
    <p:embeddedFont>
      <p:font typeface="Footlight MT Light" panose="0204060206030A020304" pitchFamily="18" charset="0"/>
      <p:regular r:id="rId45"/>
    </p:embeddedFont>
    <p:embeddedFont>
      <p:font typeface="Lato Hairline" panose="020B0604020202020204" charset="0"/>
      <p:regular r:id="rId46"/>
      <p:bold r:id="rId47"/>
      <p:italic r:id="rId48"/>
      <p:boldItalic r:id="rId49"/>
    </p:embeddedFont>
    <p:embeddedFont>
      <p:font typeface="Lato Light" panose="020B0604020202020204" charset="0"/>
      <p:regular r:id="rId50"/>
      <p:bold r:id="rId51"/>
      <p:italic r:id="rId52"/>
      <p:boldItalic r:id="rId53"/>
    </p:embeddedFont>
    <p:embeddedFont>
      <p:font typeface="Maiandra GD" panose="020E0502030308020204" pitchFamily="34" charset="0"/>
      <p:regular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FF33CC"/>
    <a:srgbClr val="339933"/>
    <a:srgbClr val="00CC00"/>
    <a:srgbClr val="FF5050"/>
    <a:srgbClr val="FF8F8F"/>
    <a:srgbClr val="FF0066"/>
    <a:srgbClr val="FF3300"/>
    <a:srgbClr val="00CC99"/>
    <a:srgbClr val="D6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79581C-8F26-4A97-AEB8-0BF84286E9FC}">
  <a:tblStyle styleId="{0D79581C-8F26-4A97-AEB8-0BF84286E9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568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024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802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915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ed75ccf_0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ed75ccf_0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849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241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723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177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1879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0500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452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2198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036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3063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23719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3368145" y="180894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Unit4</a:t>
            </a:r>
            <a:br>
              <a:rPr lang="en" dirty="0"/>
            </a:br>
            <a:r>
              <a:rPr lang="en" b="1" dirty="0"/>
              <a:t>The World of TV</a:t>
            </a:r>
            <a:br>
              <a:rPr lang="en" dirty="0"/>
            </a:br>
            <a:r>
              <a:rPr lang="en" sz="2400" b="1" dirty="0"/>
              <a:t>Form, Meaning &amp; Function</a:t>
            </a:r>
            <a:endParaRPr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2E49957-8761-4232-BCB0-236360CD5051}"/>
              </a:ext>
            </a:extLst>
          </p:cNvPr>
          <p:cNvSpPr txBox="1"/>
          <p:nvPr/>
        </p:nvSpPr>
        <p:spPr>
          <a:xfrm>
            <a:off x="4282440" y="3926622"/>
            <a:ext cx="284226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Done by: </a:t>
            </a:r>
            <a:r>
              <a:rPr lang="en-US" sz="1600" dirty="0" err="1">
                <a:latin typeface="Footlight MT Light" panose="0204060206030A020304" pitchFamily="18" charset="0"/>
              </a:rPr>
              <a:t>Entisar</a:t>
            </a:r>
            <a:r>
              <a:rPr lang="en-US" sz="1600" dirty="0">
                <a:latin typeface="Footlight MT Light" panose="0204060206030A020304" pitchFamily="18" charset="0"/>
              </a:rPr>
              <a:t> Al-</a:t>
            </a:r>
            <a:r>
              <a:rPr lang="en-US" sz="1600" dirty="0" err="1">
                <a:latin typeface="Footlight MT Light" panose="0204060206030A020304" pitchFamily="18" charset="0"/>
              </a:rPr>
              <a:t>Obaidallah</a:t>
            </a:r>
            <a:endParaRPr lang="en-US" dirty="0"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DE5277D2-ED71-45E0-AF60-1D061A12928A}"/>
              </a:ext>
            </a:extLst>
          </p:cNvPr>
          <p:cNvSpPr/>
          <p:nvPr/>
        </p:nvSpPr>
        <p:spPr>
          <a:xfrm>
            <a:off x="1767840" y="702408"/>
            <a:ext cx="3009900" cy="571143"/>
          </a:xfrm>
          <a:prstGeom prst="wedgeRoundRectCallout">
            <a:avLst>
              <a:gd name="adj1" fmla="val 68563"/>
              <a:gd name="adj2" fmla="val 1044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Adjectives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BA93A40B-B533-4A1F-A795-F1C48E5C4289}"/>
              </a:ext>
            </a:extLst>
          </p:cNvPr>
          <p:cNvCxnSpPr>
            <a:cxnSpLocks/>
          </p:cNvCxnSpPr>
          <p:nvPr/>
        </p:nvCxnSpPr>
        <p:spPr>
          <a:xfrm>
            <a:off x="3444240" y="1363980"/>
            <a:ext cx="0" cy="411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5C54ECB-905A-46A1-A17C-9652E5424979}"/>
              </a:ext>
            </a:extLst>
          </p:cNvPr>
          <p:cNvCxnSpPr>
            <a:cxnSpLocks/>
          </p:cNvCxnSpPr>
          <p:nvPr/>
        </p:nvCxnSpPr>
        <p:spPr>
          <a:xfrm>
            <a:off x="1295400" y="1759743"/>
            <a:ext cx="412623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id="{47FB8E66-18E3-41E1-9EF1-10C33762586C}"/>
              </a:ext>
            </a:extLst>
          </p:cNvPr>
          <p:cNvCxnSpPr/>
          <p:nvPr/>
        </p:nvCxnSpPr>
        <p:spPr>
          <a:xfrm>
            <a:off x="1295400" y="1759743"/>
            <a:ext cx="0" cy="716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3E170C68-AFD5-455D-9B96-9BC033C85A13}"/>
              </a:ext>
            </a:extLst>
          </p:cNvPr>
          <p:cNvCxnSpPr/>
          <p:nvPr/>
        </p:nvCxnSpPr>
        <p:spPr>
          <a:xfrm>
            <a:off x="5421630" y="1758732"/>
            <a:ext cx="0" cy="716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57BED91-797D-4A3C-AFD3-565474829145}"/>
              </a:ext>
            </a:extLst>
          </p:cNvPr>
          <p:cNvSpPr txBox="1"/>
          <p:nvPr/>
        </p:nvSpPr>
        <p:spPr>
          <a:xfrm>
            <a:off x="419100" y="2513589"/>
            <a:ext cx="19735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Short adjectives</a:t>
            </a:r>
            <a:endParaRPr lang="ar-SA" sz="1800" b="1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D7C439C-2BAF-4AD7-B292-6732A3BC8C3C}"/>
              </a:ext>
            </a:extLst>
          </p:cNvPr>
          <p:cNvSpPr txBox="1"/>
          <p:nvPr/>
        </p:nvSpPr>
        <p:spPr>
          <a:xfrm>
            <a:off x="4328160" y="2513589"/>
            <a:ext cx="19735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Long adjectives</a:t>
            </a:r>
            <a:endParaRPr lang="ar-SA" sz="1800" b="1" dirty="0"/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C023AB62-F3AE-4D44-AA99-DC4E34DA4875}"/>
              </a:ext>
            </a:extLst>
          </p:cNvPr>
          <p:cNvCxnSpPr>
            <a:cxnSpLocks/>
          </p:cNvCxnSpPr>
          <p:nvPr/>
        </p:nvCxnSpPr>
        <p:spPr>
          <a:xfrm>
            <a:off x="1295400" y="2940843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5034584-D118-4587-BAA3-F12B497FD385}"/>
              </a:ext>
            </a:extLst>
          </p:cNvPr>
          <p:cNvSpPr txBox="1"/>
          <p:nvPr/>
        </p:nvSpPr>
        <p:spPr>
          <a:xfrm>
            <a:off x="419100" y="3429653"/>
            <a:ext cx="1973580" cy="646331"/>
          </a:xfrm>
          <a:prstGeom prst="rect">
            <a:avLst/>
          </a:prstGeom>
          <a:solidFill>
            <a:srgbClr val="FFCC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5 letters and fewer</a:t>
            </a:r>
            <a:endParaRPr lang="ar-SA" sz="1800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79CF1B-9D77-4AE0-BC16-E8C5B60DDD82}"/>
              </a:ext>
            </a:extLst>
          </p:cNvPr>
          <p:cNvSpPr txBox="1"/>
          <p:nvPr/>
        </p:nvSpPr>
        <p:spPr>
          <a:xfrm>
            <a:off x="4518660" y="3388935"/>
            <a:ext cx="1973580" cy="646331"/>
          </a:xfrm>
          <a:prstGeom prst="rect">
            <a:avLst/>
          </a:prstGeom>
          <a:solidFill>
            <a:srgbClr val="FFCC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More than 5 letters</a:t>
            </a:r>
            <a:endParaRPr lang="ar-SA" sz="1800" b="1" dirty="0"/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8A5ADB46-FACE-496D-97D2-D17E160DB15C}"/>
              </a:ext>
            </a:extLst>
          </p:cNvPr>
          <p:cNvCxnSpPr>
            <a:cxnSpLocks/>
          </p:cNvCxnSpPr>
          <p:nvPr/>
        </p:nvCxnSpPr>
        <p:spPr>
          <a:xfrm>
            <a:off x="5421630" y="2940842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رابط كسهم مستقيم 25">
            <a:extLst>
              <a:ext uri="{FF2B5EF4-FFF2-40B4-BE49-F238E27FC236}">
                <a16:creationId xmlns:a16="http://schemas.microsoft.com/office/drawing/2014/main" id="{4C234BC4-1AFE-40E0-9F1A-3E5FCF7BE2AB}"/>
              </a:ext>
            </a:extLst>
          </p:cNvPr>
          <p:cNvCxnSpPr>
            <a:cxnSpLocks/>
          </p:cNvCxnSpPr>
          <p:nvPr/>
        </p:nvCxnSpPr>
        <p:spPr>
          <a:xfrm>
            <a:off x="1287780" y="4129563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2894DA57-506F-4FBB-998A-C194AC8F6E4E}"/>
              </a:ext>
            </a:extLst>
          </p:cNvPr>
          <p:cNvCxnSpPr>
            <a:cxnSpLocks/>
          </p:cNvCxnSpPr>
          <p:nvPr/>
        </p:nvCxnSpPr>
        <p:spPr>
          <a:xfrm>
            <a:off x="5505450" y="4075984"/>
            <a:ext cx="0" cy="4480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BCDA6F7-0ECF-41FF-BF0C-64317FBBDA17}"/>
              </a:ext>
            </a:extLst>
          </p:cNvPr>
          <p:cNvSpPr txBox="1"/>
          <p:nvPr/>
        </p:nvSpPr>
        <p:spPr>
          <a:xfrm>
            <a:off x="306705" y="4577656"/>
            <a:ext cx="2825113" cy="369332"/>
          </a:xfrm>
          <a:prstGeom prst="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Small – big – tall - easy</a:t>
            </a:r>
            <a:endParaRPr lang="ar-SA" sz="18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D5F82E87-6A2F-47BA-B434-086C763EFE53}"/>
              </a:ext>
            </a:extLst>
          </p:cNvPr>
          <p:cNvSpPr txBox="1"/>
          <p:nvPr/>
        </p:nvSpPr>
        <p:spPr>
          <a:xfrm>
            <a:off x="3970024" y="4542654"/>
            <a:ext cx="2522216" cy="369332"/>
          </a:xfrm>
          <a:prstGeom prst="rect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b="1" dirty="0"/>
              <a:t>Expensive- beautiful</a:t>
            </a:r>
            <a:endParaRPr lang="ar-SA" sz="1800" b="1" dirty="0"/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3D9A0D7D-FB9C-4A07-8BC7-611C0517DBB6}"/>
              </a:ext>
            </a:extLst>
          </p:cNvPr>
          <p:cNvSpPr txBox="1"/>
          <p:nvPr/>
        </p:nvSpPr>
        <p:spPr>
          <a:xfrm>
            <a:off x="220977" y="179780"/>
            <a:ext cx="6873235" cy="400110"/>
          </a:xfrm>
          <a:prstGeom prst="rect">
            <a:avLst/>
          </a:prstGeom>
          <a:solidFill>
            <a:srgbClr val="F6C7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adjectives are two kinds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6" grpId="0" animBg="1"/>
      <p:bldP spid="21" grpId="0" animBg="1"/>
      <p:bldP spid="22" grpId="0" animBg="1"/>
      <p:bldP spid="28" grpId="0" animBg="1"/>
      <p:bldP spid="29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17678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010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When we compare using </a:t>
            </a:r>
            <a:r>
              <a:rPr lang="en-US" sz="1600" b="1" u="sng" dirty="0"/>
              <a:t>short adjectives </a:t>
            </a:r>
            <a:r>
              <a:rPr lang="en-US" sz="1600" dirty="0"/>
              <a:t>(one or two syllables), we add </a:t>
            </a:r>
            <a:r>
              <a:rPr lang="en-US" sz="1800" b="1" dirty="0"/>
              <a:t>–er + than  </a:t>
            </a:r>
            <a:r>
              <a:rPr lang="en-US" sz="1600" dirty="0"/>
              <a:t>at the end of the adjective.</a:t>
            </a:r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20040" y="1602462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211895" y="228786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Sami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taller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than</a:t>
            </a:r>
            <a:r>
              <a:rPr lang="en-US" sz="1800" dirty="0"/>
              <a:t> Maher.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5526387-EFB2-4B22-9814-2378A3266794}"/>
              </a:ext>
            </a:extLst>
          </p:cNvPr>
          <p:cNvSpPr txBox="1"/>
          <p:nvPr/>
        </p:nvSpPr>
        <p:spPr>
          <a:xfrm>
            <a:off x="68579" y="3400008"/>
            <a:ext cx="4928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blond man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stronger</a:t>
            </a:r>
            <a:r>
              <a:rPr lang="en-US" sz="1800" dirty="0"/>
              <a:t> </a:t>
            </a:r>
            <a:r>
              <a:rPr lang="en-US" sz="1800" b="1" u="sng" dirty="0"/>
              <a:t>than</a:t>
            </a:r>
            <a:r>
              <a:rPr lang="en-US" sz="1800" dirty="0"/>
              <a:t> the thin man.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A47ED75-32B9-46AC-AAE5-3ED4212B6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241" y="1571579"/>
            <a:ext cx="1767308" cy="173751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0FF9D4A-B0B1-40B9-B0D1-4770CB1CD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20" y="3769340"/>
            <a:ext cx="2089684" cy="1297911"/>
          </a:xfrm>
          <a:prstGeom prst="rect">
            <a:avLst/>
          </a:prstGeom>
        </p:spPr>
      </p:pic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strong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مخطط انسيابي: محطة طرفية 14">
            <a:extLst>
              <a:ext uri="{FF2B5EF4-FFF2-40B4-BE49-F238E27FC236}">
                <a16:creationId xmlns:a16="http://schemas.microsoft.com/office/drawing/2014/main" id="{852A066A-6C39-4E39-A29B-936EDF0563B3}"/>
              </a:ext>
            </a:extLst>
          </p:cNvPr>
          <p:cNvSpPr/>
          <p:nvPr/>
        </p:nvSpPr>
        <p:spPr>
          <a:xfrm>
            <a:off x="211895" y="2691844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tall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مخطط انسيابي: محطة طرفية 14">
            <a:extLst>
              <a:ext uri="{FF2B5EF4-FFF2-40B4-BE49-F238E27FC236}">
                <a16:creationId xmlns:a16="http://schemas.microsoft.com/office/drawing/2014/main" id="{56EF8CAB-E8D6-4DC5-9BA0-2A8C3808F749}"/>
              </a:ext>
            </a:extLst>
          </p:cNvPr>
          <p:cNvSpPr/>
          <p:nvPr/>
        </p:nvSpPr>
        <p:spPr>
          <a:xfrm>
            <a:off x="2549260" y="2657033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taller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2735607" y="424840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stronger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Arrow: Right 7">
            <a:extLst>
              <a:ext uri="{FF2B5EF4-FFF2-40B4-BE49-F238E27FC236}">
                <a16:creationId xmlns:a16="http://schemas.microsoft.com/office/drawing/2014/main" id="{D5960999-ED65-400F-A165-562087E70B74}"/>
              </a:ext>
            </a:extLst>
          </p:cNvPr>
          <p:cNvSpPr/>
          <p:nvPr/>
        </p:nvSpPr>
        <p:spPr>
          <a:xfrm>
            <a:off x="1641317" y="2724017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7">
            <a:extLst>
              <a:ext uri="{FF2B5EF4-FFF2-40B4-BE49-F238E27FC236}">
                <a16:creationId xmlns:a16="http://schemas.microsoft.com/office/drawing/2014/main" id="{1BA64B47-3730-4070-BB9F-96AEF054C6EF}"/>
              </a:ext>
            </a:extLst>
          </p:cNvPr>
          <p:cNvSpPr/>
          <p:nvPr/>
        </p:nvSpPr>
        <p:spPr>
          <a:xfrm>
            <a:off x="1795839" y="432281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4E9E0E-0307-4993-B3FC-430FE3AF87A8}"/>
              </a:ext>
            </a:extLst>
          </p:cNvPr>
          <p:cNvSpPr txBox="1"/>
          <p:nvPr/>
        </p:nvSpPr>
        <p:spPr>
          <a:xfrm>
            <a:off x="175260" y="291525"/>
            <a:ext cx="7566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2- </a:t>
            </a:r>
            <a:r>
              <a:rPr lang="en-US" sz="1800" dirty="0"/>
              <a:t>If an adjective ends in </a:t>
            </a:r>
            <a:r>
              <a:rPr lang="en-US" sz="1800" b="1" u="sng" dirty="0"/>
              <a:t>one vowel + consonant</a:t>
            </a:r>
            <a:br>
              <a:rPr lang="en-US" sz="1800" dirty="0"/>
            </a:br>
            <a:r>
              <a:rPr lang="en-US" sz="1800" dirty="0"/>
              <a:t>                                         </a:t>
            </a:r>
            <a:r>
              <a:rPr lang="en-US" sz="1800" b="1" dirty="0">
                <a:solidFill>
                  <a:srgbClr val="FF3300"/>
                </a:solidFill>
              </a:rPr>
              <a:t>(</a:t>
            </a:r>
            <a:r>
              <a:rPr lang="en-US" sz="1800" b="1" dirty="0" err="1">
                <a:solidFill>
                  <a:srgbClr val="FF3300"/>
                </a:solidFill>
              </a:rPr>
              <a:t>a,e,i,o,u</a:t>
            </a:r>
            <a:r>
              <a:rPr lang="en-US" sz="1800" b="1" dirty="0">
                <a:solidFill>
                  <a:srgbClr val="FF3300"/>
                </a:solidFill>
              </a:rPr>
              <a:t>)</a:t>
            </a:r>
            <a:r>
              <a:rPr lang="en-US" sz="1800" b="1" dirty="0">
                <a:solidFill>
                  <a:srgbClr val="FF9933"/>
                </a:solidFill>
              </a:rPr>
              <a:t> </a:t>
            </a:r>
            <a:r>
              <a:rPr lang="en-US" sz="1800" dirty="0"/>
              <a:t>     </a:t>
            </a:r>
            <a:r>
              <a:rPr lang="en-US" sz="1800" b="1" dirty="0">
                <a:solidFill>
                  <a:srgbClr val="FF8F8F"/>
                </a:solidFill>
              </a:rPr>
              <a:t>(</a:t>
            </a:r>
            <a:r>
              <a:rPr lang="en-US" sz="1800" b="1" dirty="0" err="1">
                <a:solidFill>
                  <a:srgbClr val="FF8F8F"/>
                </a:solidFill>
              </a:rPr>
              <a:t>b,c,d,f,g,h,j,k,l,m</a:t>
            </a:r>
            <a:r>
              <a:rPr lang="en-US" sz="1800" b="1" dirty="0">
                <a:solidFill>
                  <a:srgbClr val="FF8F8F"/>
                </a:solidFill>
              </a:rPr>
              <a:t>....)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we </a:t>
            </a:r>
            <a:r>
              <a:rPr lang="en-US" sz="1800" b="1" u="sng" dirty="0">
                <a:solidFill>
                  <a:srgbClr val="FF0066"/>
                </a:solidFill>
              </a:rPr>
              <a:t>double the consonant </a:t>
            </a:r>
            <a:r>
              <a:rPr lang="en-US" sz="1800" dirty="0"/>
              <a:t>and add </a:t>
            </a:r>
            <a:r>
              <a:rPr lang="en-US" sz="1800" b="1" u="sng" dirty="0"/>
              <a:t>-er</a:t>
            </a:r>
            <a:br>
              <a:rPr lang="en-US" sz="1800" dirty="0"/>
            </a:br>
            <a:endParaRPr lang="ar-SA" sz="18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D7C047-7399-48B2-8513-14572D404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826" y="3378598"/>
            <a:ext cx="2933708" cy="1627742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D5D7606-AC96-4B24-8969-AC18627CB205}"/>
              </a:ext>
            </a:extLst>
          </p:cNvPr>
          <p:cNvSpPr txBox="1"/>
          <p:nvPr/>
        </p:nvSpPr>
        <p:spPr>
          <a:xfrm>
            <a:off x="228600" y="2202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Salem is </a:t>
            </a:r>
            <a:r>
              <a:rPr lang="en-US" sz="1800" b="1" u="sng" dirty="0">
                <a:solidFill>
                  <a:srgbClr val="FF0066"/>
                </a:solidFill>
              </a:rPr>
              <a:t>fatter</a:t>
            </a:r>
            <a:r>
              <a:rPr lang="en-US" sz="1800" dirty="0"/>
              <a:t> </a:t>
            </a:r>
            <a:r>
              <a:rPr lang="en-US" sz="1800" b="1" u="sng" dirty="0"/>
              <a:t>than</a:t>
            </a:r>
            <a:r>
              <a:rPr lang="en-US" sz="1800" dirty="0"/>
              <a:t> Saad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F9777-1C11-43E7-97E6-E4B047E668AD}"/>
              </a:ext>
            </a:extLst>
          </p:cNvPr>
          <p:cNvSpPr txBox="1"/>
          <p:nvPr/>
        </p:nvSpPr>
        <p:spPr>
          <a:xfrm>
            <a:off x="320040" y="1617702"/>
            <a:ext cx="1706880" cy="400110"/>
          </a:xfrm>
          <a:prstGeom prst="rect">
            <a:avLst/>
          </a:prstGeom>
          <a:solidFill>
            <a:srgbClr val="FF5050"/>
          </a:solidFill>
          <a:ln w="38100"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243D8E9B-9332-4ECE-A89E-54678A27CE97}"/>
              </a:ext>
            </a:extLst>
          </p:cNvPr>
          <p:cNvSpPr/>
          <p:nvPr/>
        </p:nvSpPr>
        <p:spPr>
          <a:xfrm>
            <a:off x="350520" y="265703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60178DEF-D8C7-48E3-8ED4-0DAE4051E16A}"/>
              </a:ext>
            </a:extLst>
          </p:cNvPr>
          <p:cNvSpPr/>
          <p:nvPr/>
        </p:nvSpPr>
        <p:spPr>
          <a:xfrm>
            <a:off x="3211834" y="262601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fatter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Arrow: Right 7">
            <a:extLst>
              <a:ext uri="{FF2B5EF4-FFF2-40B4-BE49-F238E27FC236}">
                <a16:creationId xmlns:a16="http://schemas.microsoft.com/office/drawing/2014/main" id="{D0546ACC-1001-498D-861A-425688E63BB2}"/>
              </a:ext>
            </a:extLst>
          </p:cNvPr>
          <p:cNvSpPr/>
          <p:nvPr/>
        </p:nvSpPr>
        <p:spPr>
          <a:xfrm>
            <a:off x="2210878" y="2739259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9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970D89-6872-4D8A-81FF-0161AB19F648}"/>
              </a:ext>
            </a:extLst>
          </p:cNvPr>
          <p:cNvSpPr txBox="1"/>
          <p:nvPr/>
        </p:nvSpPr>
        <p:spPr>
          <a:xfrm>
            <a:off x="137160" y="351133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blue whale is </a:t>
            </a:r>
            <a:r>
              <a:rPr lang="en-US" sz="1800" b="1" u="sng" dirty="0">
                <a:solidFill>
                  <a:srgbClr val="0088EE"/>
                </a:solidFill>
              </a:rPr>
              <a:t>heavier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88EE"/>
                </a:solidFill>
              </a:rPr>
              <a:t>than</a:t>
            </a:r>
            <a:r>
              <a:rPr lang="en-US" sz="1800" dirty="0"/>
              <a:t> shark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0DAE2F-D2A4-4AA8-84FA-B9CB82588006}"/>
              </a:ext>
            </a:extLst>
          </p:cNvPr>
          <p:cNvSpPr txBox="1"/>
          <p:nvPr/>
        </p:nvSpPr>
        <p:spPr>
          <a:xfrm>
            <a:off x="350520" y="302270"/>
            <a:ext cx="676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a –y,</a:t>
            </a:r>
            <a:r>
              <a:rPr lang="en-US" sz="1800" dirty="0"/>
              <a:t> we change it to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i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and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>
                <a:solidFill>
                  <a:srgbClr val="0088EE"/>
                </a:solidFill>
              </a:rPr>
              <a:t>er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9AF8F3-4B95-40DB-A09B-71DB17262B68}"/>
              </a:ext>
            </a:extLst>
          </p:cNvPr>
          <p:cNvSpPr txBox="1"/>
          <p:nvPr/>
        </p:nvSpPr>
        <p:spPr>
          <a:xfrm>
            <a:off x="350520" y="89469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914B06B-1A16-4890-AEC1-AA26334C9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1517896"/>
            <a:ext cx="3403236" cy="187452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CAB6A2E-8509-4809-BF81-C78483574A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41" r="7472"/>
          <a:stretch/>
        </p:blipFill>
        <p:spPr>
          <a:xfrm>
            <a:off x="3810000" y="1950734"/>
            <a:ext cx="2247900" cy="1112506"/>
          </a:xfrm>
          <a:prstGeom prst="rect">
            <a:avLst/>
          </a:prstGeom>
        </p:spPr>
      </p:pic>
      <p:sp>
        <p:nvSpPr>
          <p:cNvPr id="11" name="مخطط انسيابي: محطة طرفية 14">
            <a:extLst>
              <a:ext uri="{FF2B5EF4-FFF2-40B4-BE49-F238E27FC236}">
                <a16:creationId xmlns:a16="http://schemas.microsoft.com/office/drawing/2014/main" id="{EB376E74-A219-452F-AE92-2D57FC6E73AF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heavy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56F92836-15F7-411D-BACF-99E7DBD30C99}"/>
              </a:ext>
            </a:extLst>
          </p:cNvPr>
          <p:cNvSpPr/>
          <p:nvPr/>
        </p:nvSpPr>
        <p:spPr>
          <a:xfrm>
            <a:off x="2233738" y="42120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4CBB5080-AB37-49F9-9290-2EF44E9F71DC}"/>
              </a:ext>
            </a:extLst>
          </p:cNvPr>
          <p:cNvSpPr/>
          <p:nvPr/>
        </p:nvSpPr>
        <p:spPr>
          <a:xfrm>
            <a:off x="3239578" y="409173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heav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ier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2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970D89-6872-4D8A-81FF-0161AB19F648}"/>
              </a:ext>
            </a:extLst>
          </p:cNvPr>
          <p:cNvSpPr txBox="1"/>
          <p:nvPr/>
        </p:nvSpPr>
        <p:spPr>
          <a:xfrm>
            <a:off x="381000" y="36015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Batman is </a:t>
            </a:r>
            <a:r>
              <a:rPr lang="en-US" sz="1800" b="1" u="sng" dirty="0">
                <a:solidFill>
                  <a:srgbClr val="0088EE"/>
                </a:solidFill>
              </a:rPr>
              <a:t>brave</a:t>
            </a:r>
            <a:r>
              <a:rPr lang="en-US" sz="1800" b="1" u="sng" dirty="0">
                <a:solidFill>
                  <a:srgbClr val="FF33CC"/>
                </a:solidFill>
              </a:rPr>
              <a:t>r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0088EE"/>
                </a:solidFill>
              </a:rPr>
              <a:t>than</a:t>
            </a:r>
            <a:r>
              <a:rPr lang="en-US" sz="1800" dirty="0"/>
              <a:t> iron man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0DAE2F-D2A4-4AA8-84FA-B9CB82588006}"/>
              </a:ext>
            </a:extLst>
          </p:cNvPr>
          <p:cNvSpPr txBox="1"/>
          <p:nvPr/>
        </p:nvSpPr>
        <p:spPr>
          <a:xfrm>
            <a:off x="350520" y="302270"/>
            <a:ext cx="676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e,</a:t>
            </a:r>
            <a:r>
              <a:rPr lang="en-US" sz="1800" dirty="0"/>
              <a:t> we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>
                <a:solidFill>
                  <a:srgbClr val="0088EE"/>
                </a:solidFill>
              </a:rPr>
              <a:t>r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only</a:t>
            </a:r>
            <a:endParaRPr lang="en-US" sz="1800" b="1" dirty="0">
              <a:solidFill>
                <a:srgbClr val="0088EE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9AF8F3-4B95-40DB-A09B-71DB17262B68}"/>
              </a:ext>
            </a:extLst>
          </p:cNvPr>
          <p:cNvSpPr txBox="1"/>
          <p:nvPr/>
        </p:nvSpPr>
        <p:spPr>
          <a:xfrm>
            <a:off x="350520" y="89469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1" name="مخطط انسيابي: محطة طرفية 14">
            <a:extLst>
              <a:ext uri="{FF2B5EF4-FFF2-40B4-BE49-F238E27FC236}">
                <a16:creationId xmlns:a16="http://schemas.microsoft.com/office/drawing/2014/main" id="{EB376E74-A219-452F-AE92-2D57FC6E73AF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56F92836-15F7-411D-BACF-99E7DBD30C99}"/>
              </a:ext>
            </a:extLst>
          </p:cNvPr>
          <p:cNvSpPr/>
          <p:nvPr/>
        </p:nvSpPr>
        <p:spPr>
          <a:xfrm>
            <a:off x="2233738" y="42120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4CBB5080-AB37-49F9-9290-2EF44E9F71DC}"/>
              </a:ext>
            </a:extLst>
          </p:cNvPr>
          <p:cNvSpPr/>
          <p:nvPr/>
        </p:nvSpPr>
        <p:spPr>
          <a:xfrm>
            <a:off x="3239578" y="409173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brave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r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443986CB-0A27-4663-933A-ACD4490E9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08" y="1492258"/>
            <a:ext cx="3579940" cy="191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894F8C-12ED-4D1C-A326-8C6046EDE2AF}"/>
              </a:ext>
            </a:extLst>
          </p:cNvPr>
          <p:cNvSpPr txBox="1"/>
          <p:nvPr/>
        </p:nvSpPr>
        <p:spPr>
          <a:xfrm>
            <a:off x="266700" y="326172"/>
            <a:ext cx="7261860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When we compare 2 things or people using </a:t>
            </a:r>
            <a:r>
              <a:rPr lang="en-US" sz="1800" b="1" u="sng" dirty="0">
                <a:solidFill>
                  <a:srgbClr val="D6A300"/>
                </a:solidFill>
              </a:rPr>
              <a:t>long adjectives </a:t>
            </a:r>
          </a:p>
          <a:p>
            <a:r>
              <a:rPr lang="en-US" sz="1800" dirty="0"/>
              <a:t>(three or more syllables), we add: </a:t>
            </a:r>
          </a:p>
          <a:p>
            <a:br>
              <a:rPr lang="en-US" sz="900" dirty="0"/>
            </a:br>
            <a:r>
              <a:rPr lang="en-US" sz="1800" dirty="0"/>
              <a:t>                             </a:t>
            </a:r>
            <a:r>
              <a:rPr lang="en-US" sz="2000" b="1" dirty="0"/>
              <a:t>more + adjective + than</a:t>
            </a:r>
            <a:endParaRPr lang="en-US" sz="18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3B14E5-7C3D-44E0-A08A-6B3A09DC520B}"/>
              </a:ext>
            </a:extLst>
          </p:cNvPr>
          <p:cNvSpPr txBox="1"/>
          <p:nvPr/>
        </p:nvSpPr>
        <p:spPr>
          <a:xfrm>
            <a:off x="350520" y="1542394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69247-2902-4E95-BE87-007C9FE95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2" r="26842"/>
          <a:stretch/>
        </p:blipFill>
        <p:spPr>
          <a:xfrm>
            <a:off x="1432560" y="2035342"/>
            <a:ext cx="1805940" cy="135296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328C925-8144-480B-B821-BDDF02423AE1}"/>
              </a:ext>
            </a:extLst>
          </p:cNvPr>
          <p:cNvSpPr txBox="1"/>
          <p:nvPr/>
        </p:nvSpPr>
        <p:spPr>
          <a:xfrm>
            <a:off x="266700" y="33553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Gold is </a:t>
            </a:r>
            <a:r>
              <a:rPr lang="en-US" sz="1800" b="1" u="sng" dirty="0">
                <a:solidFill>
                  <a:srgbClr val="FFC000"/>
                </a:solidFill>
              </a:rPr>
              <a:t>more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rgbClr val="FFC000"/>
                </a:solidFill>
              </a:rPr>
              <a:t>than</a:t>
            </a:r>
            <a:r>
              <a:rPr lang="en-US" sz="1800" dirty="0"/>
              <a:t> silver</a:t>
            </a:r>
          </a:p>
        </p:txBody>
      </p:sp>
      <p:sp>
        <p:nvSpPr>
          <p:cNvPr id="9" name="مخطط انسيابي: محطة طرفية 14">
            <a:extLst>
              <a:ext uri="{FF2B5EF4-FFF2-40B4-BE49-F238E27FC236}">
                <a16:creationId xmlns:a16="http://schemas.microsoft.com/office/drawing/2014/main" id="{DEC0C75A-6C64-47A1-914B-DF84C25D5057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A6823298-291D-4E1F-9F67-8D78BB93D5D0}"/>
              </a:ext>
            </a:extLst>
          </p:cNvPr>
          <p:cNvSpPr/>
          <p:nvPr/>
        </p:nvSpPr>
        <p:spPr>
          <a:xfrm>
            <a:off x="3238500" y="4062700"/>
            <a:ext cx="235458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More 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Arrow: Right 7">
            <a:extLst>
              <a:ext uri="{FF2B5EF4-FFF2-40B4-BE49-F238E27FC236}">
                <a16:creationId xmlns:a16="http://schemas.microsoft.com/office/drawing/2014/main" id="{5D84FFE6-9050-41C9-A8BC-102CDDB11CC2}"/>
              </a:ext>
            </a:extLst>
          </p:cNvPr>
          <p:cNvSpPr/>
          <p:nvPr/>
        </p:nvSpPr>
        <p:spPr>
          <a:xfrm>
            <a:off x="2233199" y="4145102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6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25CB75-BB87-425E-9C49-E1E30AC262EE}"/>
              </a:ext>
            </a:extLst>
          </p:cNvPr>
          <p:cNvSpPr txBox="1"/>
          <p:nvPr/>
        </p:nvSpPr>
        <p:spPr>
          <a:xfrm>
            <a:off x="388620" y="18139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5- </a:t>
            </a:r>
            <a:r>
              <a:rPr lang="en-US" sz="1800" dirty="0"/>
              <a:t>There are a few </a:t>
            </a:r>
            <a:r>
              <a:rPr lang="en-US" sz="1800" b="1" dirty="0"/>
              <a:t>exceptions: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0168DA6-29F8-4092-8B6E-39E07A16CD34}"/>
              </a:ext>
            </a:extLst>
          </p:cNvPr>
          <p:cNvSpPr txBox="1"/>
          <p:nvPr/>
        </p:nvSpPr>
        <p:spPr>
          <a:xfrm>
            <a:off x="458736" y="100922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A6F7ED-AD2D-42A3-8998-6D7631C17731}"/>
              </a:ext>
            </a:extLst>
          </p:cNvPr>
          <p:cNvSpPr txBox="1"/>
          <p:nvPr/>
        </p:nvSpPr>
        <p:spPr>
          <a:xfrm>
            <a:off x="458736" y="2163946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bad</a:t>
            </a:r>
          </a:p>
          <a:p>
            <a:pPr algn="ctr"/>
            <a:endParaRPr lang="en-US" sz="11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AF68F9-972C-4B2E-87A0-8B8DBAF4523F}"/>
              </a:ext>
            </a:extLst>
          </p:cNvPr>
          <p:cNvSpPr txBox="1"/>
          <p:nvPr/>
        </p:nvSpPr>
        <p:spPr>
          <a:xfrm>
            <a:off x="458736" y="3282194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</a:t>
            </a:r>
          </a:p>
          <a:p>
            <a:pPr algn="ctr"/>
            <a:endParaRPr lang="en-US" sz="1100" b="1" dirty="0"/>
          </a:p>
        </p:txBody>
      </p:sp>
      <p:sp>
        <p:nvSpPr>
          <p:cNvPr id="15" name="Arrow: Right 7">
            <a:extLst>
              <a:ext uri="{FF2B5EF4-FFF2-40B4-BE49-F238E27FC236}">
                <a16:creationId xmlns:a16="http://schemas.microsoft.com/office/drawing/2014/main" id="{9BCD6D16-B09A-4E02-A137-F5A872BCE481}"/>
              </a:ext>
            </a:extLst>
          </p:cNvPr>
          <p:cNvSpPr/>
          <p:nvPr/>
        </p:nvSpPr>
        <p:spPr>
          <a:xfrm>
            <a:off x="2522759" y="3506345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7">
            <a:extLst>
              <a:ext uri="{FF2B5EF4-FFF2-40B4-BE49-F238E27FC236}">
                <a16:creationId xmlns:a16="http://schemas.microsoft.com/office/drawing/2014/main" id="{DCFD3793-A743-49E1-80EA-54FEEE10CA9F}"/>
              </a:ext>
            </a:extLst>
          </p:cNvPr>
          <p:cNvSpPr/>
          <p:nvPr/>
        </p:nvSpPr>
        <p:spPr>
          <a:xfrm>
            <a:off x="2522759" y="229978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7">
            <a:extLst>
              <a:ext uri="{FF2B5EF4-FFF2-40B4-BE49-F238E27FC236}">
                <a16:creationId xmlns:a16="http://schemas.microsoft.com/office/drawing/2014/main" id="{F2F8DFF0-8BE5-4688-AA31-6916D2DD6797}"/>
              </a:ext>
            </a:extLst>
          </p:cNvPr>
          <p:cNvSpPr/>
          <p:nvPr/>
        </p:nvSpPr>
        <p:spPr>
          <a:xfrm>
            <a:off x="2454179" y="118907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D209A9-2EE5-4AD4-90BA-5DD7FDC1728B}"/>
              </a:ext>
            </a:extLst>
          </p:cNvPr>
          <p:cNvSpPr txBox="1"/>
          <p:nvPr/>
        </p:nvSpPr>
        <p:spPr>
          <a:xfrm>
            <a:off x="3520440" y="96492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Better than</a:t>
            </a:r>
          </a:p>
          <a:p>
            <a:pPr algn="ctr"/>
            <a:endParaRPr lang="en-US" sz="11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DC0A37A-C5C3-481A-AB57-3F43F6D3D49C}"/>
              </a:ext>
            </a:extLst>
          </p:cNvPr>
          <p:cNvSpPr txBox="1"/>
          <p:nvPr/>
        </p:nvSpPr>
        <p:spPr>
          <a:xfrm>
            <a:off x="3520440" y="201648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Worse than</a:t>
            </a:r>
          </a:p>
          <a:p>
            <a:pPr algn="ctr"/>
            <a:endParaRPr lang="en-US" sz="11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924C12-4756-4C26-86C5-F361E72041FB}"/>
              </a:ext>
            </a:extLst>
          </p:cNvPr>
          <p:cNvSpPr txBox="1"/>
          <p:nvPr/>
        </p:nvSpPr>
        <p:spPr>
          <a:xfrm>
            <a:off x="3528601" y="3297583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Farther than</a:t>
            </a:r>
          </a:p>
          <a:p>
            <a:pPr algn="ctr"/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CCA1FAE-B31C-4FCC-99DB-B56D3D10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731" y="928895"/>
            <a:ext cx="3375660" cy="1897131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5BC6104-C9F6-45B8-B510-E91855ED5E91}"/>
              </a:ext>
            </a:extLst>
          </p:cNvPr>
          <p:cNvSpPr txBox="1"/>
          <p:nvPr/>
        </p:nvSpPr>
        <p:spPr>
          <a:xfrm>
            <a:off x="464820" y="330814"/>
            <a:ext cx="1927860" cy="461665"/>
          </a:xfrm>
          <a:prstGeom prst="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CE5F3CE-47DE-4B61-AB82-4294C5BC6F6F}"/>
              </a:ext>
            </a:extLst>
          </p:cNvPr>
          <p:cNvSpPr txBox="1"/>
          <p:nvPr/>
        </p:nvSpPr>
        <p:spPr>
          <a:xfrm>
            <a:off x="975360" y="296244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Coca Cola is </a:t>
            </a:r>
            <a:r>
              <a:rPr lang="en-US" sz="1800" b="1" u="sng" dirty="0">
                <a:solidFill>
                  <a:srgbClr val="FF33CC"/>
                </a:solidFill>
              </a:rPr>
              <a:t>better than </a:t>
            </a:r>
            <a:r>
              <a:rPr lang="en-US" sz="1800" dirty="0"/>
              <a:t>Pepsi.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AAA8D25-84A8-480B-8E2B-36AF0D7DEA21}"/>
              </a:ext>
            </a:extLst>
          </p:cNvPr>
          <p:cNvSpPr txBox="1"/>
          <p:nvPr/>
        </p:nvSpPr>
        <p:spPr>
          <a:xfrm>
            <a:off x="549408" y="385804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456A8821-4DE2-4C27-A443-C96776DA564F}"/>
              </a:ext>
            </a:extLst>
          </p:cNvPr>
          <p:cNvSpPr/>
          <p:nvPr/>
        </p:nvSpPr>
        <p:spPr>
          <a:xfrm>
            <a:off x="2637059" y="4082194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EBB4EC5-48DC-4116-B1C2-0FA78C2F56AE}"/>
              </a:ext>
            </a:extLst>
          </p:cNvPr>
          <p:cNvSpPr txBox="1"/>
          <p:nvPr/>
        </p:nvSpPr>
        <p:spPr>
          <a:xfrm>
            <a:off x="3642360" y="3858043"/>
            <a:ext cx="2263140" cy="800219"/>
          </a:xfrm>
          <a:prstGeom prst="rect">
            <a:avLst/>
          </a:prstGeom>
          <a:solidFill>
            <a:srgbClr val="FF8F8F"/>
          </a:solidFill>
          <a:ln>
            <a:solidFill>
              <a:srgbClr val="FF505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Better than</a:t>
            </a:r>
          </a:p>
          <a:p>
            <a:pPr algn="ctr"/>
            <a:endParaRPr lang="en-US" sz="11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043736C-2677-47BE-B55B-AD6051EE150E}"/>
              </a:ext>
            </a:extLst>
          </p:cNvPr>
          <p:cNvSpPr txBox="1"/>
          <p:nvPr/>
        </p:nvSpPr>
        <p:spPr>
          <a:xfrm>
            <a:off x="327660" y="444300"/>
            <a:ext cx="2598420" cy="523220"/>
          </a:xfrm>
          <a:prstGeom prst="rect">
            <a:avLst/>
          </a:prstGeom>
          <a:solidFill>
            <a:srgbClr val="00CC00"/>
          </a:solidFill>
          <a:ln>
            <a:solidFill>
              <a:srgbClr val="33993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Remember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A2BC5E-7B2C-4C1B-9ADA-7D3D17293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15"/>
          <a:stretch/>
        </p:blipFill>
        <p:spPr>
          <a:xfrm>
            <a:off x="327660" y="1088789"/>
            <a:ext cx="3108960" cy="148296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90F3AD0-5014-4127-8F00-38FBDB3FBF40}"/>
              </a:ext>
            </a:extLst>
          </p:cNvPr>
          <p:cNvSpPr txBox="1"/>
          <p:nvPr/>
        </p:nvSpPr>
        <p:spPr>
          <a:xfrm>
            <a:off x="114300" y="2915938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when using a comparative you must always follow it with the word </a:t>
            </a:r>
            <a:r>
              <a:rPr lang="en-US" sz="2800" b="1" u="sng" dirty="0"/>
              <a:t>“than”. </a:t>
            </a:r>
            <a:endParaRPr lang="ar-SA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20955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010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Use  </a:t>
            </a:r>
            <a:r>
              <a:rPr lang="en-US" sz="2000" b="1" u="sng" dirty="0"/>
              <a:t>as + adjective + as </a:t>
            </a:r>
            <a:r>
              <a:rPr lang="en-US" sz="1600" dirty="0"/>
              <a:t>to compare things that are equal or similar </a:t>
            </a:r>
          </a:p>
          <a:p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58140" y="1416665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358140" y="19564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Red building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as 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tall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en-US" sz="1800" u="sng" dirty="0"/>
              <a:t> </a:t>
            </a:r>
            <a:r>
              <a:rPr lang="en-US" sz="1800" dirty="0"/>
              <a:t>Yellow one</a:t>
            </a:r>
          </a:p>
        </p:txBody>
      </p:sp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4442487" y="4199569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D8D4502-A396-47AA-A98D-52DAD31D3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67" y="2508768"/>
            <a:ext cx="3235826" cy="1513791"/>
          </a:xfrm>
          <a:prstGeom prst="rect">
            <a:avLst/>
          </a:prstGeom>
        </p:spPr>
      </p:pic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50C81BAE-0984-4E81-A5C5-FFF59BAD26FE}"/>
              </a:ext>
            </a:extLst>
          </p:cNvPr>
          <p:cNvSpPr/>
          <p:nvPr/>
        </p:nvSpPr>
        <p:spPr>
          <a:xfrm>
            <a:off x="2277153" y="427839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adjective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علامة الجمع 19">
            <a:extLst>
              <a:ext uri="{FF2B5EF4-FFF2-40B4-BE49-F238E27FC236}">
                <a16:creationId xmlns:a16="http://schemas.microsoft.com/office/drawing/2014/main" id="{7F45F6A5-C440-41DA-A881-B2A52A7C95D1}"/>
              </a:ext>
            </a:extLst>
          </p:cNvPr>
          <p:cNvSpPr/>
          <p:nvPr/>
        </p:nvSpPr>
        <p:spPr>
          <a:xfrm>
            <a:off x="1736729" y="4276650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علامة الجمع 26">
            <a:extLst>
              <a:ext uri="{FF2B5EF4-FFF2-40B4-BE49-F238E27FC236}">
                <a16:creationId xmlns:a16="http://schemas.microsoft.com/office/drawing/2014/main" id="{1697E5A7-8E04-4DA6-AB63-599836317334}"/>
              </a:ext>
            </a:extLst>
          </p:cNvPr>
          <p:cNvSpPr/>
          <p:nvPr/>
        </p:nvSpPr>
        <p:spPr>
          <a:xfrm>
            <a:off x="3894443" y="4197827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8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21" grpId="0" animBg="1"/>
      <p:bldP spid="24" grpId="0" animBg="1"/>
      <p:bldP spid="19" grpId="0" animBg="1"/>
      <p:bldP spid="2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65760" y="356032"/>
            <a:ext cx="5511300" cy="857400"/>
          </a:xfrm>
          <a:prstGeom prst="rect">
            <a:avLst/>
          </a:prstGeom>
          <a:solidFill>
            <a:srgbClr val="FFCC66"/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aiandra GD" panose="020E0502030308020204" pitchFamily="34" charset="0"/>
              </a:rPr>
              <a:t>Lesson Objectives</a:t>
            </a:r>
            <a:endParaRPr b="1" dirty="0">
              <a:latin typeface="Maiandra GD" panose="020E0502030308020204" pitchFamily="34" charset="0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D9757C9-2BAD-4843-B912-9E3FC4B2188E}"/>
              </a:ext>
            </a:extLst>
          </p:cNvPr>
          <p:cNvSpPr txBox="1"/>
          <p:nvPr/>
        </p:nvSpPr>
        <p:spPr>
          <a:xfrm>
            <a:off x="266700" y="1423244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1. Differentiate </a:t>
            </a:r>
            <a:r>
              <a:rPr lang="en-US" dirty="0"/>
              <a:t>between comparative and superlative forms.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DB8E09D-4376-41CB-B679-1D5CF377B1DD}"/>
              </a:ext>
            </a:extLst>
          </p:cNvPr>
          <p:cNvSpPr txBox="1"/>
          <p:nvPr/>
        </p:nvSpPr>
        <p:spPr>
          <a:xfrm>
            <a:off x="266700" y="184675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2. Compare </a:t>
            </a:r>
            <a:r>
              <a:rPr lang="en-US" dirty="0"/>
              <a:t> between people or things using comparative  forms.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CE98FBF-D0E9-44D9-AC19-7AAAADDC89A9}"/>
              </a:ext>
            </a:extLst>
          </p:cNvPr>
          <p:cNvSpPr txBox="1"/>
          <p:nvPr/>
        </p:nvSpPr>
        <p:spPr>
          <a:xfrm>
            <a:off x="266700" y="2284705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3. Form </a:t>
            </a:r>
            <a:r>
              <a:rPr lang="en-US" dirty="0"/>
              <a:t> meaningful sentences using superlative forms.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707FAA4-84E2-4FF1-9405-4197A9C4C119}"/>
              </a:ext>
            </a:extLst>
          </p:cNvPr>
          <p:cNvSpPr txBox="1"/>
          <p:nvPr/>
        </p:nvSpPr>
        <p:spPr>
          <a:xfrm>
            <a:off x="266700" y="2708390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4. Use </a:t>
            </a:r>
            <a:r>
              <a:rPr lang="en-US" dirty="0"/>
              <a:t> as + adj + as to compare things.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3A8B0AA-5020-4F2B-958D-134D6298978A}"/>
              </a:ext>
            </a:extLst>
          </p:cNvPr>
          <p:cNvSpPr txBox="1"/>
          <p:nvPr/>
        </p:nvSpPr>
        <p:spPr>
          <a:xfrm>
            <a:off x="266700" y="3077722"/>
            <a:ext cx="6469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5. Practice </a:t>
            </a:r>
            <a:r>
              <a:rPr lang="en-US" dirty="0"/>
              <a:t>using words connected with Space and the Planetary System.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49E9ED64-1A6E-4D4D-94F0-621948A0B6A5}"/>
              </a:ext>
            </a:extLst>
          </p:cNvPr>
          <p:cNvSpPr txBox="1"/>
          <p:nvPr/>
        </p:nvSpPr>
        <p:spPr>
          <a:xfrm>
            <a:off x="266700" y="3615392"/>
            <a:ext cx="6469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6. Distinguish </a:t>
            </a:r>
            <a:r>
              <a:rPr lang="en-US" dirty="0"/>
              <a:t>between irregular comparative and superlative adjectives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20955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010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2-</a:t>
            </a:r>
            <a:r>
              <a:rPr lang="en-US" dirty="0"/>
              <a:t> </a:t>
            </a:r>
            <a:r>
              <a:rPr lang="en-US" sz="1600" dirty="0"/>
              <a:t>Use  </a:t>
            </a:r>
            <a:r>
              <a:rPr lang="en-US" sz="2000" b="1" u="sng" dirty="0"/>
              <a:t>not</a:t>
            </a:r>
            <a:r>
              <a:rPr lang="en-US" sz="1600" dirty="0"/>
              <a:t> </a:t>
            </a:r>
            <a:r>
              <a:rPr lang="en-US" sz="2000" b="1" u="sng" dirty="0"/>
              <a:t>as + adjective + as</a:t>
            </a:r>
            <a:r>
              <a:rPr lang="en-US" sz="2000" b="1" dirty="0"/>
              <a:t>  </a:t>
            </a:r>
            <a:r>
              <a:rPr lang="en-US" sz="1600" dirty="0"/>
              <a:t>to compare things that are different</a:t>
            </a:r>
          </a:p>
          <a:p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58140" y="1416665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0" y="1861293"/>
            <a:ext cx="78708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Finding Nemo &amp; Toy Story are good films but</a:t>
            </a:r>
            <a:r>
              <a:rPr lang="en-US" sz="1600" dirty="0"/>
              <a:t> </a:t>
            </a:r>
            <a:r>
              <a:rPr lang="en-US" sz="1500" b="1" u="sng" dirty="0">
                <a:solidFill>
                  <a:schemeClr val="accent4">
                    <a:lumMod val="75000"/>
                  </a:schemeClr>
                </a:solidFill>
              </a:rPr>
              <a:t>not as  </a:t>
            </a:r>
            <a:r>
              <a:rPr lang="en-US" sz="1500" b="1" dirty="0">
                <a:solidFill>
                  <a:schemeClr val="accent4">
                    <a:lumMod val="75000"/>
                  </a:schemeClr>
                </a:solidFill>
              </a:rPr>
              <a:t>good </a:t>
            </a:r>
            <a:r>
              <a:rPr lang="en-US" sz="1500" b="1" u="sng" dirty="0">
                <a:solidFill>
                  <a:schemeClr val="accent4">
                    <a:lumMod val="75000"/>
                  </a:schemeClr>
                </a:solidFill>
              </a:rPr>
              <a:t>as</a:t>
            </a:r>
            <a:r>
              <a:rPr lang="en-US" sz="1500" u="sng" dirty="0"/>
              <a:t> </a:t>
            </a:r>
            <a:r>
              <a:rPr lang="en-US" dirty="0"/>
              <a:t>The Lion King</a:t>
            </a:r>
            <a:endParaRPr lang="en-US" sz="1800" dirty="0"/>
          </a:p>
        </p:txBody>
      </p:sp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Not 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4442487" y="4199569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as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مخطط انسيابي: محطة طرفية 14">
            <a:extLst>
              <a:ext uri="{FF2B5EF4-FFF2-40B4-BE49-F238E27FC236}">
                <a16:creationId xmlns:a16="http://schemas.microsoft.com/office/drawing/2014/main" id="{50C81BAE-0984-4E81-A5C5-FFF59BAD26FE}"/>
              </a:ext>
            </a:extLst>
          </p:cNvPr>
          <p:cNvSpPr/>
          <p:nvPr/>
        </p:nvSpPr>
        <p:spPr>
          <a:xfrm>
            <a:off x="2277153" y="427839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adjective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علامة الجمع 19">
            <a:extLst>
              <a:ext uri="{FF2B5EF4-FFF2-40B4-BE49-F238E27FC236}">
                <a16:creationId xmlns:a16="http://schemas.microsoft.com/office/drawing/2014/main" id="{7F45F6A5-C440-41DA-A881-B2A52A7C95D1}"/>
              </a:ext>
            </a:extLst>
          </p:cNvPr>
          <p:cNvSpPr/>
          <p:nvPr/>
        </p:nvSpPr>
        <p:spPr>
          <a:xfrm>
            <a:off x="1736729" y="4276650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علامة الجمع 26">
            <a:extLst>
              <a:ext uri="{FF2B5EF4-FFF2-40B4-BE49-F238E27FC236}">
                <a16:creationId xmlns:a16="http://schemas.microsoft.com/office/drawing/2014/main" id="{1697E5A7-8E04-4DA6-AB63-599836317334}"/>
              </a:ext>
            </a:extLst>
          </p:cNvPr>
          <p:cNvSpPr/>
          <p:nvPr/>
        </p:nvSpPr>
        <p:spPr>
          <a:xfrm>
            <a:off x="3894443" y="4197827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8E523DB-7757-4CA7-8729-7971F9C2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7" y="2318273"/>
            <a:ext cx="2275485" cy="15602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E3B9334-5056-4B9A-9CD4-9CFF2233D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40"/>
          <a:stretch/>
        </p:blipFill>
        <p:spPr>
          <a:xfrm>
            <a:off x="2225996" y="2427913"/>
            <a:ext cx="2275485" cy="137248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BF6AC7-7172-43EE-B88D-D4C512560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710" y="2265312"/>
            <a:ext cx="2266819" cy="15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9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21" grpId="0" animBg="1"/>
      <p:bldP spid="24" grpId="0" animBg="1"/>
      <p:bldP spid="19" grpId="0" animBg="1"/>
      <p:bldP spid="20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4E9E0E-0307-4993-B3FC-430FE3AF87A8}"/>
              </a:ext>
            </a:extLst>
          </p:cNvPr>
          <p:cNvSpPr txBox="1"/>
          <p:nvPr/>
        </p:nvSpPr>
        <p:spPr>
          <a:xfrm>
            <a:off x="175260" y="291525"/>
            <a:ext cx="7566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Use </a:t>
            </a:r>
            <a:r>
              <a:rPr lang="en-US" sz="1600" b="1" u="sng" dirty="0"/>
              <a:t>the + comparative , the + comparative </a:t>
            </a:r>
            <a:r>
              <a:rPr lang="en-US" sz="1800" dirty="0"/>
              <a:t>to describe two actions</a:t>
            </a:r>
          </a:p>
          <a:p>
            <a:endParaRPr lang="ar-SA" sz="18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5D7606-AC96-4B24-8969-AC18627CB205}"/>
              </a:ext>
            </a:extLst>
          </p:cNvPr>
          <p:cNvSpPr txBox="1"/>
          <p:nvPr/>
        </p:nvSpPr>
        <p:spPr>
          <a:xfrm>
            <a:off x="114716" y="3473322"/>
            <a:ext cx="742908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00" b="1" u="sng" dirty="0">
                <a:solidFill>
                  <a:srgbClr val="FF33CC"/>
                </a:solidFill>
              </a:rPr>
              <a:t>The more</a:t>
            </a:r>
            <a:r>
              <a:rPr lang="en-US" sz="1700" dirty="0"/>
              <a:t> I hear about the Giza Pyramids , </a:t>
            </a:r>
            <a:r>
              <a:rPr lang="en-US" sz="1700" b="1" dirty="0">
                <a:solidFill>
                  <a:srgbClr val="FF33CC"/>
                </a:solidFill>
              </a:rPr>
              <a:t>the more </a:t>
            </a:r>
            <a:r>
              <a:rPr lang="en-US" sz="1700" dirty="0"/>
              <a:t>I want to know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F9777-1C11-43E7-97E6-E4B047E668AD}"/>
              </a:ext>
            </a:extLst>
          </p:cNvPr>
          <p:cNvSpPr txBox="1"/>
          <p:nvPr/>
        </p:nvSpPr>
        <p:spPr>
          <a:xfrm>
            <a:off x="320040" y="847946"/>
            <a:ext cx="1706880" cy="400110"/>
          </a:xfrm>
          <a:prstGeom prst="rect">
            <a:avLst/>
          </a:prstGeom>
          <a:solidFill>
            <a:srgbClr val="FF5050"/>
          </a:solidFill>
          <a:ln w="38100"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243D8E9B-9332-4ECE-A89E-54678A27CE97}"/>
              </a:ext>
            </a:extLst>
          </p:cNvPr>
          <p:cNvSpPr/>
          <p:nvPr/>
        </p:nvSpPr>
        <p:spPr>
          <a:xfrm>
            <a:off x="114717" y="4172375"/>
            <a:ext cx="1081624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60178DEF-D8C7-48E3-8ED4-0DAE4051E16A}"/>
              </a:ext>
            </a:extLst>
          </p:cNvPr>
          <p:cNvSpPr/>
          <p:nvPr/>
        </p:nvSpPr>
        <p:spPr>
          <a:xfrm>
            <a:off x="1881744" y="4153604"/>
            <a:ext cx="189023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comparative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F7CD987-30F1-4BFB-8085-F7898B296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080" y="1426222"/>
            <a:ext cx="3092434" cy="181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علامة الجمع 10">
            <a:extLst>
              <a:ext uri="{FF2B5EF4-FFF2-40B4-BE49-F238E27FC236}">
                <a16:creationId xmlns:a16="http://schemas.microsoft.com/office/drawing/2014/main" id="{A97E181C-DC68-4316-97A8-CF48721B80FD}"/>
              </a:ext>
            </a:extLst>
          </p:cNvPr>
          <p:cNvSpPr/>
          <p:nvPr/>
        </p:nvSpPr>
        <p:spPr>
          <a:xfrm>
            <a:off x="1281983" y="4172375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علامة الجمع 11">
            <a:extLst>
              <a:ext uri="{FF2B5EF4-FFF2-40B4-BE49-F238E27FC236}">
                <a16:creationId xmlns:a16="http://schemas.microsoft.com/office/drawing/2014/main" id="{B6834594-9E8D-4B8D-9FD4-F5B05375948E}"/>
              </a:ext>
            </a:extLst>
          </p:cNvPr>
          <p:cNvSpPr/>
          <p:nvPr/>
        </p:nvSpPr>
        <p:spPr>
          <a:xfrm>
            <a:off x="5412066" y="4130224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علامة الجمع 14">
            <a:extLst>
              <a:ext uri="{FF2B5EF4-FFF2-40B4-BE49-F238E27FC236}">
                <a16:creationId xmlns:a16="http://schemas.microsoft.com/office/drawing/2014/main" id="{55D2F4D1-35AD-46A3-B584-D91C7BBEE9DA}"/>
              </a:ext>
            </a:extLst>
          </p:cNvPr>
          <p:cNvSpPr/>
          <p:nvPr/>
        </p:nvSpPr>
        <p:spPr>
          <a:xfrm>
            <a:off x="3889926" y="4115925"/>
            <a:ext cx="489267" cy="503017"/>
          </a:xfrm>
          <a:prstGeom prst="mathPlus">
            <a:avLst>
              <a:gd name="adj1" fmla="val 2049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خطط انسيابي: محطة طرفية 14">
            <a:extLst>
              <a:ext uri="{FF2B5EF4-FFF2-40B4-BE49-F238E27FC236}">
                <a16:creationId xmlns:a16="http://schemas.microsoft.com/office/drawing/2014/main" id="{C1FB4181-49B1-48CD-B4DC-56374C6CD036}"/>
              </a:ext>
            </a:extLst>
          </p:cNvPr>
          <p:cNvSpPr/>
          <p:nvPr/>
        </p:nvSpPr>
        <p:spPr>
          <a:xfrm>
            <a:off x="4419237" y="4153604"/>
            <a:ext cx="952785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مخطط انسيابي: محطة طرفية 14">
            <a:extLst>
              <a:ext uri="{FF2B5EF4-FFF2-40B4-BE49-F238E27FC236}">
                <a16:creationId xmlns:a16="http://schemas.microsoft.com/office/drawing/2014/main" id="{6516234F-7497-4F33-B9DD-8A66502D391A}"/>
              </a:ext>
            </a:extLst>
          </p:cNvPr>
          <p:cNvSpPr/>
          <p:nvPr/>
        </p:nvSpPr>
        <p:spPr>
          <a:xfrm>
            <a:off x="5941377" y="4115925"/>
            <a:ext cx="189023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comparative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71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 animBg="1"/>
      <p:bldP spid="13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894F8C-12ED-4D1C-A326-8C6046EDE2AF}"/>
              </a:ext>
            </a:extLst>
          </p:cNvPr>
          <p:cNvSpPr txBox="1"/>
          <p:nvPr/>
        </p:nvSpPr>
        <p:spPr>
          <a:xfrm>
            <a:off x="266700" y="326172"/>
            <a:ext cx="726186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We can use the expression </a:t>
            </a:r>
            <a:r>
              <a:rPr lang="en-US" sz="2000" b="1" u="sng" dirty="0">
                <a:solidFill>
                  <a:srgbClr val="EAB200"/>
                </a:solidFill>
              </a:rPr>
              <a:t>by far  </a:t>
            </a:r>
            <a:r>
              <a:rPr lang="en-US" sz="1800" dirty="0"/>
              <a:t>to add emphasis </a:t>
            </a:r>
            <a:br>
              <a:rPr lang="en-US" sz="900" dirty="0"/>
            </a:br>
            <a:r>
              <a:rPr lang="en-US" sz="1800" dirty="0"/>
              <a:t>                             </a:t>
            </a:r>
            <a:endParaRPr lang="en-US" sz="1800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3B14E5-7C3D-44E0-A08A-6B3A09DC520B}"/>
              </a:ext>
            </a:extLst>
          </p:cNvPr>
          <p:cNvSpPr txBox="1"/>
          <p:nvPr/>
        </p:nvSpPr>
        <p:spPr>
          <a:xfrm>
            <a:off x="383088" y="840983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328C925-8144-480B-B821-BDDF02423AE1}"/>
              </a:ext>
            </a:extLst>
          </p:cNvPr>
          <p:cNvSpPr txBox="1"/>
          <p:nvPr/>
        </p:nvSpPr>
        <p:spPr>
          <a:xfrm>
            <a:off x="383088" y="4105029"/>
            <a:ext cx="6191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lion King is </a:t>
            </a:r>
            <a:r>
              <a:rPr lang="en-US" sz="1800" b="1" u="sng" dirty="0">
                <a:solidFill>
                  <a:srgbClr val="FFC000"/>
                </a:solidFill>
              </a:rPr>
              <a:t>by far </a:t>
            </a:r>
            <a:r>
              <a:rPr lang="en-US" sz="1800" b="1" u="sng" dirty="0">
                <a:solidFill>
                  <a:schemeClr val="tx1"/>
                </a:solidFill>
              </a:rPr>
              <a:t>The best TV film of all</a:t>
            </a:r>
          </a:p>
          <a:p>
            <a:endParaRPr lang="en-US" sz="1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1E8DE190-2487-4FCB-8F52-F27F07440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88" y="1541960"/>
            <a:ext cx="3858216" cy="26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8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E0DEEE-59E8-4B87-BC02-E99E68CEF4FF}"/>
              </a:ext>
            </a:extLst>
          </p:cNvPr>
          <p:cNvSpPr txBox="1"/>
          <p:nvPr/>
        </p:nvSpPr>
        <p:spPr>
          <a:xfrm>
            <a:off x="259080" y="158532"/>
            <a:ext cx="176784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/>
              <a:t>Rules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8110CA9-DB10-4A4A-BE2B-AE9479B934B0}"/>
              </a:ext>
            </a:extLst>
          </p:cNvPr>
          <p:cNvSpPr txBox="1"/>
          <p:nvPr/>
        </p:nvSpPr>
        <p:spPr>
          <a:xfrm>
            <a:off x="68580" y="865108"/>
            <a:ext cx="7010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1-</a:t>
            </a:r>
            <a:r>
              <a:rPr lang="en-US" dirty="0"/>
              <a:t> </a:t>
            </a:r>
            <a:r>
              <a:rPr lang="en-US" sz="1600" dirty="0"/>
              <a:t>When we compare using </a:t>
            </a:r>
            <a:r>
              <a:rPr lang="en-US" sz="1600" b="1" u="sng" dirty="0"/>
              <a:t>short adjectives </a:t>
            </a:r>
            <a:r>
              <a:rPr lang="en-US" sz="1600" dirty="0"/>
              <a:t>(one or two syllables), we add </a:t>
            </a:r>
            <a:r>
              <a:rPr lang="en-US" sz="1600" b="1" dirty="0"/>
              <a:t>the + adjective + </a:t>
            </a:r>
            <a:r>
              <a:rPr lang="en-US" sz="1800" b="1" dirty="0"/>
              <a:t>–</a:t>
            </a:r>
            <a:r>
              <a:rPr lang="en-US" sz="1800" b="1" dirty="0" err="1"/>
              <a:t>est</a:t>
            </a:r>
            <a:endParaRPr lang="en-US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BF9CE67-5178-42D3-B3A7-6D4DACE1E715}"/>
              </a:ext>
            </a:extLst>
          </p:cNvPr>
          <p:cNvSpPr txBox="1"/>
          <p:nvPr/>
        </p:nvSpPr>
        <p:spPr>
          <a:xfrm>
            <a:off x="320040" y="1602462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81988FF-9FCD-4813-81BC-FB370BB1EAA6}"/>
              </a:ext>
            </a:extLst>
          </p:cNvPr>
          <p:cNvSpPr txBox="1"/>
          <p:nvPr/>
        </p:nvSpPr>
        <p:spPr>
          <a:xfrm>
            <a:off x="180083" y="21762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Sara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the shortest</a:t>
            </a:r>
            <a:endParaRPr lang="en-US" sz="18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5526387-EFB2-4B22-9814-2378A3266794}"/>
              </a:ext>
            </a:extLst>
          </p:cNvPr>
          <p:cNvSpPr txBox="1"/>
          <p:nvPr/>
        </p:nvSpPr>
        <p:spPr>
          <a:xfrm>
            <a:off x="214081" y="3440835"/>
            <a:ext cx="4928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 is </a:t>
            </a:r>
            <a:r>
              <a:rPr lang="en-US" sz="1800" b="1" u="sng" dirty="0">
                <a:solidFill>
                  <a:schemeClr val="accent4">
                    <a:lumMod val="75000"/>
                  </a:schemeClr>
                </a:solidFill>
              </a:rPr>
              <a:t>the oldest</a:t>
            </a:r>
            <a:endParaRPr lang="en-US" sz="1800" dirty="0"/>
          </a:p>
        </p:txBody>
      </p:sp>
      <p:sp>
        <p:nvSpPr>
          <p:cNvPr id="21" name="مخطط انسيابي: محطة طرفية 14">
            <a:extLst>
              <a:ext uri="{FF2B5EF4-FFF2-40B4-BE49-F238E27FC236}">
                <a16:creationId xmlns:a16="http://schemas.microsoft.com/office/drawing/2014/main" id="{CA74CFC1-A567-41BC-8DC9-24E1F1428844}"/>
              </a:ext>
            </a:extLst>
          </p:cNvPr>
          <p:cNvSpPr/>
          <p:nvPr/>
        </p:nvSpPr>
        <p:spPr>
          <a:xfrm>
            <a:off x="214081" y="4278392"/>
            <a:ext cx="1471491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old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مخطط انسيابي: محطة طرفية 14">
            <a:extLst>
              <a:ext uri="{FF2B5EF4-FFF2-40B4-BE49-F238E27FC236}">
                <a16:creationId xmlns:a16="http://schemas.microsoft.com/office/drawing/2014/main" id="{852A066A-6C39-4E39-A29B-936EDF0563B3}"/>
              </a:ext>
            </a:extLst>
          </p:cNvPr>
          <p:cNvSpPr/>
          <p:nvPr/>
        </p:nvSpPr>
        <p:spPr>
          <a:xfrm>
            <a:off x="180083" y="2670308"/>
            <a:ext cx="127254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short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مخطط انسيابي: محطة طرفية 14">
            <a:extLst>
              <a:ext uri="{FF2B5EF4-FFF2-40B4-BE49-F238E27FC236}">
                <a16:creationId xmlns:a16="http://schemas.microsoft.com/office/drawing/2014/main" id="{56EF8CAB-E8D6-4DC5-9BA0-2A8C3808F749}"/>
              </a:ext>
            </a:extLst>
          </p:cNvPr>
          <p:cNvSpPr/>
          <p:nvPr/>
        </p:nvSpPr>
        <p:spPr>
          <a:xfrm>
            <a:off x="2470144" y="2664252"/>
            <a:ext cx="186272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shortest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مخطط انسيابي: محطة طرفية 14">
            <a:extLst>
              <a:ext uri="{FF2B5EF4-FFF2-40B4-BE49-F238E27FC236}">
                <a16:creationId xmlns:a16="http://schemas.microsoft.com/office/drawing/2014/main" id="{9306D259-A6FA-4D0C-8DB3-BFC040DD30E4}"/>
              </a:ext>
            </a:extLst>
          </p:cNvPr>
          <p:cNvSpPr/>
          <p:nvPr/>
        </p:nvSpPr>
        <p:spPr>
          <a:xfrm>
            <a:off x="2735607" y="4248402"/>
            <a:ext cx="1566133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olrest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Arrow: Right 7">
            <a:extLst>
              <a:ext uri="{FF2B5EF4-FFF2-40B4-BE49-F238E27FC236}">
                <a16:creationId xmlns:a16="http://schemas.microsoft.com/office/drawing/2014/main" id="{D5960999-ED65-400F-A165-562087E70B74}"/>
              </a:ext>
            </a:extLst>
          </p:cNvPr>
          <p:cNvSpPr/>
          <p:nvPr/>
        </p:nvSpPr>
        <p:spPr>
          <a:xfrm>
            <a:off x="1586190" y="2724017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Arrow: Right 7">
            <a:extLst>
              <a:ext uri="{FF2B5EF4-FFF2-40B4-BE49-F238E27FC236}">
                <a16:creationId xmlns:a16="http://schemas.microsoft.com/office/drawing/2014/main" id="{1BA64B47-3730-4070-BB9F-96AEF054C6EF}"/>
              </a:ext>
            </a:extLst>
          </p:cNvPr>
          <p:cNvSpPr/>
          <p:nvPr/>
        </p:nvSpPr>
        <p:spPr>
          <a:xfrm>
            <a:off x="1795839" y="4322811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F8E30A3A-0028-4B99-9327-61EC11BB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316" y="1394694"/>
            <a:ext cx="2366715" cy="145184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996A33C-B6E3-43DA-BC30-C24EEB3CB3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887" y="3769340"/>
            <a:ext cx="2852335" cy="12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4" grpId="0" animBg="1"/>
      <p:bldP spid="16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54E9E0E-0307-4993-B3FC-430FE3AF87A8}"/>
              </a:ext>
            </a:extLst>
          </p:cNvPr>
          <p:cNvSpPr txBox="1"/>
          <p:nvPr/>
        </p:nvSpPr>
        <p:spPr>
          <a:xfrm>
            <a:off x="175260" y="291525"/>
            <a:ext cx="75666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2- </a:t>
            </a:r>
            <a:r>
              <a:rPr lang="en-US" sz="1800" dirty="0"/>
              <a:t>If an adjective ends in </a:t>
            </a:r>
            <a:r>
              <a:rPr lang="en-US" sz="1800" b="1" u="sng" dirty="0"/>
              <a:t>one vowel + consonant</a:t>
            </a:r>
            <a:br>
              <a:rPr lang="en-US" sz="1800" dirty="0"/>
            </a:br>
            <a:r>
              <a:rPr lang="en-US" sz="1800" dirty="0"/>
              <a:t>                                         </a:t>
            </a:r>
            <a:r>
              <a:rPr lang="en-US" sz="1800" b="1" dirty="0">
                <a:solidFill>
                  <a:srgbClr val="FF3300"/>
                </a:solidFill>
              </a:rPr>
              <a:t>(</a:t>
            </a:r>
            <a:r>
              <a:rPr lang="en-US" sz="1800" b="1" dirty="0" err="1">
                <a:solidFill>
                  <a:srgbClr val="FF3300"/>
                </a:solidFill>
              </a:rPr>
              <a:t>a,e,i,o,u</a:t>
            </a:r>
            <a:r>
              <a:rPr lang="en-US" sz="1800" b="1" dirty="0">
                <a:solidFill>
                  <a:srgbClr val="FF3300"/>
                </a:solidFill>
              </a:rPr>
              <a:t>)</a:t>
            </a:r>
            <a:r>
              <a:rPr lang="en-US" sz="1800" b="1" dirty="0">
                <a:solidFill>
                  <a:srgbClr val="FF9933"/>
                </a:solidFill>
              </a:rPr>
              <a:t> </a:t>
            </a:r>
            <a:r>
              <a:rPr lang="en-US" sz="1800" dirty="0"/>
              <a:t>     </a:t>
            </a:r>
            <a:r>
              <a:rPr lang="en-US" sz="1800" b="1" dirty="0">
                <a:solidFill>
                  <a:srgbClr val="FF8F8F"/>
                </a:solidFill>
              </a:rPr>
              <a:t>(</a:t>
            </a:r>
            <a:r>
              <a:rPr lang="en-US" sz="1800" b="1" dirty="0" err="1">
                <a:solidFill>
                  <a:srgbClr val="FF8F8F"/>
                </a:solidFill>
              </a:rPr>
              <a:t>b,c,d,f,g,h,j,k,l,m</a:t>
            </a:r>
            <a:r>
              <a:rPr lang="en-US" sz="1800" b="1" dirty="0">
                <a:solidFill>
                  <a:srgbClr val="FF8F8F"/>
                </a:solidFill>
              </a:rPr>
              <a:t>....)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800" dirty="0"/>
              <a:t>we </a:t>
            </a:r>
            <a:r>
              <a:rPr lang="en-US" sz="1800" b="1" u="sng" dirty="0">
                <a:solidFill>
                  <a:srgbClr val="FF0066"/>
                </a:solidFill>
              </a:rPr>
              <a:t>double the consonant </a:t>
            </a:r>
            <a:r>
              <a:rPr lang="en-US" sz="1800" dirty="0"/>
              <a:t>and add </a:t>
            </a:r>
            <a:r>
              <a:rPr lang="en-US" sz="1800" b="1" u="sng" dirty="0"/>
              <a:t>-</a:t>
            </a:r>
            <a:r>
              <a:rPr lang="en-US" sz="1800" b="1" u="sng" dirty="0" err="1"/>
              <a:t>est</a:t>
            </a:r>
            <a:br>
              <a:rPr lang="en-US" sz="1800" dirty="0"/>
            </a:br>
            <a:endParaRPr lang="ar-SA" sz="18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D5D7606-AC96-4B24-8969-AC18627CB205}"/>
              </a:ext>
            </a:extLst>
          </p:cNvPr>
          <p:cNvSpPr txBox="1"/>
          <p:nvPr/>
        </p:nvSpPr>
        <p:spPr>
          <a:xfrm>
            <a:off x="228600" y="220241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red fish is </a:t>
            </a:r>
            <a:r>
              <a:rPr lang="en-US" sz="1800" b="1" u="sng" dirty="0">
                <a:solidFill>
                  <a:srgbClr val="FF0066"/>
                </a:solidFill>
              </a:rPr>
              <a:t>the biggest</a:t>
            </a:r>
            <a:r>
              <a:rPr lang="en-US" sz="1800" dirty="0"/>
              <a:t>  of all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0BF9777-1C11-43E7-97E6-E4B047E668AD}"/>
              </a:ext>
            </a:extLst>
          </p:cNvPr>
          <p:cNvSpPr txBox="1"/>
          <p:nvPr/>
        </p:nvSpPr>
        <p:spPr>
          <a:xfrm>
            <a:off x="320040" y="1617702"/>
            <a:ext cx="1706880" cy="400110"/>
          </a:xfrm>
          <a:prstGeom prst="rect">
            <a:avLst/>
          </a:prstGeom>
          <a:solidFill>
            <a:srgbClr val="FF5050"/>
          </a:solidFill>
          <a:ln w="38100"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243D8E9B-9332-4ECE-A89E-54678A27CE97}"/>
              </a:ext>
            </a:extLst>
          </p:cNvPr>
          <p:cNvSpPr/>
          <p:nvPr/>
        </p:nvSpPr>
        <p:spPr>
          <a:xfrm>
            <a:off x="350520" y="2657033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big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60178DEF-D8C7-48E3-8ED4-0DAE4051E16A}"/>
              </a:ext>
            </a:extLst>
          </p:cNvPr>
          <p:cNvSpPr/>
          <p:nvPr/>
        </p:nvSpPr>
        <p:spPr>
          <a:xfrm>
            <a:off x="3211834" y="2626013"/>
            <a:ext cx="2152646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biggest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Arrow: Right 7">
            <a:extLst>
              <a:ext uri="{FF2B5EF4-FFF2-40B4-BE49-F238E27FC236}">
                <a16:creationId xmlns:a16="http://schemas.microsoft.com/office/drawing/2014/main" id="{D0546ACC-1001-498D-861A-425688E63BB2}"/>
              </a:ext>
            </a:extLst>
          </p:cNvPr>
          <p:cNvSpPr/>
          <p:nvPr/>
        </p:nvSpPr>
        <p:spPr>
          <a:xfrm>
            <a:off x="2210878" y="2739259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7E1F692-FF24-4636-975C-BEAC2165D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81" y="3274073"/>
            <a:ext cx="4351020" cy="17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10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970D89-6872-4D8A-81FF-0161AB19F648}"/>
              </a:ext>
            </a:extLst>
          </p:cNvPr>
          <p:cNvSpPr txBox="1"/>
          <p:nvPr/>
        </p:nvSpPr>
        <p:spPr>
          <a:xfrm>
            <a:off x="236220" y="3485056"/>
            <a:ext cx="565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clown with red hat is </a:t>
            </a:r>
            <a:r>
              <a:rPr lang="en-US" sz="1800" b="1" u="sng" dirty="0">
                <a:solidFill>
                  <a:srgbClr val="0088EE"/>
                </a:solidFill>
              </a:rPr>
              <a:t>the funniest </a:t>
            </a:r>
            <a:r>
              <a:rPr lang="en-US" sz="1800" dirty="0"/>
              <a:t>of all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B0DAE2F-D2A4-4AA8-84FA-B9CB82588006}"/>
              </a:ext>
            </a:extLst>
          </p:cNvPr>
          <p:cNvSpPr txBox="1"/>
          <p:nvPr/>
        </p:nvSpPr>
        <p:spPr>
          <a:xfrm>
            <a:off x="53340" y="302270"/>
            <a:ext cx="706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3- </a:t>
            </a:r>
            <a:r>
              <a:rPr lang="en-US" sz="1800" dirty="0"/>
              <a:t>If and adjective ends with </a:t>
            </a:r>
            <a:r>
              <a:rPr lang="en-US" sz="1800" b="1" dirty="0">
                <a:solidFill>
                  <a:srgbClr val="0088EE"/>
                </a:solidFill>
              </a:rPr>
              <a:t>a –y,</a:t>
            </a:r>
            <a:r>
              <a:rPr lang="en-US" sz="1800" dirty="0"/>
              <a:t> we change it to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i</a:t>
            </a:r>
            <a:r>
              <a:rPr lang="en-US" sz="1800" dirty="0">
                <a:solidFill>
                  <a:srgbClr val="0088EE"/>
                </a:solidFill>
              </a:rPr>
              <a:t> </a:t>
            </a:r>
            <a:r>
              <a:rPr lang="en-US" sz="1800" dirty="0"/>
              <a:t>and add </a:t>
            </a:r>
            <a:r>
              <a:rPr lang="en-US" sz="1800" dirty="0">
                <a:solidFill>
                  <a:srgbClr val="0088EE"/>
                </a:solidFill>
              </a:rPr>
              <a:t>–</a:t>
            </a:r>
            <a:r>
              <a:rPr lang="en-US" sz="1800" b="1" dirty="0" err="1">
                <a:solidFill>
                  <a:srgbClr val="0088EE"/>
                </a:solidFill>
              </a:rPr>
              <a:t>est</a:t>
            </a:r>
            <a:endParaRPr lang="en-US" sz="1800" b="1" dirty="0">
              <a:solidFill>
                <a:srgbClr val="0088EE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59AF8F3-4B95-40DB-A09B-71DB17262B68}"/>
              </a:ext>
            </a:extLst>
          </p:cNvPr>
          <p:cNvSpPr txBox="1"/>
          <p:nvPr/>
        </p:nvSpPr>
        <p:spPr>
          <a:xfrm>
            <a:off x="350520" y="894694"/>
            <a:ext cx="1706880" cy="400110"/>
          </a:xfrm>
          <a:prstGeom prst="rect">
            <a:avLst/>
          </a:prstGeom>
          <a:solidFill>
            <a:srgbClr val="66CCFF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1" name="مخطط انسيابي: محطة طرفية 14">
            <a:extLst>
              <a:ext uri="{FF2B5EF4-FFF2-40B4-BE49-F238E27FC236}">
                <a16:creationId xmlns:a16="http://schemas.microsoft.com/office/drawing/2014/main" id="{EB376E74-A219-452F-AE92-2D57FC6E73AF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funny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Arrow: Right 7">
            <a:extLst>
              <a:ext uri="{FF2B5EF4-FFF2-40B4-BE49-F238E27FC236}">
                <a16:creationId xmlns:a16="http://schemas.microsoft.com/office/drawing/2014/main" id="{56F92836-15F7-411D-BACF-99E7DBD30C99}"/>
              </a:ext>
            </a:extLst>
          </p:cNvPr>
          <p:cNvSpPr/>
          <p:nvPr/>
        </p:nvSpPr>
        <p:spPr>
          <a:xfrm>
            <a:off x="2233738" y="4212088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خطط انسيابي: محطة طرفية 14">
            <a:extLst>
              <a:ext uri="{FF2B5EF4-FFF2-40B4-BE49-F238E27FC236}">
                <a16:creationId xmlns:a16="http://schemas.microsoft.com/office/drawing/2014/main" id="{4CBB5080-AB37-49F9-9290-2EF44E9F71DC}"/>
              </a:ext>
            </a:extLst>
          </p:cNvPr>
          <p:cNvSpPr/>
          <p:nvPr/>
        </p:nvSpPr>
        <p:spPr>
          <a:xfrm>
            <a:off x="3239578" y="4091734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funn</a:t>
            </a:r>
            <a:r>
              <a:rPr lang="en-US" sz="2400" b="1" u="sng" dirty="0">
                <a:solidFill>
                  <a:srgbClr val="0088EE"/>
                </a:solidFill>
                <a:latin typeface="Arial Narrow" panose="020B0606020202030204" pitchFamily="34" charset="0"/>
              </a:rPr>
              <a:t>iest</a:t>
            </a:r>
            <a:endParaRPr lang="en-US" sz="3000" b="1" u="sng" dirty="0">
              <a:solidFill>
                <a:srgbClr val="0088EE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133056A-B37F-4A33-AD5D-7FC7C951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307" y="1431730"/>
            <a:ext cx="4029805" cy="20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5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7894F8C-12ED-4D1C-A326-8C6046EDE2AF}"/>
              </a:ext>
            </a:extLst>
          </p:cNvPr>
          <p:cNvSpPr txBox="1"/>
          <p:nvPr/>
        </p:nvSpPr>
        <p:spPr>
          <a:xfrm>
            <a:off x="266700" y="326172"/>
            <a:ext cx="726186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4 – </a:t>
            </a:r>
            <a:r>
              <a:rPr lang="en-US" sz="1800" dirty="0"/>
              <a:t>When we compare using long adjectives ( three or more syllables) we add </a:t>
            </a:r>
            <a:r>
              <a:rPr lang="en-US" sz="2400" b="1" u="sng" dirty="0"/>
              <a:t>the most + adjective</a:t>
            </a:r>
            <a:endParaRPr lang="en-US" sz="1800" b="1" u="sng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93B14E5-7C3D-44E0-A08A-6B3A09DC520B}"/>
              </a:ext>
            </a:extLst>
          </p:cNvPr>
          <p:cNvSpPr txBox="1"/>
          <p:nvPr/>
        </p:nvSpPr>
        <p:spPr>
          <a:xfrm>
            <a:off x="350520" y="1262131"/>
            <a:ext cx="1706880" cy="400110"/>
          </a:xfrm>
          <a:prstGeom prst="rect">
            <a:avLst/>
          </a:prstGeom>
          <a:solidFill>
            <a:srgbClr val="FFC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69247-2902-4E95-BE87-007C9FE95B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52" r="26842"/>
          <a:stretch/>
        </p:blipFill>
        <p:spPr>
          <a:xfrm>
            <a:off x="1386840" y="1954753"/>
            <a:ext cx="1805940" cy="135296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F328C925-8144-480B-B821-BDDF02423AE1}"/>
              </a:ext>
            </a:extLst>
          </p:cNvPr>
          <p:cNvSpPr txBox="1"/>
          <p:nvPr/>
        </p:nvSpPr>
        <p:spPr>
          <a:xfrm>
            <a:off x="266700" y="335539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Dimond is </a:t>
            </a:r>
            <a:r>
              <a:rPr lang="en-US" sz="1800" b="1" u="sng" dirty="0">
                <a:solidFill>
                  <a:srgbClr val="FFC000"/>
                </a:solidFill>
              </a:rPr>
              <a:t>the most </a:t>
            </a:r>
            <a:r>
              <a:rPr lang="en-US" sz="1800" b="1" u="sng" dirty="0">
                <a:solidFill>
                  <a:schemeClr val="tx1"/>
                </a:solidFill>
              </a:rPr>
              <a:t>expensive</a:t>
            </a:r>
            <a:r>
              <a:rPr lang="en-US" sz="1800" dirty="0"/>
              <a:t>  of all</a:t>
            </a:r>
          </a:p>
        </p:txBody>
      </p:sp>
      <p:sp>
        <p:nvSpPr>
          <p:cNvPr id="9" name="مخطط انسيابي: محطة طرفية 14">
            <a:extLst>
              <a:ext uri="{FF2B5EF4-FFF2-40B4-BE49-F238E27FC236}">
                <a16:creationId xmlns:a16="http://schemas.microsoft.com/office/drawing/2014/main" id="{DEC0C75A-6C64-47A1-914B-DF84C25D5057}"/>
              </a:ext>
            </a:extLst>
          </p:cNvPr>
          <p:cNvSpPr/>
          <p:nvPr/>
        </p:nvSpPr>
        <p:spPr>
          <a:xfrm>
            <a:off x="381000" y="4078118"/>
            <a:ext cx="16764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مخطط انسيابي: محطة طرفية 14">
            <a:extLst>
              <a:ext uri="{FF2B5EF4-FFF2-40B4-BE49-F238E27FC236}">
                <a16:creationId xmlns:a16="http://schemas.microsoft.com/office/drawing/2014/main" id="{A6823298-291D-4E1F-9F67-8D78BB93D5D0}"/>
              </a:ext>
            </a:extLst>
          </p:cNvPr>
          <p:cNvSpPr/>
          <p:nvPr/>
        </p:nvSpPr>
        <p:spPr>
          <a:xfrm>
            <a:off x="3238500" y="4062700"/>
            <a:ext cx="3009900" cy="501275"/>
          </a:xfrm>
          <a:prstGeom prst="flowChartTerminator">
            <a:avLst/>
          </a:prstGeom>
          <a:solidFill>
            <a:srgbClr val="FEFEE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 Narrow" panose="020B0606020202030204" pitchFamily="34" charset="0"/>
              </a:rPr>
              <a:t>The </a:t>
            </a:r>
            <a:r>
              <a:rPr lang="en-US" sz="2400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mostexpensive</a:t>
            </a:r>
            <a:endParaRPr lang="en-US" sz="3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Arrow: Right 7">
            <a:extLst>
              <a:ext uri="{FF2B5EF4-FFF2-40B4-BE49-F238E27FC236}">
                <a16:creationId xmlns:a16="http://schemas.microsoft.com/office/drawing/2014/main" id="{5D84FFE6-9050-41C9-A8BC-102CDDB11CC2}"/>
              </a:ext>
            </a:extLst>
          </p:cNvPr>
          <p:cNvSpPr/>
          <p:nvPr/>
        </p:nvSpPr>
        <p:spPr>
          <a:xfrm>
            <a:off x="2233199" y="4145102"/>
            <a:ext cx="829502" cy="367305"/>
          </a:xfrm>
          <a:prstGeom prst="rightArrow">
            <a:avLst/>
          </a:prstGeom>
          <a:solidFill>
            <a:srgbClr val="FF33CC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AB38677-89C1-4501-AFB0-E080DC58E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214" y="1928566"/>
            <a:ext cx="134123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3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25CB75-BB87-425E-9C49-E1E30AC262EE}"/>
              </a:ext>
            </a:extLst>
          </p:cNvPr>
          <p:cNvSpPr txBox="1"/>
          <p:nvPr/>
        </p:nvSpPr>
        <p:spPr>
          <a:xfrm>
            <a:off x="388620" y="18139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5- </a:t>
            </a:r>
            <a:r>
              <a:rPr lang="en-US" sz="1800" dirty="0"/>
              <a:t>There are a few </a:t>
            </a:r>
            <a:r>
              <a:rPr lang="en-US" sz="1800" b="1" dirty="0"/>
              <a:t>exceptions:</a:t>
            </a:r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0168DA6-29F8-4092-8B6E-39E07A16CD34}"/>
              </a:ext>
            </a:extLst>
          </p:cNvPr>
          <p:cNvSpPr txBox="1"/>
          <p:nvPr/>
        </p:nvSpPr>
        <p:spPr>
          <a:xfrm>
            <a:off x="458736" y="1009223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Good</a:t>
            </a:r>
          </a:p>
          <a:p>
            <a:pPr algn="ctr"/>
            <a:endParaRPr lang="en-US" sz="1100" b="1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DA6F7ED-AD2D-42A3-8998-6D7631C17731}"/>
              </a:ext>
            </a:extLst>
          </p:cNvPr>
          <p:cNvSpPr txBox="1"/>
          <p:nvPr/>
        </p:nvSpPr>
        <p:spPr>
          <a:xfrm>
            <a:off x="458736" y="2163946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bad</a:t>
            </a:r>
          </a:p>
          <a:p>
            <a:pPr algn="ctr"/>
            <a:endParaRPr lang="en-US" sz="1100" b="1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6AF68F9-972C-4B2E-87A0-8B8DBAF4523F}"/>
              </a:ext>
            </a:extLst>
          </p:cNvPr>
          <p:cNvSpPr txBox="1"/>
          <p:nvPr/>
        </p:nvSpPr>
        <p:spPr>
          <a:xfrm>
            <a:off x="458736" y="3282194"/>
            <a:ext cx="1758684" cy="815608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far</a:t>
            </a:r>
          </a:p>
          <a:p>
            <a:pPr algn="ctr"/>
            <a:endParaRPr lang="en-US" sz="1100" b="1" dirty="0"/>
          </a:p>
        </p:txBody>
      </p:sp>
      <p:sp>
        <p:nvSpPr>
          <p:cNvPr id="15" name="Arrow: Right 7">
            <a:extLst>
              <a:ext uri="{FF2B5EF4-FFF2-40B4-BE49-F238E27FC236}">
                <a16:creationId xmlns:a16="http://schemas.microsoft.com/office/drawing/2014/main" id="{9BCD6D16-B09A-4E02-A137-F5A872BCE481}"/>
              </a:ext>
            </a:extLst>
          </p:cNvPr>
          <p:cNvSpPr/>
          <p:nvPr/>
        </p:nvSpPr>
        <p:spPr>
          <a:xfrm>
            <a:off x="2522759" y="3506345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7">
            <a:extLst>
              <a:ext uri="{FF2B5EF4-FFF2-40B4-BE49-F238E27FC236}">
                <a16:creationId xmlns:a16="http://schemas.microsoft.com/office/drawing/2014/main" id="{DCFD3793-A743-49E1-80EA-54FEEE10CA9F}"/>
              </a:ext>
            </a:extLst>
          </p:cNvPr>
          <p:cNvSpPr/>
          <p:nvPr/>
        </p:nvSpPr>
        <p:spPr>
          <a:xfrm>
            <a:off x="2522759" y="229978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7">
            <a:extLst>
              <a:ext uri="{FF2B5EF4-FFF2-40B4-BE49-F238E27FC236}">
                <a16:creationId xmlns:a16="http://schemas.microsoft.com/office/drawing/2014/main" id="{F2F8DFF0-8BE5-4688-AA31-6916D2DD6797}"/>
              </a:ext>
            </a:extLst>
          </p:cNvPr>
          <p:cNvSpPr/>
          <p:nvPr/>
        </p:nvSpPr>
        <p:spPr>
          <a:xfrm>
            <a:off x="2454179" y="1189071"/>
            <a:ext cx="829502" cy="36730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D209A9-2EE5-4AD4-90BA-5DD7FDC1728B}"/>
              </a:ext>
            </a:extLst>
          </p:cNvPr>
          <p:cNvSpPr txBox="1"/>
          <p:nvPr/>
        </p:nvSpPr>
        <p:spPr>
          <a:xfrm>
            <a:off x="3520440" y="96492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The best</a:t>
            </a:r>
          </a:p>
          <a:p>
            <a:pPr algn="ctr"/>
            <a:endParaRPr lang="en-US" sz="1100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DC0A37A-C5C3-481A-AB57-3F43F6D3D49C}"/>
              </a:ext>
            </a:extLst>
          </p:cNvPr>
          <p:cNvSpPr txBox="1"/>
          <p:nvPr/>
        </p:nvSpPr>
        <p:spPr>
          <a:xfrm>
            <a:off x="3520440" y="2016480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The worst</a:t>
            </a:r>
          </a:p>
          <a:p>
            <a:pPr algn="ctr"/>
            <a:endParaRPr lang="en-US" sz="1100" b="1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924C12-4756-4C26-86C5-F361E72041FB}"/>
              </a:ext>
            </a:extLst>
          </p:cNvPr>
          <p:cNvSpPr txBox="1"/>
          <p:nvPr/>
        </p:nvSpPr>
        <p:spPr>
          <a:xfrm>
            <a:off x="3528601" y="3297583"/>
            <a:ext cx="2263140" cy="80021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sz="1100" b="1" dirty="0"/>
          </a:p>
          <a:p>
            <a:pPr algn="ctr"/>
            <a:r>
              <a:rPr lang="en-US" sz="2400" b="1" dirty="0"/>
              <a:t>The farthest</a:t>
            </a:r>
          </a:p>
          <a:p>
            <a:pPr algn="ctr"/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4156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body" idx="4294967295"/>
          </p:nvPr>
        </p:nvSpPr>
        <p:spPr>
          <a:xfrm>
            <a:off x="5889250" y="444300"/>
            <a:ext cx="2738700" cy="4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  Open</a:t>
            </a:r>
            <a:endParaRPr sz="5400" dirty="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</a:rPr>
              <a:t>Y</a:t>
            </a:r>
            <a:r>
              <a:rPr lang="en" sz="2000" dirty="0">
                <a:solidFill>
                  <a:srgbClr val="FFFFFF"/>
                </a:solidFill>
              </a:rPr>
              <a:t>our student’s book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</a:rPr>
              <a:t> p. (65)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914F989-3CCC-44F5-A308-6538016E7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7638">
            <a:off x="427669" y="1063151"/>
            <a:ext cx="3205537" cy="368175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979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 idx="4294967295"/>
          </p:nvPr>
        </p:nvSpPr>
        <p:spPr>
          <a:xfrm>
            <a:off x="2524850" y="2345350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FFFFFF"/>
                </a:solidFill>
              </a:rPr>
              <a:t>Words Connected with Space and the Planetary System</a:t>
            </a:r>
          </a:p>
        </p:txBody>
      </p:sp>
      <p:sp>
        <p:nvSpPr>
          <p:cNvPr id="103" name="Google Shape;103;p19"/>
          <p:cNvSpPr/>
          <p:nvPr/>
        </p:nvSpPr>
        <p:spPr>
          <a:xfrm>
            <a:off x="4752245" y="839202"/>
            <a:ext cx="1343513" cy="1361401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4" name="Google Shape;104;p19"/>
          <p:cNvSpPr/>
          <p:nvPr/>
        </p:nvSpPr>
        <p:spPr>
          <a:xfrm rot="1472949">
            <a:off x="3530682" y="1518930"/>
            <a:ext cx="785493" cy="76515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4492396" y="709100"/>
            <a:ext cx="343890" cy="33417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6" name="Google Shape;106;p19"/>
          <p:cNvSpPr/>
          <p:nvPr/>
        </p:nvSpPr>
        <p:spPr>
          <a:xfrm rot="2487341">
            <a:off x="4271227" y="2225434"/>
            <a:ext cx="244676" cy="23776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2544310" y="24176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6600" b="1" i="0" dirty="0"/>
              <a:t>Warm UP</a:t>
            </a:r>
            <a:endParaRPr sz="6600" b="1" i="0" dirty="0"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ECCCD88-AC12-427E-910A-88D75883A9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8" t="4035" r="4522" b="6566"/>
          <a:stretch/>
        </p:blipFill>
        <p:spPr>
          <a:xfrm>
            <a:off x="525780" y="731519"/>
            <a:ext cx="6972300" cy="38557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65261FB-C8C8-466C-B4E9-46E7BB76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345449"/>
            <a:ext cx="7279255" cy="45358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952E350E-66F1-4DD8-8B32-DD4CA8C763A6}"/>
              </a:ext>
            </a:extLst>
          </p:cNvPr>
          <p:cNvCxnSpPr/>
          <p:nvPr/>
        </p:nvCxnSpPr>
        <p:spPr>
          <a:xfrm>
            <a:off x="1424940" y="12115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A73B5AB5-2E2D-4508-8C65-772B75C0185D}"/>
              </a:ext>
            </a:extLst>
          </p:cNvPr>
          <p:cNvCxnSpPr/>
          <p:nvPr/>
        </p:nvCxnSpPr>
        <p:spPr>
          <a:xfrm>
            <a:off x="3855720" y="12115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98E768FC-5B03-413E-A913-BA822CDA24E5}"/>
              </a:ext>
            </a:extLst>
          </p:cNvPr>
          <p:cNvCxnSpPr/>
          <p:nvPr/>
        </p:nvCxnSpPr>
        <p:spPr>
          <a:xfrm>
            <a:off x="2270760" y="13944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893E7FEA-1243-41D7-800B-799018C7C39F}"/>
              </a:ext>
            </a:extLst>
          </p:cNvPr>
          <p:cNvCxnSpPr/>
          <p:nvPr/>
        </p:nvCxnSpPr>
        <p:spPr>
          <a:xfrm>
            <a:off x="2941320" y="15849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54853353-F952-4AB5-9EB3-F093573627FC}"/>
              </a:ext>
            </a:extLst>
          </p:cNvPr>
          <p:cNvCxnSpPr/>
          <p:nvPr/>
        </p:nvCxnSpPr>
        <p:spPr>
          <a:xfrm>
            <a:off x="2087880" y="35052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E365621-31A7-42E5-B602-21450CFED7E7}"/>
              </a:ext>
            </a:extLst>
          </p:cNvPr>
          <p:cNvCxnSpPr/>
          <p:nvPr/>
        </p:nvCxnSpPr>
        <p:spPr>
          <a:xfrm>
            <a:off x="4617720" y="183642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ED7DC312-9DB6-4A2C-A696-ED3B30774E26}"/>
              </a:ext>
            </a:extLst>
          </p:cNvPr>
          <p:cNvCxnSpPr>
            <a:cxnSpLocks/>
          </p:cNvCxnSpPr>
          <p:nvPr/>
        </p:nvCxnSpPr>
        <p:spPr>
          <a:xfrm>
            <a:off x="1264920" y="2461260"/>
            <a:ext cx="73914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07B4D7E8-8AAD-426D-8EA5-F7FA2A51691C}"/>
              </a:ext>
            </a:extLst>
          </p:cNvPr>
          <p:cNvCxnSpPr/>
          <p:nvPr/>
        </p:nvCxnSpPr>
        <p:spPr>
          <a:xfrm>
            <a:off x="2270760" y="263652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8272940E-C1D0-45B8-9889-EC556369F72D}"/>
              </a:ext>
            </a:extLst>
          </p:cNvPr>
          <p:cNvCxnSpPr/>
          <p:nvPr/>
        </p:nvCxnSpPr>
        <p:spPr>
          <a:xfrm>
            <a:off x="3093720" y="283464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8F6029BE-8EEC-4BDD-B050-AD08D97A8D51}"/>
              </a:ext>
            </a:extLst>
          </p:cNvPr>
          <p:cNvCxnSpPr/>
          <p:nvPr/>
        </p:nvCxnSpPr>
        <p:spPr>
          <a:xfrm>
            <a:off x="3299460" y="320802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B5E7BC86-0B38-41D9-946F-32DA2FBD5A9D}"/>
              </a:ext>
            </a:extLst>
          </p:cNvPr>
          <p:cNvCxnSpPr/>
          <p:nvPr/>
        </p:nvCxnSpPr>
        <p:spPr>
          <a:xfrm>
            <a:off x="3009900" y="30327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9BDED141-9D13-4ED7-A8F7-96EBECA527FE}"/>
              </a:ext>
            </a:extLst>
          </p:cNvPr>
          <p:cNvCxnSpPr/>
          <p:nvPr/>
        </p:nvCxnSpPr>
        <p:spPr>
          <a:xfrm>
            <a:off x="5516880" y="28498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212DFABF-9F50-496E-AA66-330F05168C0A}"/>
              </a:ext>
            </a:extLst>
          </p:cNvPr>
          <p:cNvCxnSpPr>
            <a:cxnSpLocks/>
          </p:cNvCxnSpPr>
          <p:nvPr/>
        </p:nvCxnSpPr>
        <p:spPr>
          <a:xfrm>
            <a:off x="2087880" y="3695700"/>
            <a:ext cx="34290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20CAE6F1-C719-4341-A7D8-3B982BF7B86E}"/>
              </a:ext>
            </a:extLst>
          </p:cNvPr>
          <p:cNvCxnSpPr/>
          <p:nvPr/>
        </p:nvCxnSpPr>
        <p:spPr>
          <a:xfrm>
            <a:off x="5646420" y="36880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B2C3168B-35F4-4167-B66E-3A7ACA12B84C}"/>
              </a:ext>
            </a:extLst>
          </p:cNvPr>
          <p:cNvCxnSpPr>
            <a:cxnSpLocks/>
          </p:cNvCxnSpPr>
          <p:nvPr/>
        </p:nvCxnSpPr>
        <p:spPr>
          <a:xfrm>
            <a:off x="3360420" y="3695700"/>
            <a:ext cx="36576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A980D1A-3D03-4778-BB39-C035A7B9D3B2}"/>
              </a:ext>
            </a:extLst>
          </p:cNvPr>
          <p:cNvCxnSpPr/>
          <p:nvPr/>
        </p:nvCxnSpPr>
        <p:spPr>
          <a:xfrm>
            <a:off x="2148840" y="387096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B7924A69-5C7E-465D-9010-113FB4BC7E2D}"/>
              </a:ext>
            </a:extLst>
          </p:cNvPr>
          <p:cNvCxnSpPr/>
          <p:nvPr/>
        </p:nvCxnSpPr>
        <p:spPr>
          <a:xfrm>
            <a:off x="3124200" y="42672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رابط مستقيم 33">
            <a:extLst>
              <a:ext uri="{FF2B5EF4-FFF2-40B4-BE49-F238E27FC236}">
                <a16:creationId xmlns:a16="http://schemas.microsoft.com/office/drawing/2014/main" id="{B68695C0-132D-4329-96E9-B17CC50B7FFA}"/>
              </a:ext>
            </a:extLst>
          </p:cNvPr>
          <p:cNvCxnSpPr/>
          <p:nvPr/>
        </p:nvCxnSpPr>
        <p:spPr>
          <a:xfrm>
            <a:off x="3604260" y="44958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رابط مستقيم 35">
            <a:extLst>
              <a:ext uri="{FF2B5EF4-FFF2-40B4-BE49-F238E27FC236}">
                <a16:creationId xmlns:a16="http://schemas.microsoft.com/office/drawing/2014/main" id="{D0CAD994-CE7B-4DC6-91E6-60C4B26E2D71}"/>
              </a:ext>
            </a:extLst>
          </p:cNvPr>
          <p:cNvCxnSpPr/>
          <p:nvPr/>
        </p:nvCxnSpPr>
        <p:spPr>
          <a:xfrm>
            <a:off x="3025140" y="407670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رابط مستقيم 36">
            <a:extLst>
              <a:ext uri="{FF2B5EF4-FFF2-40B4-BE49-F238E27FC236}">
                <a16:creationId xmlns:a16="http://schemas.microsoft.com/office/drawing/2014/main" id="{C299AE30-9E9C-4D07-A076-8C14EBDC0447}"/>
              </a:ext>
            </a:extLst>
          </p:cNvPr>
          <p:cNvCxnSpPr/>
          <p:nvPr/>
        </p:nvCxnSpPr>
        <p:spPr>
          <a:xfrm>
            <a:off x="5265420" y="1402080"/>
            <a:ext cx="579120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7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ctrTitle" idx="4294967295"/>
          </p:nvPr>
        </p:nvSpPr>
        <p:spPr>
          <a:xfrm>
            <a:off x="1941930" y="1147195"/>
            <a:ext cx="4863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rgbClr val="FFFFFF"/>
                </a:solidFill>
              </a:rPr>
              <a:t>Thanks!</a:t>
            </a:r>
            <a:endParaRPr sz="6600" b="1" dirty="0">
              <a:solidFill>
                <a:srgbClr val="FFFFFF"/>
              </a:solidFill>
            </a:endParaRPr>
          </a:p>
        </p:txBody>
      </p:sp>
      <p:sp>
        <p:nvSpPr>
          <p:cNvPr id="253" name="Google Shape;253;p3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168600B-B1B0-4E9E-8341-2DDFD88F8B94}"/>
              </a:ext>
            </a:extLst>
          </p:cNvPr>
          <p:cNvSpPr txBox="1"/>
          <p:nvPr/>
        </p:nvSpPr>
        <p:spPr>
          <a:xfrm>
            <a:off x="281940" y="424190"/>
            <a:ext cx="583692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Maiandra GD" panose="020E0502030308020204" pitchFamily="34" charset="0"/>
              </a:rPr>
              <a:t>In the following picture  two men are discussing the genres of film they like.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D7310EF-5D1F-4429-9672-BB4D4419C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1567181"/>
            <a:ext cx="5615940" cy="330327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2"/>
          <p:cNvSpPr txBox="1">
            <a:spLocks noGrp="1"/>
          </p:cNvSpPr>
          <p:nvPr>
            <p:ph type="body" idx="4294967295"/>
          </p:nvPr>
        </p:nvSpPr>
        <p:spPr>
          <a:xfrm>
            <a:off x="5889250" y="444300"/>
            <a:ext cx="2738700" cy="4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  Open</a:t>
            </a:r>
            <a:endParaRPr sz="5400" dirty="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</a:rPr>
              <a:t>Y</a:t>
            </a:r>
            <a:r>
              <a:rPr lang="en" sz="2000" dirty="0">
                <a:solidFill>
                  <a:srgbClr val="FFFFFF"/>
                </a:solidFill>
              </a:rPr>
              <a:t>our student’s book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FFFFFF"/>
                </a:solidFill>
              </a:rPr>
              <a:t> p. (64)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914F989-3CCC-44F5-A308-6538016E7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7638">
            <a:off x="427669" y="1063151"/>
            <a:ext cx="3205537" cy="3681753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183710" y="1720405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FFFF"/>
                </a:solidFill>
              </a:rPr>
              <a:t>01</a:t>
            </a:r>
            <a:endParaRPr sz="6000" b="1" dirty="0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5" name="Google Shape;81;p16">
            <a:extLst>
              <a:ext uri="{FF2B5EF4-FFF2-40B4-BE49-F238E27FC236}">
                <a16:creationId xmlns:a16="http://schemas.microsoft.com/office/drawing/2014/main" id="{5FCFFE1B-BDE3-4A66-8A56-B0AEA30095F2}"/>
              </a:ext>
            </a:extLst>
          </p:cNvPr>
          <p:cNvSpPr txBox="1">
            <a:spLocks/>
          </p:cNvSpPr>
          <p:nvPr/>
        </p:nvSpPr>
        <p:spPr>
          <a:xfrm>
            <a:off x="2034540" y="2880205"/>
            <a:ext cx="507492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1155CC"/>
                </a:solidFill>
              </a:rPr>
              <a:t>1.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Maiandra GD" panose="020E0502030308020204" pitchFamily="34" charset="0"/>
              </a:rPr>
              <a:t>Comparative &amp; Superlative Forms of Adjectives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AA7FCC0-12B8-4974-8084-3A67842B0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" y="213360"/>
            <a:ext cx="5509260" cy="4602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6D8FD6-3009-4B62-959A-77D536731F81}"/>
              </a:ext>
            </a:extLst>
          </p:cNvPr>
          <p:cNvSpPr/>
          <p:nvPr/>
        </p:nvSpPr>
        <p:spPr>
          <a:xfrm>
            <a:off x="3593382" y="388867"/>
            <a:ext cx="2058972" cy="40011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 rtl="1">
              <a:buClrTx/>
              <a:buFontTx/>
              <a:buNone/>
            </a:pPr>
            <a:r>
              <a:rPr lang="en-US" sz="20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The</a:t>
            </a:r>
            <a:r>
              <a:rPr lang="en-US" sz="2000" b="1" kern="1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r>
              <a:rPr lang="en-US" sz="2000" b="1" kern="1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greatest</a:t>
            </a:r>
            <a:r>
              <a:rPr lang="en-US" sz="2000" b="1" kern="1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  <a:ea typeface="+mn-ea"/>
                <a:cs typeface="+mn-cs"/>
              </a:rPr>
              <a:t> </a:t>
            </a:r>
            <a:endParaRPr lang="ar-SA" sz="2000" b="1" kern="12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7739CE66-41D3-460A-91A7-5D7EA924EB65}"/>
              </a:ext>
            </a:extLst>
          </p:cNvPr>
          <p:cNvSpPr/>
          <p:nvPr/>
        </p:nvSpPr>
        <p:spPr>
          <a:xfrm>
            <a:off x="4031575" y="1996952"/>
            <a:ext cx="1673855" cy="400110"/>
          </a:xfrm>
          <a:prstGeom prst="rect">
            <a:avLst/>
          </a:prstGeom>
          <a:solidFill>
            <a:srgbClr val="FF9933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As good as 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FB27239-54B0-4B07-A945-A9483AFD9A8F}"/>
              </a:ext>
            </a:extLst>
          </p:cNvPr>
          <p:cNvSpPr/>
          <p:nvPr/>
        </p:nvSpPr>
        <p:spPr>
          <a:xfrm>
            <a:off x="1335036" y="1277525"/>
            <a:ext cx="2979420" cy="400110"/>
          </a:xfrm>
          <a:prstGeom prst="rect">
            <a:avLst/>
          </a:prstGeom>
          <a:solidFill>
            <a:srgbClr val="FF33C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The least interesting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5FFCC1AB-BDC2-4F16-BF9A-219540BE84ED}"/>
              </a:ext>
            </a:extLst>
          </p:cNvPr>
          <p:cNvSpPr/>
          <p:nvPr/>
        </p:nvSpPr>
        <p:spPr>
          <a:xfrm>
            <a:off x="3004936" y="2885610"/>
            <a:ext cx="2209800" cy="400110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More boring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C4F98C8-1A81-45AE-82AE-3C89D06866E3}"/>
              </a:ext>
            </a:extLst>
          </p:cNvPr>
          <p:cNvSpPr/>
          <p:nvPr/>
        </p:nvSpPr>
        <p:spPr>
          <a:xfrm>
            <a:off x="1063328" y="481201"/>
            <a:ext cx="992579" cy="400110"/>
          </a:xfrm>
          <a:prstGeom prst="rect">
            <a:avLst/>
          </a:prstGeom>
          <a:solidFill>
            <a:srgbClr val="FF5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better</a:t>
            </a:r>
            <a:endParaRPr lang="ar-SA" sz="32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DC6A759-4B62-4595-AAC6-620556011E1E}"/>
              </a:ext>
            </a:extLst>
          </p:cNvPr>
          <p:cNvSpPr/>
          <p:nvPr/>
        </p:nvSpPr>
        <p:spPr>
          <a:xfrm>
            <a:off x="866959" y="2316480"/>
            <a:ext cx="1464761" cy="400110"/>
          </a:xfrm>
          <a:prstGeom prst="rect">
            <a:avLst/>
          </a:prstGeom>
          <a:solidFill>
            <a:srgbClr val="FF8F8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okman Old Style" panose="02050604050505020204" pitchFamily="18" charset="0"/>
              </a:rPr>
              <a:t>awesome</a:t>
            </a:r>
            <a:endParaRPr lang="ar-SA" sz="2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95E2251-5344-447B-9AC3-7EB45F4BF41E}"/>
              </a:ext>
            </a:extLst>
          </p:cNvPr>
          <p:cNvSpPr txBox="1"/>
          <p:nvPr/>
        </p:nvSpPr>
        <p:spPr>
          <a:xfrm>
            <a:off x="161556" y="3554303"/>
            <a:ext cx="2796124" cy="707886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adjectives</a:t>
            </a:r>
          </a:p>
        </p:txBody>
      </p:sp>
      <p:sp>
        <p:nvSpPr>
          <p:cNvPr id="27" name="سهم: لليمين 26">
            <a:extLst>
              <a:ext uri="{FF2B5EF4-FFF2-40B4-BE49-F238E27FC236}">
                <a16:creationId xmlns:a16="http://schemas.microsoft.com/office/drawing/2014/main" id="{5B2F1D8A-044C-48C7-9D9B-830E1F3C83C9}"/>
              </a:ext>
            </a:extLst>
          </p:cNvPr>
          <p:cNvSpPr/>
          <p:nvPr/>
        </p:nvSpPr>
        <p:spPr>
          <a:xfrm>
            <a:off x="3140976" y="3461970"/>
            <a:ext cx="1481892" cy="892553"/>
          </a:xfrm>
          <a:prstGeom prst="rightArrow">
            <a:avLst/>
          </a:prstGeom>
          <a:solidFill>
            <a:srgbClr val="FF66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46B8ACC-7DDD-4EDA-9D88-C7D52AB3EB10}"/>
              </a:ext>
            </a:extLst>
          </p:cNvPr>
          <p:cNvSpPr txBox="1"/>
          <p:nvPr/>
        </p:nvSpPr>
        <p:spPr>
          <a:xfrm>
            <a:off x="4762236" y="3533378"/>
            <a:ext cx="3250128" cy="707886"/>
          </a:xfrm>
          <a:prstGeom prst="rect">
            <a:avLst/>
          </a:prstGeom>
          <a:solidFill>
            <a:srgbClr val="CC33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/>
              <a:t>Comparison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C793F59A-164C-4E5F-BA30-E32F039FF30E}"/>
              </a:ext>
            </a:extLst>
          </p:cNvPr>
          <p:cNvSpPr/>
          <p:nvPr/>
        </p:nvSpPr>
        <p:spPr>
          <a:xfrm>
            <a:off x="1958340" y="99537"/>
            <a:ext cx="3810000" cy="716280"/>
          </a:xfrm>
          <a:prstGeom prst="wedgeRoundRectCallout">
            <a:avLst>
              <a:gd name="adj1" fmla="val 68563"/>
              <a:gd name="adj2" fmla="val 104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Comparative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2F3FC87-466C-4D83-A3F6-C568BE997C21}"/>
              </a:ext>
            </a:extLst>
          </p:cNvPr>
          <p:cNvSpPr txBox="1"/>
          <p:nvPr/>
        </p:nvSpPr>
        <p:spPr>
          <a:xfrm>
            <a:off x="-308610" y="905594"/>
            <a:ext cx="76923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ym typeface="Wingdings" panose="05000000000000000000" pitchFamily="2" charset="2"/>
              </a:rPr>
              <a:t></a:t>
            </a:r>
            <a:r>
              <a:rPr lang="en-US" sz="1700" dirty="0"/>
              <a:t>Comparatives are used to show the difference between </a:t>
            </a:r>
            <a:r>
              <a:rPr lang="en-US" sz="2400" b="1" u="sng" dirty="0">
                <a:solidFill>
                  <a:srgbClr val="3399FF"/>
                </a:solidFill>
              </a:rPr>
              <a:t>two</a:t>
            </a:r>
            <a:r>
              <a:rPr lang="en-US" sz="1600" b="1" dirty="0"/>
              <a:t> </a:t>
            </a:r>
            <a:r>
              <a:rPr lang="en-US" sz="1700" dirty="0"/>
              <a:t>objects.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8C92F1C3-6C36-48C2-98F1-7916479D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805" y="1415836"/>
            <a:ext cx="2430780" cy="143716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63B7C53-5B89-4F0D-863E-C12321E05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90" y="1880307"/>
            <a:ext cx="1511939" cy="8672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2D316B7-69B1-4A58-B8EE-C8C3FF85CE5A}"/>
              </a:ext>
            </a:extLst>
          </p:cNvPr>
          <p:cNvSpPr txBox="1"/>
          <p:nvPr/>
        </p:nvSpPr>
        <p:spPr>
          <a:xfrm>
            <a:off x="895350" y="3000066"/>
            <a:ext cx="5025390" cy="400110"/>
          </a:xfrm>
          <a:prstGeom prst="rect">
            <a:avLst/>
          </a:prstGeom>
          <a:solidFill>
            <a:srgbClr val="0088EE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The ant is </a:t>
            </a:r>
            <a:r>
              <a:rPr lang="en-US" sz="2000" b="1" dirty="0">
                <a:solidFill>
                  <a:srgbClr val="FFFF00"/>
                </a:solidFill>
              </a:rPr>
              <a:t>small</a:t>
            </a:r>
            <a:r>
              <a:rPr lang="en-US" sz="2000" b="1" u="sng" dirty="0">
                <a:solidFill>
                  <a:schemeClr val="bg1"/>
                </a:solidFill>
              </a:rPr>
              <a:t>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u="sng" dirty="0">
                <a:solidFill>
                  <a:schemeClr val="bg1"/>
                </a:solidFill>
              </a:rPr>
              <a:t>than</a:t>
            </a:r>
            <a:r>
              <a:rPr lang="en-US" sz="2000" dirty="0">
                <a:solidFill>
                  <a:schemeClr val="bg1"/>
                </a:solidFill>
              </a:rPr>
              <a:t> the elephant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6DBFB26-8430-4DD1-832D-FB8DE463E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146" y="3652735"/>
            <a:ext cx="1085149" cy="87000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9554843-1CEF-44D9-839C-8BA4FBDB7B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7184" y="3580368"/>
            <a:ext cx="1085150" cy="97550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C91E19D-6211-4BC2-B296-F55014D39B18}"/>
              </a:ext>
            </a:extLst>
          </p:cNvPr>
          <p:cNvSpPr txBox="1"/>
          <p:nvPr/>
        </p:nvSpPr>
        <p:spPr>
          <a:xfrm>
            <a:off x="859155" y="4588998"/>
            <a:ext cx="481012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Butterfly is </a:t>
            </a:r>
            <a:r>
              <a:rPr lang="en-US" sz="2000" b="1" u="sng" dirty="0"/>
              <a:t>more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rgbClr val="FFFF00"/>
                </a:solidFill>
              </a:rPr>
              <a:t>beautiful </a:t>
            </a:r>
            <a:r>
              <a:rPr lang="en-US" sz="2000" dirty="0"/>
              <a:t> </a:t>
            </a:r>
            <a:r>
              <a:rPr lang="en-US" sz="2000" b="1" u="sng" dirty="0"/>
              <a:t>than</a:t>
            </a:r>
            <a:r>
              <a:rPr lang="en-US" sz="2000" dirty="0"/>
              <a:t> frog 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807</Words>
  <Application>Microsoft Office PowerPoint</Application>
  <PresentationFormat>عرض على الشاشة (16:9)</PresentationFormat>
  <Paragraphs>186</Paragraphs>
  <Slides>32</Slides>
  <Notes>32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1" baseType="lpstr">
      <vt:lpstr>Lato Hairline</vt:lpstr>
      <vt:lpstr>Footlight MT Light</vt:lpstr>
      <vt:lpstr>Bookman Old Style</vt:lpstr>
      <vt:lpstr>Maiandra GD</vt:lpstr>
      <vt:lpstr>Arial</vt:lpstr>
      <vt:lpstr>Lato Light</vt:lpstr>
      <vt:lpstr>Arial Narrow</vt:lpstr>
      <vt:lpstr>Calibri</vt:lpstr>
      <vt:lpstr>Eglamour template</vt:lpstr>
      <vt:lpstr>Unit4 The World of TV Form, Meaning &amp; Function</vt:lpstr>
      <vt:lpstr>Lesson Objectives</vt:lpstr>
      <vt:lpstr>عرض تقديمي في PowerPoint</vt:lpstr>
      <vt:lpstr>عرض تقديمي في PowerPoint</vt:lpstr>
      <vt:lpstr>عرض تقديمي في PowerPoint</vt:lpstr>
      <vt:lpstr>01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Words Connected with Space and the Planetary System</vt:lpstr>
      <vt:lpstr>عرض تقديمي في PowerPoint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ام الوليد</dc:creator>
  <cp:lastModifiedBy>انتصار بنت العبيدالله</cp:lastModifiedBy>
  <cp:revision>50</cp:revision>
  <dcterms:modified xsi:type="dcterms:W3CDTF">2021-03-16T08:39:30Z</dcterms:modified>
</cp:coreProperties>
</file>