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73" r:id="rId4"/>
    <p:sldId id="274" r:id="rId5"/>
    <p:sldId id="276" r:id="rId6"/>
    <p:sldId id="275" r:id="rId7"/>
    <p:sldId id="278" r:id="rId8"/>
    <p:sldId id="279" r:id="rId9"/>
    <p:sldId id="280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89E"/>
    <a:srgbClr val="9AE3EC"/>
    <a:srgbClr val="A07CA0"/>
    <a:srgbClr val="883994"/>
    <a:srgbClr val="FFECFF"/>
    <a:srgbClr val="FBA9D1"/>
    <a:srgbClr val="D2F3A4"/>
    <a:srgbClr val="AEE696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.JP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2.JP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3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30.png"/><Relationship Id="rId2" Type="http://schemas.openxmlformats.org/officeDocument/2006/relationships/image" Target="../media/image28.emf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29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3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31.emf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3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32.emf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33.JP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16.emf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5.emf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4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7.jpe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4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8.JP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9.emf"/><Relationship Id="rId2" Type="http://schemas.openxmlformats.org/officeDocument/2006/relationships/audio" Target="../media/audio2.wav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4.emf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3.emf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8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20.emf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4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21.jpe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4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3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22.jpeg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24.emf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4.wdp"/><Relationship Id="rId18" Type="http://schemas.openxmlformats.org/officeDocument/2006/relationships/image" Target="../media/image8.jpeg"/><Relationship Id="rId3" Type="http://schemas.openxmlformats.org/officeDocument/2006/relationships/image" Target="../media/image25.JPG"/><Relationship Id="rId21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microsoft.com/office/2007/relationships/hdphoto" Target="../media/hdphoto6.wdp"/><Relationship Id="rId25" Type="http://schemas.openxmlformats.org/officeDocument/2006/relationships/image" Target="../media/image27.jpe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24" Type="http://schemas.microsoft.com/office/2007/relationships/hdphoto" Target="../media/hdphoto9.wdp"/><Relationship Id="rId5" Type="http://schemas.openxmlformats.org/officeDocument/2006/relationships/image" Target="../media/image23.jpeg"/><Relationship Id="rId15" Type="http://schemas.microsoft.com/office/2007/relationships/hdphoto" Target="../media/hdphoto5.wdp"/><Relationship Id="rId23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26.emf"/><Relationship Id="rId9" Type="http://schemas.microsoft.com/office/2007/relationships/hdphoto" Target="../media/hdphoto2.wdp"/><Relationship Id="rId14" Type="http://schemas.openxmlformats.org/officeDocument/2006/relationships/image" Target="../media/image6.png"/><Relationship Id="rId22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24381" r="10396" b="54667"/>
          <a:stretch/>
        </p:blipFill>
        <p:spPr>
          <a:xfrm>
            <a:off x="1590482" y="2267958"/>
            <a:ext cx="4039767" cy="1368709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6474993" y="1823660"/>
            <a:ext cx="2306916" cy="38728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572215" y="3604635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454353" y="4125737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473922" y="176374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فكرة الدرس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598229" y="2690702"/>
            <a:ext cx="2540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أحل المسألة عكسياً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9905" r="65729" b="5397"/>
          <a:stretch/>
        </p:blipFill>
        <p:spPr>
          <a:xfrm>
            <a:off x="8793738" y="1840514"/>
            <a:ext cx="1578256" cy="3856032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6444747" y="2089746"/>
            <a:ext cx="22298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خطوات حل المسألة </a:t>
            </a:r>
            <a:endParaRPr lang="ar-SA" sz="24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424280" y="2721131"/>
            <a:ext cx="111414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افهم </a:t>
            </a:r>
          </a:p>
          <a:p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خطط</a:t>
            </a:r>
          </a:p>
          <a:p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أحل </a:t>
            </a:r>
          </a:p>
          <a:p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تحقق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12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579" y="2020817"/>
            <a:ext cx="5753401" cy="4352067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9369394" y="847485"/>
            <a:ext cx="1097949" cy="927300"/>
          </a:xfrm>
          <a:prstGeom prst="rect">
            <a:avLst/>
          </a:prstGeom>
        </p:spPr>
      </p:pic>
      <p:sp>
        <p:nvSpPr>
          <p:cNvPr id="47" name="مستطيل 46"/>
          <p:cNvSpPr/>
          <p:nvPr/>
        </p:nvSpPr>
        <p:spPr>
          <a:xfrm>
            <a:off x="6834147" y="1168647"/>
            <a:ext cx="609453" cy="639065"/>
          </a:xfrm>
          <a:prstGeom prst="rect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964725" y="1230846"/>
            <a:ext cx="2394045" cy="514668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على الخـطـة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138061" y="1345404"/>
            <a:ext cx="5588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خطة " الحل عكسياً " لأحل كلاً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 flipH="1" flipV="1">
            <a:off x="4511040" y="3274423"/>
            <a:ext cx="2321175" cy="125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مستطيل 60"/>
          <p:cNvSpPr/>
          <p:nvPr/>
        </p:nvSpPr>
        <p:spPr>
          <a:xfrm>
            <a:off x="6565871" y="3367748"/>
            <a:ext cx="1289260" cy="5832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0" name="رابط مستقيم 49"/>
          <p:cNvCxnSpPr/>
          <p:nvPr/>
        </p:nvCxnSpPr>
        <p:spPr>
          <a:xfrm flipH="1" flipV="1">
            <a:off x="7996871" y="3967922"/>
            <a:ext cx="1372523" cy="67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صورة 11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7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395">
            <a:off x="5074581" y="5307119"/>
            <a:ext cx="472799" cy="753291"/>
          </a:xfrm>
          <a:prstGeom prst="rect">
            <a:avLst/>
          </a:prstGeom>
        </p:spPr>
      </p:pic>
      <p:sp>
        <p:nvSpPr>
          <p:cNvPr id="51" name="مربع نص 50"/>
          <p:cNvSpPr txBox="1"/>
          <p:nvPr/>
        </p:nvSpPr>
        <p:spPr>
          <a:xfrm>
            <a:off x="1638195" y="3559156"/>
            <a:ext cx="33062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بدأ علي بلعب كرة القدم الساعة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– 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مساءً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3" name="صورة 52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7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395">
            <a:off x="5046425" y="5924724"/>
            <a:ext cx="472799" cy="753291"/>
          </a:xfrm>
          <a:prstGeom prst="rect">
            <a:avLst/>
          </a:prstGeom>
        </p:spPr>
      </p:pic>
      <p:sp>
        <p:nvSpPr>
          <p:cNvPr id="54" name="مربع نص 53"/>
          <p:cNvSpPr txBox="1"/>
          <p:nvPr/>
        </p:nvSpPr>
        <p:spPr>
          <a:xfrm>
            <a:off x="1892838" y="4451316"/>
            <a:ext cx="27969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بدأ علي المذاكرة الساعة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– 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مساءً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1554309" y="5341533"/>
            <a:ext cx="33062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بدأ علي عند الساعة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مساءً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8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1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62" y="1992695"/>
            <a:ext cx="5701801" cy="4559001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9369394" y="847485"/>
            <a:ext cx="1097949" cy="927300"/>
          </a:xfrm>
          <a:prstGeom prst="rect">
            <a:avLst/>
          </a:prstGeom>
        </p:spPr>
      </p:pic>
      <p:sp>
        <p:nvSpPr>
          <p:cNvPr id="47" name="مستطيل 46"/>
          <p:cNvSpPr/>
          <p:nvPr/>
        </p:nvSpPr>
        <p:spPr>
          <a:xfrm>
            <a:off x="6834147" y="1168647"/>
            <a:ext cx="609453" cy="639065"/>
          </a:xfrm>
          <a:prstGeom prst="rect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964725" y="1230846"/>
            <a:ext cx="2394045" cy="514668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على الخـطـة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138061" y="1345404"/>
            <a:ext cx="5588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خطة " الحل عكسياً " لأحل كلاً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 flipH="1" flipV="1">
            <a:off x="5465608" y="3231448"/>
            <a:ext cx="2321175" cy="125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مستطيل 60"/>
          <p:cNvSpPr/>
          <p:nvPr/>
        </p:nvSpPr>
        <p:spPr>
          <a:xfrm>
            <a:off x="5647881" y="3315494"/>
            <a:ext cx="3084979" cy="5832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0" name="رابط مستقيم 49"/>
          <p:cNvCxnSpPr/>
          <p:nvPr/>
        </p:nvCxnSpPr>
        <p:spPr>
          <a:xfrm flipH="1" flipV="1">
            <a:off x="8801081" y="3853636"/>
            <a:ext cx="836987" cy="6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مربع نص 50"/>
          <p:cNvSpPr txBox="1"/>
          <p:nvPr/>
        </p:nvSpPr>
        <p:spPr>
          <a:xfrm>
            <a:off x="1373036" y="2999783"/>
            <a:ext cx="33062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.......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؟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8455930" y="3957988"/>
            <a:ext cx="1140451" cy="5832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ربع نص 55"/>
          <p:cNvSpPr txBox="1"/>
          <p:nvPr/>
        </p:nvSpPr>
        <p:spPr>
          <a:xfrm>
            <a:off x="1443026" y="3517328"/>
            <a:ext cx="33062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.......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؟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1342856" y="4128573"/>
            <a:ext cx="33062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.......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؟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317697" y="5942109"/>
            <a:ext cx="676772" cy="449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/>
          <p:cNvSpPr/>
          <p:nvPr/>
        </p:nvSpPr>
        <p:spPr>
          <a:xfrm>
            <a:off x="6184104" y="5942108"/>
            <a:ext cx="676772" cy="449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/>
          <p:cNvSpPr/>
          <p:nvPr/>
        </p:nvSpPr>
        <p:spPr>
          <a:xfrm>
            <a:off x="5041268" y="5942108"/>
            <a:ext cx="676772" cy="449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2971141" y="2967726"/>
            <a:ext cx="404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C00000"/>
                </a:solidFill>
              </a:rPr>
              <a:t>٣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2911003" y="3474786"/>
            <a:ext cx="404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C00000"/>
                </a:solidFill>
              </a:rPr>
              <a:t>١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2911003" y="4093057"/>
            <a:ext cx="404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C00000"/>
                </a:solidFill>
              </a:rPr>
              <a:t>٢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1309512" y="4862261"/>
            <a:ext cx="33062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النمط الأصلي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دوائر ، مربع واحد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مثلث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1" grpId="0"/>
      <p:bldP spid="44" grpId="0" animBg="1"/>
      <p:bldP spid="56" grpId="0"/>
      <p:bldP spid="57" grpId="0"/>
      <p:bldP spid="9" grpId="0" animBg="1"/>
      <p:bldP spid="58" grpId="0" animBg="1"/>
      <p:bldP spid="59" grpId="0" animBg="1"/>
      <p:bldP spid="11" grpId="0"/>
      <p:bldP spid="60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613" y="1996528"/>
            <a:ext cx="5650201" cy="3272134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9369394" y="847485"/>
            <a:ext cx="1097949" cy="927300"/>
          </a:xfrm>
          <a:prstGeom prst="rect">
            <a:avLst/>
          </a:prstGeom>
        </p:spPr>
      </p:pic>
      <p:sp>
        <p:nvSpPr>
          <p:cNvPr id="47" name="مستطيل 46"/>
          <p:cNvSpPr/>
          <p:nvPr/>
        </p:nvSpPr>
        <p:spPr>
          <a:xfrm>
            <a:off x="6834147" y="1168647"/>
            <a:ext cx="609453" cy="639065"/>
          </a:xfrm>
          <a:prstGeom prst="rect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964725" y="1230846"/>
            <a:ext cx="2394045" cy="514668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على الخـطـة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138061" y="1345404"/>
            <a:ext cx="5588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خطة " الحل عكسياً " لأحل كلاً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 flipH="1" flipV="1">
            <a:off x="7500483" y="4520532"/>
            <a:ext cx="2031180" cy="7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مستطيل 60"/>
          <p:cNvSpPr/>
          <p:nvPr/>
        </p:nvSpPr>
        <p:spPr>
          <a:xfrm>
            <a:off x="4692230" y="3993836"/>
            <a:ext cx="2759004" cy="5832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8554218" y="4618708"/>
            <a:ext cx="1007794" cy="5832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/>
          <p:cNvSpPr txBox="1"/>
          <p:nvPr/>
        </p:nvSpPr>
        <p:spPr>
          <a:xfrm>
            <a:off x="3139611" y="4828796"/>
            <a:ext cx="51840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الأقلام التي وزعها المعلم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+ ٥ = ١٤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قلم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426207" y="5972533"/>
            <a:ext cx="48183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كان مع المعلم في البداية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+ ١٥ = 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قلماً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رابط مستقيم 52"/>
          <p:cNvCxnSpPr/>
          <p:nvPr/>
        </p:nvCxnSpPr>
        <p:spPr>
          <a:xfrm flipH="1">
            <a:off x="5207385" y="3924151"/>
            <a:ext cx="43242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2201380" y="5417726"/>
            <a:ext cx="68144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الأقلام التي أعادوها الطلاب عددها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‌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 :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 – ٥ = 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أقلام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4" name="رابط مستقيم 53"/>
          <p:cNvCxnSpPr/>
          <p:nvPr/>
        </p:nvCxnSpPr>
        <p:spPr>
          <a:xfrm flipH="1">
            <a:off x="5081357" y="2699678"/>
            <a:ext cx="43242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flipH="1" flipV="1">
            <a:off x="5419894" y="3258087"/>
            <a:ext cx="4062680" cy="189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صورة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69" y="2214202"/>
            <a:ext cx="2512422" cy="25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4" grpId="0" animBg="1"/>
      <p:bldP spid="63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37841" y="1194470"/>
            <a:ext cx="2283499" cy="172905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89580" y="1123420"/>
            <a:ext cx="6335020" cy="2489336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92975" y="3650273"/>
            <a:ext cx="1002162" cy="45567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افــهــم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467503" y="3710654"/>
            <a:ext cx="2926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A07CA0"/>
                </a:solidFill>
              </a:rPr>
              <a:t>ماذا أعرف من المسألة </a:t>
            </a:r>
            <a:endParaRPr lang="ar-SA" sz="2400" b="1" dirty="0">
              <a:solidFill>
                <a:srgbClr val="A07CA0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6604079" y="2548972"/>
            <a:ext cx="3740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H="1">
            <a:off x="4089580" y="2045356"/>
            <a:ext cx="3740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flipH="1" flipV="1">
            <a:off x="5547360" y="3055712"/>
            <a:ext cx="4797609" cy="14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>
            <a:off x="4159249" y="2548972"/>
            <a:ext cx="2318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flipH="1" flipV="1">
            <a:off x="7951441" y="3580375"/>
            <a:ext cx="2318636" cy="7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4474931" y="3102993"/>
            <a:ext cx="3394892" cy="4726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1" name="رابط مستقيم 50"/>
          <p:cNvCxnSpPr/>
          <p:nvPr/>
        </p:nvCxnSpPr>
        <p:spPr>
          <a:xfrm flipH="1" flipV="1">
            <a:off x="5413166" y="1569025"/>
            <a:ext cx="2877626" cy="1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24"/>
          <a:srcRect b="67870"/>
          <a:stretch/>
        </p:blipFill>
        <p:spPr>
          <a:xfrm>
            <a:off x="2098082" y="4161384"/>
            <a:ext cx="7355285" cy="514703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24"/>
          <a:srcRect t="32339" b="34987"/>
          <a:stretch/>
        </p:blipFill>
        <p:spPr>
          <a:xfrm>
            <a:off x="1697065" y="4703314"/>
            <a:ext cx="7788687" cy="554265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24"/>
          <a:srcRect l="33652" t="64681"/>
          <a:stretch/>
        </p:blipFill>
        <p:spPr>
          <a:xfrm>
            <a:off x="4294773" y="5257579"/>
            <a:ext cx="5189984" cy="601725"/>
          </a:xfrm>
          <a:prstGeom prst="rect">
            <a:avLst/>
          </a:prstGeom>
        </p:spPr>
      </p:pic>
      <p:sp>
        <p:nvSpPr>
          <p:cNvPr id="54" name="مربع نص 53"/>
          <p:cNvSpPr txBox="1"/>
          <p:nvPr/>
        </p:nvSpPr>
        <p:spPr>
          <a:xfrm>
            <a:off x="8178530" y="5772265"/>
            <a:ext cx="21277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 المطلوب مني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25"/>
          <a:srcRect t="5276"/>
          <a:stretch/>
        </p:blipFill>
        <p:spPr>
          <a:xfrm>
            <a:off x="4159249" y="6055134"/>
            <a:ext cx="4141182" cy="5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  <p:bldP spid="22" grpId="0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37841" y="1194470"/>
            <a:ext cx="2283499" cy="172905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89580" y="1123420"/>
            <a:ext cx="6335020" cy="2489336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92975" y="3650273"/>
            <a:ext cx="1002162" cy="45567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خـطـط</a:t>
            </a:r>
            <a:endParaRPr lang="ar-SA" sz="2400" b="1" dirty="0">
              <a:solidFill>
                <a:schemeClr val="bg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6604079" y="2548972"/>
            <a:ext cx="3740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H="1">
            <a:off x="4089580" y="2045356"/>
            <a:ext cx="3740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flipH="1" flipV="1">
            <a:off x="5547360" y="3055712"/>
            <a:ext cx="4797609" cy="14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>
            <a:off x="4159249" y="2548972"/>
            <a:ext cx="2318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flipH="1" flipV="1">
            <a:off x="7951441" y="3580375"/>
            <a:ext cx="2318636" cy="7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4474931" y="3102993"/>
            <a:ext cx="3394892" cy="4726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1" name="رابط مستقيم 50"/>
          <p:cNvCxnSpPr/>
          <p:nvPr/>
        </p:nvCxnSpPr>
        <p:spPr>
          <a:xfrm flipH="1" flipV="1">
            <a:off x="5413166" y="1569025"/>
            <a:ext cx="2877626" cy="1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r="14539" b="7556"/>
          <a:stretch/>
        </p:blipFill>
        <p:spPr>
          <a:xfrm>
            <a:off x="4874987" y="3897572"/>
            <a:ext cx="1279070" cy="2699025"/>
          </a:xfrm>
          <a:prstGeom prst="rect">
            <a:avLst/>
          </a:prstGeom>
        </p:spPr>
      </p:pic>
      <p:sp>
        <p:nvSpPr>
          <p:cNvPr id="49" name="مربع نص 48"/>
          <p:cNvSpPr txBox="1"/>
          <p:nvPr/>
        </p:nvSpPr>
        <p:spPr>
          <a:xfrm>
            <a:off x="6362443" y="4953415"/>
            <a:ext cx="2540977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أحل المسألة عكسياً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952"/>
          <a:stretch/>
        </p:blipFill>
        <p:spPr>
          <a:xfrm flipH="1">
            <a:off x="6523172" y="3847666"/>
            <a:ext cx="3546715" cy="2688152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37841" y="1194470"/>
            <a:ext cx="2283499" cy="172905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89580" y="1123420"/>
            <a:ext cx="6335020" cy="2489336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92975" y="3650273"/>
            <a:ext cx="1002162" cy="45567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أحـــل</a:t>
            </a:r>
            <a:endParaRPr lang="ar-SA" sz="2400" b="1" dirty="0">
              <a:solidFill>
                <a:schemeClr val="bg1"/>
              </a:solidFill>
            </a:endParaRPr>
          </a:p>
        </p:txBody>
      </p:sp>
      <p:cxnSp>
        <p:nvCxnSpPr>
          <p:cNvPr id="45" name="رابط مستقيم 44"/>
          <p:cNvCxnSpPr/>
          <p:nvPr/>
        </p:nvCxnSpPr>
        <p:spPr>
          <a:xfrm flipH="1" flipV="1">
            <a:off x="5547360" y="3055712"/>
            <a:ext cx="4797609" cy="14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>
            <a:off x="4159249" y="2548972"/>
            <a:ext cx="2318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6799600" y="4351557"/>
            <a:ext cx="21360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بما أن عدد الأطفال عند اللعبة الثانية يزيد ب </a:t>
            </a:r>
            <a:r>
              <a:rPr lang="ku-Arab-IQ" sz="2000" b="1" dirty="0" smtClean="0">
                <a:solidFill>
                  <a:schemeClr val="bg2">
                    <a:lumMod val="50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عن عددهم عند اللعبة الثالثة </a:t>
            </a:r>
            <a:endParaRPr lang="ar-S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742123" y="5613322"/>
            <a:ext cx="3836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هناك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طفلاً عند اللعبة الثانية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58215" y="4024424"/>
            <a:ext cx="1335420" cy="15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952"/>
          <a:stretch/>
        </p:blipFill>
        <p:spPr>
          <a:xfrm flipH="1">
            <a:off x="6523172" y="3847666"/>
            <a:ext cx="3546715" cy="2688152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37841" y="1194470"/>
            <a:ext cx="2283499" cy="172905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89580" y="1123420"/>
            <a:ext cx="6335020" cy="2489336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92975" y="3650273"/>
            <a:ext cx="1002162" cy="45567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أحـــل</a:t>
            </a:r>
            <a:endParaRPr lang="ar-SA" sz="2400" b="1" dirty="0">
              <a:solidFill>
                <a:schemeClr val="bg1"/>
              </a:solidFill>
            </a:endParaRPr>
          </a:p>
        </p:txBody>
      </p:sp>
      <p:cxnSp>
        <p:nvCxnSpPr>
          <p:cNvPr id="45" name="رابط مستقيم 44"/>
          <p:cNvCxnSpPr/>
          <p:nvPr/>
        </p:nvCxnSpPr>
        <p:spPr>
          <a:xfrm flipH="1" flipV="1">
            <a:off x="6523172" y="2548972"/>
            <a:ext cx="3778105" cy="14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>
            <a:off x="4176666" y="2038941"/>
            <a:ext cx="2318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6834436" y="4289883"/>
            <a:ext cx="21360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وبما أن عدد الأطفال عند اللعبة الأولى هو نصف عدد الأطفال عند اللعبة الثانية </a:t>
            </a:r>
            <a:endParaRPr lang="ar-S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241701" y="5687846"/>
            <a:ext cx="42696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هناك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أطفال عند اللعبة الأولى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20346" y="4224906"/>
            <a:ext cx="1754400" cy="11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37841" y="1194470"/>
            <a:ext cx="2283499" cy="172905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89580" y="1123420"/>
            <a:ext cx="6335020" cy="2489336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92975" y="3650273"/>
            <a:ext cx="1002162" cy="45567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تحـقـق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5841" r="7286" b="4635"/>
          <a:stretch/>
        </p:blipFill>
        <p:spPr>
          <a:xfrm flipH="1">
            <a:off x="3552276" y="3914504"/>
            <a:ext cx="1520469" cy="2521184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6227764" y="4064214"/>
            <a:ext cx="23750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+ ١٠ = ٢٠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295483" y="4674089"/>
            <a:ext cx="23750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٢٠ -  ٥  = ١٥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816918" y="5338378"/>
            <a:ext cx="30188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إذن الجواب صحيح </a:t>
            </a:r>
            <a:r>
              <a:rPr lang="ar-SA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 46"/>
          <p:cNvSpPr/>
          <p:nvPr/>
        </p:nvSpPr>
        <p:spPr>
          <a:xfrm>
            <a:off x="7875205" y="1233351"/>
            <a:ext cx="609453" cy="553551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7966718" y="1272234"/>
            <a:ext cx="2056036" cy="475787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أحــلل الخـطـة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205023" y="1315957"/>
            <a:ext cx="5588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ارجع إلى المسألة في الصفحة السابقة ، ثم أحل الأسئلة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٤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281818" y="1983516"/>
            <a:ext cx="5765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١ – </a:t>
            </a:r>
            <a:r>
              <a:rPr lang="ar-SA" sz="2400" b="1" dirty="0" smtClean="0">
                <a:solidFill>
                  <a:srgbClr val="00B050"/>
                </a:solidFill>
              </a:rPr>
              <a:t>لماذا استعملت خطة الحل عكسياً لحل المسألة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927444" y="2936285"/>
            <a:ext cx="81468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٢ – </a:t>
            </a:r>
            <a:r>
              <a:rPr lang="ar-SA" sz="2400" b="1" dirty="0" smtClean="0">
                <a:solidFill>
                  <a:srgbClr val="00B050"/>
                </a:solidFill>
              </a:rPr>
              <a:t>إذا عرفت عدد الذين ينتظرون عند اللعبة الأولى، وكان المطلوب هو إيجاد عدد الذين ينتظرون عند اللعبة الثالثة، فهل سأستعمل هذه الخطة ؟ اشرح اجابتي.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680893" y="2454851"/>
            <a:ext cx="4313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لأنها الخطة الأنسب لحل المسألة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110230" y="3831466"/>
            <a:ext cx="53580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، لأنها تُحل في هذه الحالة وفق الترتيب المعطى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5993584" y="4394733"/>
            <a:ext cx="4032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٣– </a:t>
            </a:r>
            <a:r>
              <a:rPr lang="ar-SA" sz="2400" b="1" dirty="0" smtClean="0">
                <a:solidFill>
                  <a:srgbClr val="00B050"/>
                </a:solidFill>
              </a:rPr>
              <a:t>متى أستعمل خطة ( الحل عكسياً)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2388660" y="4905443"/>
            <a:ext cx="74348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عند معرفة الناتج النهائي للمسألة ، ويكون المطلوب إيجاد بداية المسألة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4289963" y="5468710"/>
            <a:ext cx="5765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٤ – </a:t>
            </a:r>
            <a:r>
              <a:rPr lang="ar-SA" sz="2400" b="1" dirty="0" smtClean="0">
                <a:solidFill>
                  <a:srgbClr val="00B050"/>
                </a:solidFill>
              </a:rPr>
              <a:t>ما الذي يجب أن أفعله إذا كان الناتج غير صحيح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4192819" y="5985944"/>
            <a:ext cx="53580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أجد الخطأ ، وأحل المسألة مرة أخرى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0" grpId="0"/>
      <p:bldP spid="11" grpId="0"/>
      <p:bldP spid="51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75" y="3532352"/>
            <a:ext cx="2047532" cy="2047532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9369394" y="847485"/>
            <a:ext cx="1097949" cy="927300"/>
          </a:xfrm>
          <a:prstGeom prst="rect">
            <a:avLst/>
          </a:prstGeom>
        </p:spPr>
      </p:pic>
      <p:sp>
        <p:nvSpPr>
          <p:cNvPr id="47" name="مستطيل 46"/>
          <p:cNvSpPr/>
          <p:nvPr/>
        </p:nvSpPr>
        <p:spPr>
          <a:xfrm>
            <a:off x="6834147" y="1168647"/>
            <a:ext cx="609453" cy="639065"/>
          </a:xfrm>
          <a:prstGeom prst="rect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964725" y="1230846"/>
            <a:ext cx="2394045" cy="514668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على الخـطـة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138061" y="1345404"/>
            <a:ext cx="5588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خطة " الحل عكسياً " لأحل كلاً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54744" y="2090479"/>
            <a:ext cx="5854125" cy="2123209"/>
          </a:xfrm>
          <a:prstGeom prst="rect">
            <a:avLst/>
          </a:prstGeom>
        </p:spPr>
      </p:pic>
      <p:cxnSp>
        <p:nvCxnSpPr>
          <p:cNvPr id="41" name="رابط مستقيم 40"/>
          <p:cNvCxnSpPr/>
          <p:nvPr/>
        </p:nvCxnSpPr>
        <p:spPr>
          <a:xfrm flipH="1">
            <a:off x="5971375" y="3399338"/>
            <a:ext cx="2318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420487" y="4378031"/>
            <a:ext cx="34571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نصف هذا العدد تعني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072945" y="4378030"/>
            <a:ext cx="23259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١٨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7" name="رابط مستقيم 56"/>
          <p:cNvCxnSpPr/>
          <p:nvPr/>
        </p:nvCxnSpPr>
        <p:spPr>
          <a:xfrm flipH="1" flipV="1">
            <a:off x="4418905" y="3389114"/>
            <a:ext cx="1357282" cy="20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مربع نص 57"/>
          <p:cNvSpPr txBox="1"/>
          <p:nvPr/>
        </p:nvSpPr>
        <p:spPr>
          <a:xfrm>
            <a:off x="6834147" y="5003898"/>
            <a:ext cx="2910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زائد اثنين تعني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+ ٢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4048042" y="5003897"/>
            <a:ext cx="23669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٢٠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4245557" y="5727992"/>
            <a:ext cx="41766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كان مع فاطمة بالأمس </a:t>
            </a:r>
            <a:r>
              <a:rPr lang="ku-Arab-IQ" sz="2400" b="1" dirty="0" smtClean="0">
                <a:solidFill>
                  <a:srgbClr val="C00000"/>
                </a:solidFill>
              </a:rPr>
              <a:t>٢٠ </a:t>
            </a:r>
            <a:r>
              <a:rPr lang="ar-SA" sz="2400" b="1" dirty="0" smtClean="0">
                <a:solidFill>
                  <a:srgbClr val="C00000"/>
                </a:solidFill>
              </a:rPr>
              <a:t>قلماً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61" name="مستطيل 60"/>
          <p:cNvSpPr/>
          <p:nvPr/>
        </p:nvSpPr>
        <p:spPr>
          <a:xfrm>
            <a:off x="6459243" y="3514888"/>
            <a:ext cx="2673202" cy="5832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72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58" grpId="0"/>
      <p:bldP spid="59" grpId="0"/>
      <p:bldP spid="60" grpId="0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5" t="19302" r="4920" b="23047"/>
          <a:stretch/>
        </p:blipFill>
        <p:spPr>
          <a:xfrm>
            <a:off x="1823869" y="2501092"/>
            <a:ext cx="2000197" cy="243455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096" y="2106528"/>
            <a:ext cx="5598601" cy="2606067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9369394" y="847485"/>
            <a:ext cx="1097949" cy="927300"/>
          </a:xfrm>
          <a:prstGeom prst="rect">
            <a:avLst/>
          </a:prstGeom>
        </p:spPr>
      </p:pic>
      <p:sp>
        <p:nvSpPr>
          <p:cNvPr id="47" name="مستطيل 46"/>
          <p:cNvSpPr/>
          <p:nvPr/>
        </p:nvSpPr>
        <p:spPr>
          <a:xfrm>
            <a:off x="6834147" y="1168647"/>
            <a:ext cx="609453" cy="639065"/>
          </a:xfrm>
          <a:prstGeom prst="rect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خطة حل المسألة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٢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964725" y="1230846"/>
            <a:ext cx="2394045" cy="514668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على الخـطـة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138061" y="1345404"/>
            <a:ext cx="5588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خطة " الحل عكسياً " لأحل كلاً من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 flipH="1">
            <a:off x="4398760" y="2771330"/>
            <a:ext cx="2318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4452314" y="4832277"/>
            <a:ext cx="34571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طول القطعة الثالثة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رابط مستقيم 49"/>
          <p:cNvCxnSpPr/>
          <p:nvPr/>
        </p:nvCxnSpPr>
        <p:spPr>
          <a:xfrm flipH="1" flipV="1">
            <a:off x="7369503" y="3362634"/>
            <a:ext cx="1372523" cy="67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flipH="1">
            <a:off x="4110055" y="3360284"/>
            <a:ext cx="2318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flipH="1">
            <a:off x="6398939" y="3983003"/>
            <a:ext cx="2318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flipH="1" flipV="1">
            <a:off x="7502411" y="4620293"/>
            <a:ext cx="1357282" cy="1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مستطيل 54"/>
          <p:cNvSpPr/>
          <p:nvPr/>
        </p:nvSpPr>
        <p:spPr>
          <a:xfrm>
            <a:off x="4398760" y="4054041"/>
            <a:ext cx="3033648" cy="5832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6" name="رابط مستقيم 55"/>
          <p:cNvCxnSpPr/>
          <p:nvPr/>
        </p:nvCxnSpPr>
        <p:spPr>
          <a:xfrm flipH="1">
            <a:off x="4054360" y="3981835"/>
            <a:ext cx="2318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2436467" y="5377397"/>
            <a:ext cx="63055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طول القطعة الثانية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  ، أي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+ ٤ = 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3715896" y="5883132"/>
            <a:ext cx="48678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طول القطعة الأولى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= 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952"/>
          <a:stretch/>
        </p:blipFill>
        <p:spPr>
          <a:xfrm>
            <a:off x="8996204" y="3272591"/>
            <a:ext cx="1273503" cy="2819890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9040157" y="4601514"/>
            <a:ext cx="11840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٣ </a:t>
            </a:r>
            <a:r>
              <a:rPr lang="ar-SA" sz="2000" b="1" dirty="0" smtClean="0">
                <a:solidFill>
                  <a:schemeClr val="bg1"/>
                </a:solidFill>
              </a:rPr>
              <a:t>أمثال تعني الضرب في العدد </a:t>
            </a:r>
            <a:r>
              <a:rPr lang="ku-Arab-IQ" sz="2000" b="1" dirty="0" smtClean="0">
                <a:solidFill>
                  <a:schemeClr val="bg1"/>
                </a:solidFill>
              </a:rPr>
              <a:t>٣ </a:t>
            </a:r>
            <a:endParaRPr lang="ar-S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5" grpId="0" animBg="1"/>
      <p:bldP spid="61" grpId="0"/>
      <p:bldP spid="62" grpId="0"/>
      <p:bldP spid="1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560</Words>
  <Application>Microsoft Office PowerPoint</Application>
  <PresentationFormat>شاشة عريضة</PresentationFormat>
  <Paragraphs>124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173</cp:revision>
  <dcterms:created xsi:type="dcterms:W3CDTF">2022-12-02T21:48:32Z</dcterms:created>
  <dcterms:modified xsi:type="dcterms:W3CDTF">2023-03-05T06:47:02Z</dcterms:modified>
</cp:coreProperties>
</file>