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2"/>
  </p:sldMasterIdLst>
  <p:notesMasterIdLst>
    <p:notesMasterId r:id="rId38"/>
  </p:notesMasterIdLst>
  <p:sldIdLst>
    <p:sldId id="256" r:id="rId3"/>
    <p:sldId id="259" r:id="rId4"/>
    <p:sldId id="257" r:id="rId5"/>
    <p:sldId id="258" r:id="rId6"/>
    <p:sldId id="282" r:id="rId7"/>
    <p:sldId id="260" r:id="rId8"/>
    <p:sldId id="261" r:id="rId9"/>
    <p:sldId id="262" r:id="rId10"/>
    <p:sldId id="284" r:id="rId11"/>
    <p:sldId id="266" r:id="rId12"/>
    <p:sldId id="264" r:id="rId13"/>
    <p:sldId id="265" r:id="rId14"/>
    <p:sldId id="267" r:id="rId15"/>
    <p:sldId id="287" r:id="rId16"/>
    <p:sldId id="294" r:id="rId17"/>
    <p:sldId id="269" r:id="rId18"/>
    <p:sldId id="297" r:id="rId19"/>
    <p:sldId id="296" r:id="rId20"/>
    <p:sldId id="295" r:id="rId21"/>
    <p:sldId id="298" r:id="rId22"/>
    <p:sldId id="290" r:id="rId23"/>
    <p:sldId id="312" r:id="rId24"/>
    <p:sldId id="291" r:id="rId25"/>
    <p:sldId id="292" r:id="rId26"/>
    <p:sldId id="300" r:id="rId27"/>
    <p:sldId id="302" r:id="rId28"/>
    <p:sldId id="303" r:id="rId29"/>
    <p:sldId id="304" r:id="rId30"/>
    <p:sldId id="310" r:id="rId31"/>
    <p:sldId id="305" r:id="rId32"/>
    <p:sldId id="306" r:id="rId33"/>
    <p:sldId id="313" r:id="rId34"/>
    <p:sldId id="307" r:id="rId35"/>
    <p:sldId id="308" r:id="rId36"/>
    <p:sldId id="311" r:id="rId3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8000"/>
    <a:srgbClr val="FFD9D9"/>
    <a:srgbClr val="A50021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نمط ذو سمات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نمط ذو سمات 1 - تميي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نمط ذو سمات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نمط ذو سمات 1 - تميي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06799F8-075E-4A3A-A7F6-7FBC6576F1A4}" styleName="نمط ذو سمات 2 - تميي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4" d="100"/>
          <a:sy n="74" d="100"/>
        </p:scale>
        <p:origin x="171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020979F-9575-49E6-A040-6E5CF5D7887C}" type="datetimeFigureOut">
              <a:rPr lang="ar-SA" smtClean="0"/>
              <a:pPr/>
              <a:t>20/08/1444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B7DAEFE-899E-4385-810F-192474CEAC0F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2190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AEFE-899E-4385-810F-192474CEAC0F}" type="slidenum">
              <a:rPr lang="ar-SA" smtClean="0"/>
              <a:pPr/>
              <a:t>11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AEFE-899E-4385-810F-192474CEAC0F}" type="slidenum">
              <a:rPr lang="ar-SA" smtClean="0"/>
              <a:pPr/>
              <a:t>25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11BB-7B43-4E04-BA8C-46D3DBFD2821}" type="datetimeFigureOut">
              <a:rPr lang="ar-SA" smtClean="0"/>
              <a:pPr/>
              <a:t>20/08/1444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0EC4-57C7-4CB6-85C1-98956910E8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11BB-7B43-4E04-BA8C-46D3DBFD2821}" type="datetimeFigureOut">
              <a:rPr lang="ar-SA" smtClean="0"/>
              <a:pPr/>
              <a:t>20/08/1444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0EC4-57C7-4CB6-85C1-98956910E8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11BB-7B43-4E04-BA8C-46D3DBFD2821}" type="datetimeFigureOut">
              <a:rPr lang="ar-SA" smtClean="0"/>
              <a:pPr/>
              <a:t>20/08/1444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0EC4-57C7-4CB6-85C1-98956910E8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11BB-7B43-4E04-BA8C-46D3DBFD2821}" type="datetimeFigureOut">
              <a:rPr lang="ar-SA" smtClean="0"/>
              <a:pPr/>
              <a:t>20/08/1444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0EC4-57C7-4CB6-85C1-98956910E8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11BB-7B43-4E04-BA8C-46D3DBFD2821}" type="datetimeFigureOut">
              <a:rPr lang="ar-SA" smtClean="0"/>
              <a:pPr/>
              <a:t>20/08/1444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0EC4-57C7-4CB6-85C1-98956910E8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11BB-7B43-4E04-BA8C-46D3DBFD2821}" type="datetimeFigureOut">
              <a:rPr lang="ar-SA" smtClean="0"/>
              <a:pPr/>
              <a:t>20/08/1444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0EC4-57C7-4CB6-85C1-98956910E8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11BB-7B43-4E04-BA8C-46D3DBFD2821}" type="datetimeFigureOut">
              <a:rPr lang="ar-SA" smtClean="0"/>
              <a:pPr/>
              <a:t>20/08/1444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0EC4-57C7-4CB6-85C1-98956910E8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11BB-7B43-4E04-BA8C-46D3DBFD2821}" type="datetimeFigureOut">
              <a:rPr lang="ar-SA" smtClean="0"/>
              <a:pPr/>
              <a:t>20/08/1444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0EC4-57C7-4CB6-85C1-98956910E8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11BB-7B43-4E04-BA8C-46D3DBFD2821}" type="datetimeFigureOut">
              <a:rPr lang="ar-SA" smtClean="0"/>
              <a:pPr/>
              <a:t>20/08/1444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0EC4-57C7-4CB6-85C1-98956910E8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11BB-7B43-4E04-BA8C-46D3DBFD2821}" type="datetimeFigureOut">
              <a:rPr lang="ar-SA" smtClean="0"/>
              <a:pPr/>
              <a:t>20/08/1444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0EC4-57C7-4CB6-85C1-98956910E8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11BB-7B43-4E04-BA8C-46D3DBFD2821}" type="datetimeFigureOut">
              <a:rPr lang="ar-SA" smtClean="0"/>
              <a:pPr/>
              <a:t>20/08/1444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0EC4-57C7-4CB6-85C1-98956910E8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911BB-7B43-4E04-BA8C-46D3DBFD2821}" type="datetimeFigureOut">
              <a:rPr lang="ar-SA" smtClean="0"/>
              <a:pPr/>
              <a:t>20/08/1444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D0EC4-57C7-4CB6-85C1-98956910E8F6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5.w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wmf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oleObject" Target="../embeddings/oleObject21.bin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9.wmf"/><Relationship Id="rId5" Type="http://schemas.openxmlformats.org/officeDocument/2006/relationships/image" Target="../media/image74.png"/><Relationship Id="rId15" Type="http://schemas.openxmlformats.org/officeDocument/2006/relationships/image" Target="../media/image81.wmf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oleObject" Target="../embeddings/oleObject2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2.wav"/><Relationship Id="rId7" Type="http://schemas.openxmlformats.org/officeDocument/2006/relationships/image" Target="../media/image50.jpeg"/><Relationship Id="rId12" Type="http://schemas.openxmlformats.org/officeDocument/2006/relationships/image" Target="../media/image93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90.jpeg"/><Relationship Id="rId10" Type="http://schemas.openxmlformats.org/officeDocument/2006/relationships/image" Target="../media/image92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2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png"/><Relationship Id="rId2" Type="http://schemas.openxmlformats.org/officeDocument/2006/relationships/audio" Target="file:///G:\My%20Drive\M6\&#1576;&#1608;&#1585;%20&#1575;&#1604;&#1576;&#1575;&#1576;%20&#1575;&#1604;&#1579;&#1575;&#1606;&#1610;\&#1575;&#1604;&#1589;&#1608;&#1585;&#1577;%20&#1575;&#1604;&#1602;&#1591;&#1576;&#1610;&#1577;%20&#1608;&#1575;&#1604;&#1589;&#1608;&#1585;&#1577;%20&#1575;&#1604;&#1583;&#1610;&#1603;&#1575;&#1585;&#1578;&#1610;&#1577;\&#1605;&#1608;&#1580;.mp3" TargetMode="External"/><Relationship Id="rId1" Type="http://schemas.microsoft.com/office/2007/relationships/media" Target="file:///G:\My%20Drive\M6\&#1576;&#1608;&#1585;%20&#1575;&#1604;&#1576;&#1575;&#1576;%20&#1575;&#1604;&#1579;&#1575;&#1606;&#1610;\&#1575;&#1604;&#1589;&#1608;&#1585;&#1577;%20&#1575;&#1604;&#1602;&#1591;&#1576;&#1610;&#1577;%20&#1608;&#1575;&#1604;&#1589;&#1608;&#1585;&#1577;%20&#1575;&#1604;&#1583;&#1610;&#1603;&#1575;&#1585;&#1578;&#1610;&#1577;\&#1605;&#1608;&#1580;.mp3" TargetMode="External"/><Relationship Id="rId6" Type="http://schemas.openxmlformats.org/officeDocument/2006/relationships/image" Target="../media/image108.gif"/><Relationship Id="rId5" Type="http://schemas.openxmlformats.org/officeDocument/2006/relationships/image" Target="../media/image107.wmf"/><Relationship Id="rId4" Type="http://schemas.openxmlformats.org/officeDocument/2006/relationships/image" Target="../media/image10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G:\My%20Drive\M6\&#1576;&#1608;&#1585;%20&#1575;&#1604;&#1576;&#1575;&#1576;%20&#1575;&#1604;&#1579;&#1575;&#1606;&#1610;\&#1575;&#1604;&#1589;&#1608;&#1585;&#1577;%20&#1575;&#1604;&#1602;&#1591;&#1576;&#1610;&#1577;%20&#1608;&#1575;&#1604;&#1589;&#1608;&#1585;&#1577;%20&#1575;&#1604;&#1583;&#1610;&#1603;&#1575;&#1585;&#1578;&#1610;&#1577;\Untitled.mp3" TargetMode="External"/><Relationship Id="rId1" Type="http://schemas.microsoft.com/office/2007/relationships/media" Target="file:///G:\My%20Drive\M6\&#1576;&#1608;&#1585;%20&#1575;&#1604;&#1576;&#1575;&#1576;%20&#1575;&#1604;&#1579;&#1575;&#1606;&#1610;\&#1575;&#1604;&#1589;&#1608;&#1585;&#1577;%20&#1575;&#1604;&#1602;&#1591;&#1576;&#1610;&#1577;%20&#1608;&#1575;&#1604;&#1589;&#1608;&#1585;&#1577;%20&#1575;&#1604;&#1583;&#1610;&#1603;&#1575;&#1585;&#1578;&#1610;&#1577;\Untitled.mp3" TargetMode="Externa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jpeg"/><Relationship Id="rId2" Type="http://schemas.openxmlformats.org/officeDocument/2006/relationships/audio" Target="file:///G:\My%20Drive\M6\&#1576;&#1608;&#1585;%20&#1575;&#1604;&#1576;&#1575;&#1576;%20&#1575;&#1604;&#1579;&#1575;&#1606;&#1610;\&#1575;&#1604;&#1589;&#1608;&#1585;&#1577;%20&#1575;&#1604;&#1602;&#1591;&#1576;&#1610;&#1577;%20&#1608;&#1575;&#1604;&#1589;&#1608;&#1585;&#1577;%20&#1575;&#1604;&#1583;&#1610;&#1603;&#1575;&#1585;&#1578;&#1610;&#1577;\Untitled2.mp3" TargetMode="External"/><Relationship Id="rId1" Type="http://schemas.microsoft.com/office/2007/relationships/media" Target="file:///G:\My%20Drive\M6\&#1576;&#1608;&#1585;%20&#1575;&#1604;&#1576;&#1575;&#1576;%20&#1575;&#1604;&#1579;&#1575;&#1606;&#1610;\&#1575;&#1604;&#1589;&#1608;&#1585;&#1577;%20&#1575;&#1604;&#1602;&#1591;&#1576;&#1610;&#1577;%20&#1608;&#1575;&#1604;&#1589;&#1608;&#1585;&#1577;%20&#1575;&#1604;&#1583;&#1610;&#1603;&#1575;&#1585;&#1578;&#1610;&#1577;\Untitled2.mp3" TargetMode="External"/><Relationship Id="rId6" Type="http://schemas.openxmlformats.org/officeDocument/2006/relationships/image" Target="../media/image114.png"/><Relationship Id="rId5" Type="http://schemas.openxmlformats.org/officeDocument/2006/relationships/image" Target="../media/image111.jpeg"/><Relationship Id="rId4" Type="http://schemas.openxmlformats.org/officeDocument/2006/relationships/image" Target="../media/image1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euronews%20futuris%20-%20&#1610;&#1583;%20&#1575;&#1604;&#1585;&#1580;&#1604;%20&#1575;&#1604;&#1570;&#1604;&#1610;%20&#1604;&#1605;&#1587;&#1575;&#1593;&#1583;&#1577;%20&#1605;&#1602;&#1591;&#1593;%20&#1575;&#1604;&#1573;&#1606;&#1587;&#1575;&#1606;_17_Video%20Rough%20(144p_3GP)%2000_00_16-00_01_30.mp4" TargetMode="External"/><Relationship Id="rId3" Type="http://schemas.microsoft.com/office/2007/relationships/media" Target="file:///G:\My%20Drive\M6\&#1576;&#1608;&#1585;%20&#1575;&#1604;&#1576;&#1575;&#1576;%20&#1575;&#1604;&#1579;&#1575;&#1606;&#1610;\&#1575;&#1604;&#1589;&#1608;&#1585;&#1577;%20&#1575;&#1604;&#1602;&#1591;&#1576;&#1610;&#1577;%20&#1608;&#1575;&#1604;&#1589;&#1608;&#1585;&#1577;%20&#1575;&#1604;&#1583;&#1610;&#1603;&#1575;&#1585;&#1578;&#1610;&#1577;\&#1575;&#1604;&#1581;&#1580;%2000_23_34-00_24_07.mp3" TargetMode="External"/><Relationship Id="rId7" Type="http://schemas.openxmlformats.org/officeDocument/2006/relationships/image" Target="../media/image4.png"/><Relationship Id="rId2" Type="http://schemas.openxmlformats.org/officeDocument/2006/relationships/audio" Target="file:///G:\My%20Drive\M6\&#1576;&#1608;&#1585;%20&#1575;&#1604;&#1576;&#1575;&#1576;%20&#1575;&#1604;&#1579;&#1575;&#1606;&#1610;\&#1575;&#1604;&#1589;&#1608;&#1585;&#1577;%20&#1575;&#1604;&#1602;&#1591;&#1576;&#1610;&#1577;%20&#1608;&#1575;&#1604;&#1589;&#1608;&#1585;&#1577;%20&#1575;&#1604;&#1583;&#1610;&#1603;&#1575;&#1585;&#1578;&#1610;&#1577;\&#1576;&#1587;&#1605;%20&#1575;&#1604;&#1604;&#1607;.wav" TargetMode="External"/><Relationship Id="rId1" Type="http://schemas.microsoft.com/office/2007/relationships/media" Target="file:///G:\My%20Drive\M6\&#1576;&#1608;&#1585;%20&#1575;&#1604;&#1576;&#1575;&#1576;%20&#1575;&#1604;&#1579;&#1575;&#1606;&#1610;\&#1575;&#1604;&#1589;&#1608;&#1585;&#1577;%20&#1575;&#1604;&#1602;&#1591;&#1576;&#1610;&#1577;%20&#1608;&#1575;&#1604;&#1589;&#1608;&#1585;&#1577;%20&#1575;&#1604;&#1583;&#1610;&#1603;&#1575;&#1585;&#1578;&#1610;&#1577;\&#1576;&#1587;&#1605;%20&#1575;&#1604;&#1604;&#1607;.wav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wmf"/><Relationship Id="rId4" Type="http://schemas.openxmlformats.org/officeDocument/2006/relationships/audio" Target="file:///G:\My%20Drive\M6\&#1576;&#1608;&#1585;%20&#1575;&#1604;&#1576;&#1575;&#1576;%20&#1575;&#1604;&#1579;&#1575;&#1606;&#1610;\&#1575;&#1604;&#1589;&#1608;&#1585;&#1577;%20&#1575;&#1604;&#1602;&#1591;&#1576;&#1610;&#1577;%20&#1608;&#1575;&#1604;&#1589;&#1608;&#1585;&#1577;%20&#1575;&#1604;&#1583;&#1610;&#1603;&#1575;&#1585;&#1578;&#1610;&#1577;\&#1575;&#1604;&#1581;&#1580;%2000_23_34-00_24_07.mp3" TargetMode="External"/><Relationship Id="rId9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8.png"/><Relationship Id="rId7" Type="http://schemas.openxmlformats.org/officeDocument/2006/relationships/image" Target="../media/image50.jpeg"/><Relationship Id="rId12" Type="http://schemas.openxmlformats.org/officeDocument/2006/relationships/image" Target="../media/image117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gif"/><Relationship Id="rId11" Type="http://schemas.openxmlformats.org/officeDocument/2006/relationships/oleObject" Target="../embeddings/oleObject26.bin"/><Relationship Id="rId5" Type="http://schemas.openxmlformats.org/officeDocument/2006/relationships/image" Target="../media/image107.wmf"/><Relationship Id="rId10" Type="http://schemas.openxmlformats.org/officeDocument/2006/relationships/image" Target="../media/image116.wmf"/><Relationship Id="rId4" Type="http://schemas.openxmlformats.org/officeDocument/2006/relationships/image" Target="../media/image115.jpeg"/><Relationship Id="rId9" Type="http://schemas.openxmlformats.org/officeDocument/2006/relationships/oleObject" Target="../embeddings/oleObject25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oleObject" Target="../embeddings/oleObject30.bin"/><Relationship Id="rId3" Type="http://schemas.openxmlformats.org/officeDocument/2006/relationships/image" Target="../media/image118.png"/><Relationship Id="rId7" Type="http://schemas.openxmlformats.org/officeDocument/2006/relationships/image" Target="../media/image119.wmf"/><Relationship Id="rId12" Type="http://schemas.openxmlformats.org/officeDocument/2006/relationships/image" Target="../media/image121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7.bin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50.jpeg"/><Relationship Id="rId10" Type="http://schemas.openxmlformats.org/officeDocument/2006/relationships/image" Target="../media/image51.jpeg"/><Relationship Id="rId4" Type="http://schemas.openxmlformats.org/officeDocument/2006/relationships/image" Target="../media/image18.png"/><Relationship Id="rId9" Type="http://schemas.openxmlformats.org/officeDocument/2006/relationships/image" Target="../media/image120.wmf"/><Relationship Id="rId14" Type="http://schemas.openxmlformats.org/officeDocument/2006/relationships/image" Target="../media/image122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18.png"/><Relationship Id="rId3" Type="http://schemas.openxmlformats.org/officeDocument/2006/relationships/image" Target="../media/image124.png"/><Relationship Id="rId7" Type="http://schemas.openxmlformats.org/officeDocument/2006/relationships/image" Target="../media/image128.jpeg"/><Relationship Id="rId12" Type="http://schemas.openxmlformats.org/officeDocument/2006/relationships/image" Target="../media/image1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1.png"/><Relationship Id="rId5" Type="http://schemas.openxmlformats.org/officeDocument/2006/relationships/image" Target="../media/image126.png"/><Relationship Id="rId10" Type="http://schemas.openxmlformats.org/officeDocument/2006/relationships/image" Target="../media/image130.jpeg"/><Relationship Id="rId4" Type="http://schemas.openxmlformats.org/officeDocument/2006/relationships/image" Target="../media/image125.png"/><Relationship Id="rId9" Type="http://schemas.openxmlformats.org/officeDocument/2006/relationships/image" Target="../media/image129.wmf"/><Relationship Id="rId1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142.png"/><Relationship Id="rId3" Type="http://schemas.openxmlformats.org/officeDocument/2006/relationships/oleObject" Target="../embeddings/oleObject32.bin"/><Relationship Id="rId7" Type="http://schemas.openxmlformats.org/officeDocument/2006/relationships/image" Target="../media/image137.wmf"/><Relationship Id="rId12" Type="http://schemas.openxmlformats.org/officeDocument/2006/relationships/image" Target="../media/image1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140.jpeg"/><Relationship Id="rId5" Type="http://schemas.openxmlformats.org/officeDocument/2006/relationships/image" Target="../media/image136.png"/><Relationship Id="rId10" Type="http://schemas.openxmlformats.org/officeDocument/2006/relationships/image" Target="../media/image139.png"/><Relationship Id="rId4" Type="http://schemas.openxmlformats.org/officeDocument/2006/relationships/image" Target="../media/image135.wmf"/><Relationship Id="rId9" Type="http://schemas.openxmlformats.org/officeDocument/2006/relationships/image" Target="../media/image13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hyperlink" Target="Cartesian_to_polar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gif"/><Relationship Id="rId4" Type="http://schemas.openxmlformats.org/officeDocument/2006/relationships/image" Target="../media/image143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hyperlink" Target="Robot%20&#1610;&#1605;&#1588;&#1610;%20&#1576;&#1583;&#1608;&#1606;%20&#1605;&#1587;&#1575;&#1593;&#1583;&#1577;_17_Video%20Rough%20(144p_3GP)%2000_00_17-00_01_11.mp4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34.wm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1.wmf"/><Relationship Id="rId17" Type="http://schemas.openxmlformats.org/officeDocument/2006/relationships/oleObject" Target="../embeddings/oleObject8.bin"/><Relationship Id="rId2" Type="http://schemas.openxmlformats.org/officeDocument/2006/relationships/image" Target="../media/image23.png"/><Relationship Id="rId16" Type="http://schemas.openxmlformats.org/officeDocument/2006/relationships/image" Target="../media/image3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6.pn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30.w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42.wmf"/><Relationship Id="rId3" Type="http://schemas.openxmlformats.org/officeDocument/2006/relationships/image" Target="../media/image36.png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41.wmf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37.png"/><Relationship Id="rId9" Type="http://schemas.openxmlformats.org/officeDocument/2006/relationships/image" Target="../media/image40.wmf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54.wmf"/><Relationship Id="rId3" Type="http://schemas.openxmlformats.org/officeDocument/2006/relationships/image" Target="../media/image46.jpeg"/><Relationship Id="rId7" Type="http://schemas.openxmlformats.org/officeDocument/2006/relationships/image" Target="../media/image48.wmf"/><Relationship Id="rId12" Type="http://schemas.openxmlformats.org/officeDocument/2006/relationships/image" Target="../media/image51.jpeg"/><Relationship Id="rId17" Type="http://schemas.openxmlformats.org/officeDocument/2006/relationships/oleObject" Target="../embeddings/oleObject18.bin"/><Relationship Id="rId2" Type="http://schemas.openxmlformats.org/officeDocument/2006/relationships/audio" Target="../media/audio2.wav"/><Relationship Id="rId16" Type="http://schemas.openxmlformats.org/officeDocument/2006/relationships/image" Target="../media/image53.wmf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50.jpeg"/><Relationship Id="rId5" Type="http://schemas.openxmlformats.org/officeDocument/2006/relationships/image" Target="../media/image47.wmf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18.png"/><Relationship Id="rId19" Type="http://schemas.openxmlformats.org/officeDocument/2006/relationships/hyperlink" Target="https://live.zzish.com/plan/R3JvdXA6ZWI0NTUyZWYtMjQwMC00YWFjLWE4MGYtZGM0MTE2ZTZmZWU0" TargetMode="External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9.wmf"/><Relationship Id="rId14" Type="http://schemas.openxmlformats.org/officeDocument/2006/relationships/image" Target="../media/image5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00" y="174337"/>
            <a:ext cx="8643999" cy="607223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 rot="10800000">
            <a:off x="725367" y="959067"/>
            <a:ext cx="7632847" cy="51845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Pour">
              <a:avLst/>
            </a:prstTxWarp>
            <a:spAutoFit/>
          </a:bodyPr>
          <a:lstStyle/>
          <a:p>
            <a:pPr algn="ctr"/>
            <a:r>
              <a:rPr lang="ar-SA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الصورة القطبية والصورة </a:t>
            </a:r>
            <a:r>
              <a:rPr lang="ar-SA" sz="54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الديكارتيه</a:t>
            </a:r>
            <a:r>
              <a:rPr lang="ar-SA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للمعادلات</a:t>
            </a:r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polar and </a:t>
            </a:r>
            <a:r>
              <a:rPr lang="en-US" sz="54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rectanguler</a:t>
            </a:r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forms of equations </a:t>
            </a:r>
            <a:endParaRPr lang="ar-SA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صورة 2" descr="CAH2HBAICAAIRPDGCA9HYWMHCA6YMLFGCAZ158I4CAJ9G9X0CA3DBTT4CAPOC033CAXEAXG3CAN18DF6CAXE4P9ICAUETI8XCAL30T1OCA629QAICAY4JYTZCAWE2DD4CAN8XD6ICACD1ZROCACY7TH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8716" y="2060848"/>
            <a:ext cx="3286148" cy="214314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-1332656" y="5774809"/>
            <a:ext cx="7040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cs typeface="ACS  Topazz Bold" pitchFamily="2" charset="-78"/>
              </a:rPr>
              <a:t>إعداد المعلمة:    هند </a:t>
            </a:r>
            <a:r>
              <a:rPr lang="ar-SA" sz="2800" dirty="0" err="1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cs typeface="ACS  Topazz Bold" pitchFamily="2" charset="-78"/>
              </a:rPr>
              <a:t>العديني</a:t>
            </a:r>
            <a:endParaRPr lang="en-US" sz="28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cs typeface="ACS  Topazz Bold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76"/>
            <a:ext cx="23050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nagit_PPT4E32" descr="PPT4E3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4429133"/>
            <a:ext cx="7572428" cy="2428892"/>
          </a:xfrm>
          <a:prstGeom prst="rect">
            <a:avLst/>
          </a:prstGeom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862163"/>
            <a:ext cx="2047845" cy="199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وسيلة شرح على شكل سحابة 8"/>
          <p:cNvSpPr/>
          <p:nvPr/>
        </p:nvSpPr>
        <p:spPr>
          <a:xfrm>
            <a:off x="571472" y="1643050"/>
            <a:ext cx="2469362" cy="1285884"/>
          </a:xfrm>
          <a:prstGeom prst="cloudCallout">
            <a:avLst>
              <a:gd name="adj1" fmla="val -64806"/>
              <a:gd name="adj2" fmla="val 50256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</a:rPr>
              <a:t>كيف يمكن حساب المسافة المتجهة </a:t>
            </a:r>
            <a:r>
              <a:rPr lang="en-US" sz="2000" dirty="0">
                <a:solidFill>
                  <a:schemeClr val="tx1"/>
                </a:solidFill>
              </a:rPr>
              <a:t>r</a:t>
            </a:r>
            <a:endParaRPr lang="ar-SA" sz="2000" dirty="0">
              <a:solidFill>
                <a:schemeClr val="tx1"/>
              </a:solidFill>
            </a:endParaRP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1698528"/>
            <a:ext cx="4805381" cy="51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2205030"/>
            <a:ext cx="2114558" cy="36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2533645"/>
            <a:ext cx="3395675" cy="46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6" y="3000372"/>
            <a:ext cx="3348051" cy="89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وسيلة شرح على شكل سحابة 13"/>
          <p:cNvSpPr/>
          <p:nvPr/>
        </p:nvSpPr>
        <p:spPr>
          <a:xfrm>
            <a:off x="395536" y="1556792"/>
            <a:ext cx="2685386" cy="1285884"/>
          </a:xfrm>
          <a:prstGeom prst="cloudCallout">
            <a:avLst>
              <a:gd name="adj1" fmla="val -64806"/>
              <a:gd name="adj2" fmla="val 50256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</a:rPr>
              <a:t>كيف يمكن إيجاد الزاوية المتجهة </a:t>
            </a:r>
            <a:r>
              <a:rPr lang="az-Cyrl-AZ" sz="2000" dirty="0">
                <a:solidFill>
                  <a:schemeClr val="tx1"/>
                </a:solidFill>
                <a:latin typeface="Cambria Math"/>
                <a:ea typeface="Cambria Math"/>
              </a:rPr>
              <a:t>Ѳ</a:t>
            </a:r>
            <a:endParaRPr lang="ar-SA" sz="2000" dirty="0">
              <a:solidFill>
                <a:schemeClr val="tx1"/>
              </a:solidFill>
            </a:endParaRPr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322" y="3786190"/>
            <a:ext cx="2514609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وسيلة شرح على شكل سحابة 15"/>
          <p:cNvSpPr/>
          <p:nvPr/>
        </p:nvSpPr>
        <p:spPr>
          <a:xfrm>
            <a:off x="1643042" y="-24"/>
            <a:ext cx="4143372" cy="500066"/>
          </a:xfrm>
          <a:prstGeom prst="cloudCallout">
            <a:avLst>
              <a:gd name="adj1" fmla="val -58895"/>
              <a:gd name="adj2" fmla="val 1552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استراتيجيه العصف الذهني</a:t>
            </a:r>
          </a:p>
        </p:txBody>
      </p:sp>
      <p:pic>
        <p:nvPicPr>
          <p:cNvPr id="17" name="صورة 16" descr="عصف ذهني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-24"/>
            <a:ext cx="1714480" cy="1500190"/>
          </a:xfrm>
          <a:prstGeom prst="rect">
            <a:avLst/>
          </a:prstGeom>
        </p:spPr>
      </p:pic>
      <p:sp>
        <p:nvSpPr>
          <p:cNvPr id="6" name="وسيلة شرح على شكل سحابة 5"/>
          <p:cNvSpPr/>
          <p:nvPr/>
        </p:nvSpPr>
        <p:spPr>
          <a:xfrm>
            <a:off x="0" y="3127288"/>
            <a:ext cx="5112568" cy="2016224"/>
          </a:xfrm>
          <a:prstGeom prst="cloudCallout">
            <a:avLst>
              <a:gd name="adj1" fmla="val 52874"/>
              <a:gd name="adj2" fmla="val 117956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</a:rPr>
              <a:t>تطرق المفهوم</a:t>
            </a:r>
          </a:p>
          <a:p>
            <a:pPr algn="ctr"/>
            <a:r>
              <a:rPr lang="ar-SA" sz="2000" dirty="0">
                <a:solidFill>
                  <a:schemeClr val="tx1"/>
                </a:solidFill>
              </a:rPr>
              <a:t>عند حساب </a:t>
            </a:r>
            <a:r>
              <a:rPr lang="ar-SA" sz="2000" dirty="0" err="1">
                <a:solidFill>
                  <a:schemeClr val="tx1"/>
                </a:solidFill>
              </a:rPr>
              <a:t>قيمة </a:t>
            </a:r>
            <a:r>
              <a:rPr lang="ar-SA" sz="2000" dirty="0">
                <a:solidFill>
                  <a:schemeClr val="tx1"/>
                </a:solidFill>
                <a:latin typeface="Cambria Math"/>
                <a:ea typeface="Cambria Math"/>
              </a:rPr>
              <a:t>𝛳</a:t>
            </a:r>
            <a:r>
              <a:rPr lang="ar-SA" sz="2000" dirty="0">
                <a:solidFill>
                  <a:schemeClr val="tx1"/>
                </a:solidFill>
              </a:rPr>
              <a:t>  إلى </a:t>
            </a:r>
          </a:p>
          <a:p>
            <a:pPr algn="ctr"/>
            <a:r>
              <a:rPr lang="ar-SA" sz="2000" dirty="0">
                <a:solidFill>
                  <a:schemeClr val="tx1"/>
                </a:solidFill>
              </a:rPr>
              <a:t>الحالتين  </a:t>
            </a:r>
            <a:r>
              <a:rPr lang="en-US" sz="2000" dirty="0">
                <a:solidFill>
                  <a:schemeClr val="tx1"/>
                </a:solidFill>
              </a:rPr>
              <a:t>0</a:t>
            </a:r>
            <a:r>
              <a:rPr lang="ar-SA" sz="2000" dirty="0">
                <a:solidFill>
                  <a:schemeClr val="tx1"/>
                </a:solidFill>
              </a:rPr>
              <a:t>  &lt;</a:t>
            </a:r>
            <a:r>
              <a:rPr lang="ar-SA" sz="2000" dirty="0">
                <a:solidFill>
                  <a:schemeClr val="tx1"/>
                </a:solidFill>
                <a:latin typeface="Cambria Math"/>
                <a:ea typeface="Cambria Math"/>
              </a:rPr>
              <a:t>𝒙 و</a:t>
            </a:r>
            <a:r>
              <a:rPr lang="en-US" sz="2000" dirty="0">
                <a:solidFill>
                  <a:schemeClr val="tx1"/>
                </a:solidFill>
              </a:rPr>
              <a:t>0 </a:t>
            </a:r>
            <a:r>
              <a:rPr lang="ar-SA" sz="2000" dirty="0">
                <a:solidFill>
                  <a:schemeClr val="tx1"/>
                </a:solidFill>
                <a:latin typeface="Cambria Math"/>
                <a:ea typeface="Cambria Math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&lt;</a:t>
            </a:r>
            <a:r>
              <a:rPr lang="ar-SA" sz="2000" dirty="0">
                <a:solidFill>
                  <a:schemeClr val="tx1"/>
                </a:solidFill>
              </a:rPr>
              <a:t> </a:t>
            </a:r>
            <a:r>
              <a:rPr lang="ar-SA" sz="2000" dirty="0" err="1">
                <a:solidFill>
                  <a:schemeClr val="tx1"/>
                </a:solidFill>
                <a:latin typeface="Cambria Math"/>
                <a:ea typeface="Cambria Math"/>
              </a:rPr>
              <a:t>𝒙</a:t>
            </a:r>
            <a:endParaRPr lang="ar-SA" sz="2000" dirty="0">
              <a:solidFill>
                <a:schemeClr val="tx1"/>
              </a:solidFill>
            </a:endParaRPr>
          </a:p>
          <a:p>
            <a:pPr algn="ctr"/>
            <a:r>
              <a:rPr lang="ar-SA" sz="2000" dirty="0">
                <a:solidFill>
                  <a:schemeClr val="tx1"/>
                </a:solidFill>
              </a:rPr>
              <a:t>فماذا تتوقعين أن يكون الحال عندما </a:t>
            </a:r>
          </a:p>
          <a:p>
            <a:pPr algn="ctr"/>
            <a:r>
              <a:rPr lang="ar-SA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0</a:t>
            </a:r>
            <a:r>
              <a:rPr lang="ar-SA" sz="2000" dirty="0">
                <a:solidFill>
                  <a:schemeClr val="tx1"/>
                </a:solidFill>
              </a:rPr>
              <a:t>  </a:t>
            </a:r>
            <a:r>
              <a:rPr lang="ar-SA" sz="2000" dirty="0" err="1">
                <a:solidFill>
                  <a:schemeClr val="tx1"/>
                </a:solidFill>
              </a:rPr>
              <a:t>= </a:t>
            </a:r>
            <a:r>
              <a:rPr lang="ar-SA" sz="2000" dirty="0" err="1">
                <a:solidFill>
                  <a:schemeClr val="tx1"/>
                </a:solidFill>
                <a:latin typeface="Cambria Math"/>
                <a:ea typeface="Cambria Math"/>
              </a:rPr>
              <a:t>𝒙</a:t>
            </a:r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" name="وسيلة شرح على شكل سحابة 4"/>
          <p:cNvSpPr/>
          <p:nvPr/>
        </p:nvSpPr>
        <p:spPr>
          <a:xfrm>
            <a:off x="1000100" y="3131278"/>
            <a:ext cx="3384376" cy="1512168"/>
          </a:xfrm>
          <a:prstGeom prst="cloudCallout">
            <a:avLst>
              <a:gd name="adj1" fmla="val 52874"/>
              <a:gd name="adj2" fmla="val 11795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</a:rPr>
              <a:t>إذا كانت 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mbria Math"/>
                <a:ea typeface="Cambria Math"/>
              </a:rPr>
              <a:t>𝒙</a:t>
            </a:r>
            <a:r>
              <a:rPr lang="en-US" sz="2000" dirty="0">
                <a:solidFill>
                  <a:schemeClr val="tx1"/>
                </a:solidFill>
              </a:rPr>
              <a:t> =0 </a:t>
            </a:r>
            <a:r>
              <a:rPr lang="ar-SA" sz="2000" dirty="0">
                <a:solidFill>
                  <a:schemeClr val="tx1"/>
                </a:solidFill>
              </a:rPr>
              <a:t> فإن 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ar-SA" sz="2000" dirty="0">
                <a:solidFill>
                  <a:schemeClr val="tx1"/>
                </a:solidFill>
                <a:latin typeface="Times New Roman"/>
                <a:cs typeface="Times New Roman"/>
              </a:rPr>
              <a:t> |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y </a:t>
            </a:r>
            <a:r>
              <a:rPr lang="ar-SA" sz="2000" dirty="0">
                <a:solidFill>
                  <a:schemeClr val="tx1"/>
                </a:solidFill>
                <a:latin typeface="Times New Roman"/>
                <a:cs typeface="Times New Roman"/>
              </a:rPr>
              <a:t> |=  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r</a:t>
            </a:r>
            <a:r>
              <a:rPr lang="ar-SA" sz="2000" dirty="0">
                <a:solidFill>
                  <a:schemeClr val="tx1"/>
                </a:solidFill>
                <a:latin typeface="Times New Roman"/>
                <a:cs typeface="Times New Roman"/>
              </a:rPr>
              <a:t> و </a:t>
            </a:r>
          </a:p>
          <a:p>
            <a:r>
              <a:rPr lang="ar-SA" sz="20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mbria Math"/>
                <a:ea typeface="Cambria Math"/>
                <a:cs typeface="Times New Roman"/>
              </a:rPr>
              <a:t>𝜃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 =90</a:t>
            </a:r>
            <a:r>
              <a:rPr lang="en-US" sz="2000" baseline="50000" dirty="0">
                <a:solidFill>
                  <a:schemeClr val="tx1"/>
                </a:solidFill>
                <a:latin typeface="Times New Roman"/>
                <a:cs typeface="Times New Roman"/>
              </a:rPr>
              <a:t>o</a:t>
            </a:r>
            <a:r>
              <a:rPr lang="ar-SA" sz="2000" dirty="0">
                <a:solidFill>
                  <a:schemeClr val="tx1"/>
                </a:solidFill>
                <a:latin typeface="Times New Roman"/>
                <a:cs typeface="Times New Roman"/>
              </a:rPr>
              <a:t> أو </a:t>
            </a:r>
            <a:r>
              <a:rPr lang="en-US" sz="2000" dirty="0">
                <a:solidFill>
                  <a:schemeClr val="tx1"/>
                </a:solidFill>
                <a:latin typeface="Cambria Math"/>
                <a:ea typeface="Cambria Math"/>
                <a:cs typeface="Times New Roman"/>
              </a:rPr>
              <a:t>𝜃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= 270</a:t>
            </a:r>
            <a:r>
              <a:rPr lang="en-US" sz="2000" baseline="50000" dirty="0">
                <a:solidFill>
                  <a:schemeClr val="tx1"/>
                </a:solidFill>
                <a:latin typeface="Times New Roman"/>
                <a:cs typeface="Times New Roman"/>
              </a:rPr>
              <a:t>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571472" y="440462"/>
            <a:ext cx="85011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dirty="0"/>
              <a:t>ولكتابة زوج الإحداثيات الديكارتية بالصيغة القطبية ، فإنك بحاجة إلى  إيجاد المسافة المتجهة 𝓻 </a:t>
            </a:r>
          </a:p>
          <a:p>
            <a:r>
              <a:rPr lang="ar-SA" sz="2000" dirty="0"/>
              <a:t>من نقطة الأصل أو القطب إلى النقطة</a:t>
            </a:r>
            <a:r>
              <a:rPr lang="en-US" sz="2000" dirty="0"/>
              <a:t>   </a:t>
            </a:r>
            <a:r>
              <a:rPr lang="ar-SA" sz="2000" dirty="0"/>
              <a:t> </a:t>
            </a:r>
            <a:r>
              <a:rPr lang="en-US" sz="2000" dirty="0"/>
              <a:t>         </a:t>
            </a:r>
            <a:r>
              <a:rPr lang="ar-SA" sz="2000" dirty="0"/>
              <a:t>، وقياس الزاوية  المتجهة  </a:t>
            </a:r>
            <a:r>
              <a:rPr lang="az-Cyrl-AZ" sz="2000" dirty="0">
                <a:latin typeface="Cambria Math"/>
                <a:ea typeface="Cambria Math"/>
              </a:rPr>
              <a:t>Ѳ</a:t>
            </a:r>
            <a:r>
              <a:rPr lang="ar-SA" sz="2000" dirty="0"/>
              <a:t>التي يصنعها</a:t>
            </a:r>
            <a:r>
              <a:rPr lang="en-US" sz="2000" dirty="0"/>
              <a:t> </a:t>
            </a:r>
            <a:r>
              <a:rPr lang="ar-SA" sz="2000" dirty="0"/>
              <a:t> مع الجزء الموجب للمحور</a:t>
            </a:r>
            <a:r>
              <a:rPr lang="en-US" sz="2000" dirty="0"/>
              <a:t> </a:t>
            </a:r>
            <a:r>
              <a:rPr lang="ar-SA" sz="2000" dirty="0"/>
              <a:t>القطبي.</a:t>
            </a:r>
            <a:endParaRPr lang="en-US" sz="2000" dirty="0"/>
          </a:p>
          <a:p>
            <a:pPr algn="ctr"/>
            <a:r>
              <a:rPr lang="ar-SA" sz="2000" dirty="0"/>
              <a:t>معتبرًا أن النقطة</a:t>
            </a:r>
            <a:r>
              <a:rPr lang="en-US" sz="2000" dirty="0"/>
              <a:t> P </a:t>
            </a:r>
            <a:r>
              <a:rPr lang="ar-SA" sz="2000" dirty="0"/>
              <a:t> تقع على ضلع انتهاء الزاوية ؛ لتكون  المسافة المتجهة موجبة ؛ وذلك توخيا للسهولة.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6561" name="Object 1"/>
          <p:cNvGraphicFramePr>
            <a:graphicFrameLocks noChangeAspect="1"/>
          </p:cNvGraphicFramePr>
          <p:nvPr/>
        </p:nvGraphicFramePr>
        <p:xfrm>
          <a:off x="5286412" y="785794"/>
          <a:ext cx="714348" cy="28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5" name="Equation" r:id="rId11" imgW="494870" imgH="203024" progId="Equation.DSMT4">
                  <p:embed/>
                </p:oleObj>
              </mc:Choice>
              <mc:Fallback>
                <p:oleObj name="Equation" r:id="rId11" imgW="494870" imgH="203024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412" y="785794"/>
                        <a:ext cx="714348" cy="2857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  <p:bldP spid="14" grpId="1" animBg="1"/>
      <p:bldP spid="16" grpId="0" animBg="1"/>
      <p:bldP spid="6" grpId="0" animBg="1"/>
      <p:bldP spid="6" grpId="1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643578"/>
            <a:ext cx="85058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مجموعة 9"/>
          <p:cNvGrpSpPr/>
          <p:nvPr/>
        </p:nvGrpSpPr>
        <p:grpSpPr>
          <a:xfrm>
            <a:off x="4714876" y="0"/>
            <a:ext cx="4000528" cy="3143272"/>
            <a:chOff x="4714876" y="0"/>
            <a:chExt cx="4000528" cy="3143272"/>
          </a:xfrm>
        </p:grpSpPr>
        <p:sp>
          <p:nvSpPr>
            <p:cNvPr id="8" name="وسيلة شرح على شكل سحابة 7"/>
            <p:cNvSpPr/>
            <p:nvPr/>
          </p:nvSpPr>
          <p:spPr>
            <a:xfrm>
              <a:off x="4714876" y="0"/>
              <a:ext cx="4000528" cy="3143272"/>
            </a:xfrm>
            <a:prstGeom prst="cloud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r>
                <a:rPr lang="ar-SA" sz="2400" b="1" dirty="0">
                  <a:solidFill>
                    <a:srgbClr val="FF0000"/>
                  </a:solidFill>
                </a:rPr>
                <a:t>المنحنى البياني لدالة العكسية لدالة الظل</a:t>
              </a: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31935" t="35417" r="28630" b="33925"/>
            <a:stretch>
              <a:fillRect/>
            </a:stretch>
          </p:blipFill>
          <p:spPr bwMode="auto">
            <a:xfrm>
              <a:off x="5429256" y="1214422"/>
              <a:ext cx="2386551" cy="14287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3214686"/>
            <a:ext cx="60769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8" name="مجموعة 17"/>
          <p:cNvGrpSpPr/>
          <p:nvPr/>
        </p:nvGrpSpPr>
        <p:grpSpPr>
          <a:xfrm>
            <a:off x="0" y="0"/>
            <a:ext cx="5214942" cy="3929066"/>
            <a:chOff x="0" y="0"/>
            <a:chExt cx="5214942" cy="3929066"/>
          </a:xfrm>
        </p:grpSpPr>
        <p:sp>
          <p:nvSpPr>
            <p:cNvPr id="7" name="وسيلة شرح على شكل سحابة 6"/>
            <p:cNvSpPr/>
            <p:nvPr/>
          </p:nvSpPr>
          <p:spPr>
            <a:xfrm>
              <a:off x="0" y="0"/>
              <a:ext cx="5214942" cy="3929066"/>
            </a:xfrm>
            <a:prstGeom prst="cloud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2400" b="1" dirty="0">
                  <a:solidFill>
                    <a:srgbClr val="FF0000"/>
                  </a:solidFill>
                </a:rPr>
                <a:t>المنحنى البياني لدالة الظل</a:t>
              </a: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  <a:p>
              <a:pPr algn="ctr"/>
              <a:endParaRPr lang="ar-SA" sz="2800" dirty="0">
                <a:solidFill>
                  <a:srgbClr val="FF0000"/>
                </a:solidFill>
              </a:endParaRPr>
            </a:p>
          </p:txBody>
        </p:sp>
        <p:pic>
          <p:nvPicPr>
            <p:cNvPr id="6554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5786" y="1142984"/>
              <a:ext cx="3429024" cy="213836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1000108"/>
            <a:ext cx="28765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0"/>
            <a:ext cx="89725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571612"/>
            <a:ext cx="59531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071678"/>
            <a:ext cx="50863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500306"/>
            <a:ext cx="5514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3143248"/>
            <a:ext cx="58674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3714752"/>
            <a:ext cx="53721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4214818"/>
            <a:ext cx="23526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مربع نص 9"/>
          <p:cNvSpPr txBox="1"/>
          <p:nvPr/>
        </p:nvSpPr>
        <p:spPr>
          <a:xfrm>
            <a:off x="3786182" y="1059404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dirty="0"/>
              <a:t>حيث الزاوية  </a:t>
            </a:r>
            <a:r>
              <a:rPr lang="az-Cyrl-AZ" sz="2000" dirty="0">
                <a:latin typeface="Cambria Math"/>
                <a:ea typeface="Cambria Math"/>
              </a:rPr>
              <a:t>Ѳ</a:t>
            </a:r>
            <a:r>
              <a:rPr lang="ar-SA" sz="2000" dirty="0"/>
              <a:t> </a:t>
            </a:r>
            <a:r>
              <a:rPr lang="ar-SA" sz="2000" dirty="0" err="1"/>
              <a:t>مقيسة</a:t>
            </a:r>
            <a:r>
              <a:rPr lang="ar-SA" sz="2000" dirty="0"/>
              <a:t>  </a:t>
            </a:r>
            <a:r>
              <a:rPr lang="ar-SA" sz="2000" dirty="0" err="1"/>
              <a:t>بالراديان</a:t>
            </a:r>
            <a:endParaRPr lang="en-US" sz="2000" dirty="0"/>
          </a:p>
        </p:txBody>
      </p:sp>
      <p:cxnSp>
        <p:nvCxnSpPr>
          <p:cNvPr id="12" name="رابط مستقيم 11"/>
          <p:cNvCxnSpPr/>
          <p:nvPr/>
        </p:nvCxnSpPr>
        <p:spPr>
          <a:xfrm rot="16200000" flipH="1">
            <a:off x="1678761" y="5750735"/>
            <a:ext cx="428628" cy="214314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شكل بيضاوي 12"/>
          <p:cNvSpPr/>
          <p:nvPr/>
        </p:nvSpPr>
        <p:spPr>
          <a:xfrm>
            <a:off x="1714480" y="5572140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7686" y="5072074"/>
            <a:ext cx="4291033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2584450" y="4505325"/>
          <a:ext cx="2554288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0" name="Equation" r:id="rId10" imgW="1244600" imgH="203200" progId="Equation.DSMT4">
                  <p:embed/>
                </p:oleObj>
              </mc:Choice>
              <mc:Fallback>
                <p:oleObj name="Equation" r:id="rId10" imgW="1244600" imgH="2032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4450" y="4505325"/>
                        <a:ext cx="2554288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59" name="Object 3"/>
          <p:cNvGraphicFramePr>
            <a:graphicFrameLocks noChangeAspect="1"/>
          </p:cNvGraphicFramePr>
          <p:nvPr/>
        </p:nvGraphicFramePr>
        <p:xfrm>
          <a:off x="7915300" y="3762375"/>
          <a:ext cx="300038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1" name="Equation" r:id="rId12" imgW="126780" imgH="164814" progId="Equation.DSMT4">
                  <p:embed/>
                </p:oleObj>
              </mc:Choice>
              <mc:Fallback>
                <p:oleObj name="Equation" r:id="rId12" imgW="126780" imgH="164814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5300" y="3762375"/>
                        <a:ext cx="300038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3500430" y="3643314"/>
          <a:ext cx="530227" cy="758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2" name="Equation" r:id="rId14" imgW="266469" imgH="393359" progId="Equation.DSMT4">
                  <p:embed/>
                </p:oleObj>
              </mc:Choice>
              <mc:Fallback>
                <p:oleObj name="Equation" r:id="rId14" imgW="266469" imgH="393359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0" y="3643314"/>
                        <a:ext cx="530227" cy="7588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2.22222E-6 L -0.44566 0.124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0" y="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047 L 0.08819 0.112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0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0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385751"/>
            <a:ext cx="89725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1443026"/>
            <a:ext cx="157163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800215"/>
            <a:ext cx="565309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2228843"/>
            <a:ext cx="6443688" cy="55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2652709"/>
            <a:ext cx="7158040" cy="68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18" y="3367089"/>
            <a:ext cx="7210425" cy="69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794" y="3938593"/>
            <a:ext cx="6800850" cy="56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6050" y="4714893"/>
            <a:ext cx="61817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4500570"/>
            <a:ext cx="2095500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مستطيل 9"/>
          <p:cNvSpPr/>
          <p:nvPr/>
        </p:nvSpPr>
        <p:spPr>
          <a:xfrm>
            <a:off x="4714876" y="5143512"/>
            <a:ext cx="2857520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6072198" y="5143521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بإضافة   </a:t>
            </a:r>
            <a:r>
              <a:rPr lang="el-GR" dirty="0">
                <a:latin typeface="Cambria Math"/>
                <a:ea typeface="Cambria Math"/>
              </a:rPr>
              <a:t>π</a:t>
            </a:r>
            <a:endParaRPr lang="en-US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3929058" y="1385816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dirty="0"/>
              <a:t>حيث الزاوية  </a:t>
            </a:r>
            <a:r>
              <a:rPr lang="az-Cyrl-AZ" sz="2000" dirty="0">
                <a:latin typeface="Cambria Math"/>
                <a:ea typeface="Cambria Math"/>
              </a:rPr>
              <a:t>Ѳ</a:t>
            </a:r>
            <a:r>
              <a:rPr lang="ar-SA" sz="2000" dirty="0"/>
              <a:t> </a:t>
            </a:r>
            <a:r>
              <a:rPr lang="ar-SA" sz="2000" dirty="0" err="1"/>
              <a:t>مقيسة</a:t>
            </a:r>
            <a:r>
              <a:rPr lang="ar-SA" sz="2000" dirty="0"/>
              <a:t>  </a:t>
            </a:r>
            <a:r>
              <a:rPr lang="ar-SA" sz="2000" dirty="0" err="1"/>
              <a:t>بالراديان</a:t>
            </a:r>
            <a:endParaRPr lang="en-US" sz="2000" dirty="0"/>
          </a:p>
        </p:txBody>
      </p:sp>
      <p:sp>
        <p:nvSpPr>
          <p:cNvPr id="15" name="مستطيل 14"/>
          <p:cNvSpPr/>
          <p:nvPr/>
        </p:nvSpPr>
        <p:spPr>
          <a:xfrm>
            <a:off x="7858148" y="0"/>
            <a:ext cx="1285852" cy="42860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/>
              <a:t>تابع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/>
          <p:cNvSpPr txBox="1"/>
          <p:nvPr/>
        </p:nvSpPr>
        <p:spPr>
          <a:xfrm>
            <a:off x="438120" y="434739"/>
            <a:ext cx="10715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C00000"/>
                </a:solidFill>
              </a:rPr>
              <a:t>الزمن </a:t>
            </a:r>
          </a:p>
          <a:p>
            <a:pPr algn="ctr"/>
            <a:r>
              <a:rPr lang="ar-SA" b="1" dirty="0">
                <a:solidFill>
                  <a:srgbClr val="C00000"/>
                </a:solidFill>
              </a:rPr>
              <a:t>10 دقائق</a:t>
            </a:r>
          </a:p>
        </p:txBody>
      </p:sp>
      <p:pic>
        <p:nvPicPr>
          <p:cNvPr id="11" name="صورة 10" descr="ساعة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2" y="-24"/>
            <a:ext cx="2323810" cy="1961905"/>
          </a:xfrm>
          <a:prstGeom prst="rect">
            <a:avLst/>
          </a:prstGeom>
        </p:spPr>
      </p:pic>
      <p:pic>
        <p:nvPicPr>
          <p:cNvPr id="6" name="صورة 5" descr="ساعة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323810" cy="1961905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285720" y="282339"/>
            <a:ext cx="10715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C00000"/>
                </a:solidFill>
              </a:rPr>
              <a:t>الزمن </a:t>
            </a:r>
          </a:p>
          <a:p>
            <a:pPr algn="ctr"/>
            <a:r>
              <a:rPr lang="ar-SA" b="1" dirty="0">
                <a:solidFill>
                  <a:srgbClr val="C00000"/>
                </a:solidFill>
              </a:rPr>
              <a:t>10 دقائق</a:t>
            </a:r>
          </a:p>
        </p:txBody>
      </p:sp>
      <p:pic>
        <p:nvPicPr>
          <p:cNvPr id="9" name="صورة 8" descr="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"/>
            <a:ext cx="9144000" cy="6857999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 rot="21245943">
            <a:off x="5021309" y="1942720"/>
            <a:ext cx="3178547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متعاونة مع أفراد مجموعتك وباستخدام استراتيجية تعاقب الأدوار اجيبي </a:t>
            </a:r>
            <a:r>
              <a:rPr lang="ar-SA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عمايلي</a:t>
            </a:r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: 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877904" y="1500174"/>
            <a:ext cx="3178547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تحقق من فهمك :</a:t>
            </a:r>
          </a:p>
          <a:p>
            <a:pPr algn="ctr"/>
            <a:r>
              <a:rPr lang="ar-SA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أوجدي زوجين مختلفين كل منهما يمثل </a:t>
            </a:r>
            <a:r>
              <a:rPr lang="ar-SA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إحداثيين</a:t>
            </a:r>
            <a:r>
              <a:rPr lang="ar-SA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قطبيين لكل نقطة </a:t>
            </a:r>
            <a:r>
              <a:rPr lang="ar-SA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معطاه</a:t>
            </a:r>
            <a:r>
              <a:rPr lang="ar-SA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ar-SA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بألإحداثيات</a:t>
            </a:r>
            <a:r>
              <a:rPr lang="ar-SA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الديكارتية</a:t>
            </a:r>
          </a:p>
          <a:p>
            <a:pPr algn="ctr"/>
            <a:r>
              <a:rPr lang="ar-SA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 الزاوية بالتقدير الستيني)</a:t>
            </a:r>
          </a:p>
          <a:p>
            <a:pPr algn="ctr"/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2A) V(8 ,10)</a:t>
            </a:r>
          </a:p>
          <a:p>
            <a:pPr algn="ctr"/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2B) W(-9 ,- 4)</a:t>
            </a:r>
            <a:endParaRPr lang="ar-SA" sz="32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44773">
            <a:off x="5143504" y="714356"/>
            <a:ext cx="23717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صورة 13" descr="ساعة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2" y="-23"/>
            <a:ext cx="1857388" cy="1571635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214282" y="71414"/>
            <a:ext cx="10715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C00000"/>
                </a:solidFill>
              </a:rPr>
              <a:t>الزمن </a:t>
            </a:r>
          </a:p>
          <a:p>
            <a:pPr algn="l"/>
            <a:r>
              <a:rPr lang="ar-SA" b="1" dirty="0">
                <a:solidFill>
                  <a:srgbClr val="C00000"/>
                </a:solidFill>
              </a:rPr>
              <a:t>8 دقائق</a:t>
            </a:r>
          </a:p>
        </p:txBody>
      </p:sp>
      <p:sp>
        <p:nvSpPr>
          <p:cNvPr id="8" name="شكل بيضاوي 7"/>
          <p:cNvSpPr/>
          <p:nvPr/>
        </p:nvSpPr>
        <p:spPr>
          <a:xfrm>
            <a:off x="142844" y="0"/>
            <a:ext cx="1571636" cy="157163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صورة 15" descr="a6ar-b-1-2-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0"/>
            <a:ext cx="1429553" cy="158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3500430" y="214290"/>
            <a:ext cx="1044575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Arial" pitchFamily="34" charset="0"/>
                <a:cs typeface="Tahoma" pitchFamily="34" charset="0"/>
              </a:rPr>
              <a:t>ورقة عمل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Arial" pitchFamily="34" charset="0"/>
                <a:cs typeface="Arial" pitchFamily="34" charset="0"/>
              </a:rPr>
              <a:t>((2))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Arial" pitchFamily="34" charset="0"/>
                <a:cs typeface="Tahoma" pitchFamily="34" charset="0"/>
              </a:rPr>
              <a:t>جماعية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مجموعة 18"/>
          <p:cNvGrpSpPr/>
          <p:nvPr/>
        </p:nvGrpSpPr>
        <p:grpSpPr>
          <a:xfrm>
            <a:off x="3071802" y="0"/>
            <a:ext cx="3199275" cy="5143512"/>
            <a:chOff x="3012588" y="142852"/>
            <a:chExt cx="2630982" cy="5000660"/>
          </a:xfrm>
        </p:grpSpPr>
        <p:pic>
          <p:nvPicPr>
            <p:cNvPr id="20" name="صورة 19" descr="images41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71802" y="142852"/>
              <a:ext cx="2571768" cy="5000660"/>
            </a:xfrm>
            <a:prstGeom prst="rect">
              <a:avLst/>
            </a:prstGeom>
          </p:spPr>
        </p:pic>
        <p:graphicFrame>
          <p:nvGraphicFramePr>
            <p:cNvPr id="21" name="Object 4"/>
            <p:cNvGraphicFramePr>
              <a:graphicFrameLocks noChangeAspect="1"/>
            </p:cNvGraphicFramePr>
            <p:nvPr/>
          </p:nvGraphicFramePr>
          <p:xfrm>
            <a:off x="3078152" y="1428739"/>
            <a:ext cx="2519363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737" name="Equation" r:id="rId9" imgW="1790700" imgH="241300" progId="Equation.DSMT4">
                    <p:embed/>
                  </p:oleObj>
                </mc:Choice>
                <mc:Fallback>
                  <p:oleObj name="Equation" r:id="rId9" imgW="1790700" imgH="241300" progId="Equation.DSMT4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8152" y="1428739"/>
                          <a:ext cx="2519363" cy="428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6"/>
            <p:cNvGraphicFramePr>
              <a:graphicFrameLocks noChangeAspect="1"/>
            </p:cNvGraphicFramePr>
            <p:nvPr/>
          </p:nvGraphicFramePr>
          <p:xfrm>
            <a:off x="3012588" y="2055817"/>
            <a:ext cx="2565332" cy="4444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738" name="Equation" r:id="rId11" imgW="1917700" imgH="241300" progId="Equation.DSMT4">
                    <p:embed/>
                  </p:oleObj>
                </mc:Choice>
                <mc:Fallback>
                  <p:oleObj name="Equation" r:id="rId11" imgW="1917700" imgH="241300" progId="Equation.DSMT4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2588" y="2055817"/>
                          <a:ext cx="2565332" cy="4444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مستطيل 23"/>
            <p:cNvSpPr/>
            <p:nvPr/>
          </p:nvSpPr>
          <p:spPr>
            <a:xfrm>
              <a:off x="3571869" y="4643446"/>
              <a:ext cx="1643074" cy="4286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الإجابات الصحيحة</a:t>
              </a:r>
              <a:endParaRPr lang="en-US" b="1" dirty="0"/>
            </a:p>
          </p:txBody>
        </p:sp>
      </p:grpSp>
      <p:sp>
        <p:nvSpPr>
          <p:cNvPr id="25" name="مربع نص 24"/>
          <p:cNvSpPr txBox="1"/>
          <p:nvPr/>
        </p:nvSpPr>
        <p:spPr>
          <a:xfrm>
            <a:off x="4143372" y="857232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dirty="0"/>
              <a:t>احد الأزواج</a:t>
            </a:r>
            <a:endParaRPr lang="en-US" sz="20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48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0812051332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24"/>
            <a:ext cx="5715008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248160" y="1175454"/>
            <a:ext cx="39671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تلميذتي النجيبة :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بالتعاون مع أفراد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ar-S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مجموعتك ارسمي مخطط أو خريطة مفاهيم</a:t>
            </a:r>
          </a:p>
          <a:p>
            <a:pPr algn="ctr"/>
            <a:r>
              <a:rPr lang="ar-S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للتحويل من الصورة القطبية إلى الصورة الديكارتية وكذلك التحويل  من الصورة الديكارتية للقطبية 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صورة 4" descr="200812051332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643306" cy="6858000"/>
          </a:xfrm>
          <a:prstGeom prst="rect">
            <a:avLst/>
          </a:prstGeom>
        </p:spPr>
      </p:pic>
      <p:pic>
        <p:nvPicPr>
          <p:cNvPr id="6" name="صورة 5" descr="images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2714620"/>
            <a:ext cx="2357454" cy="1743075"/>
          </a:xfrm>
          <a:prstGeom prst="rect">
            <a:avLst/>
          </a:prstGeom>
        </p:spPr>
      </p:pic>
      <p:sp>
        <p:nvSpPr>
          <p:cNvPr id="9" name="سداسي 8"/>
          <p:cNvSpPr/>
          <p:nvPr/>
        </p:nvSpPr>
        <p:spPr>
          <a:xfrm>
            <a:off x="1357290" y="1428736"/>
            <a:ext cx="857256" cy="714380"/>
          </a:xfrm>
          <a:prstGeom prst="hex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0" name="سداسي 9"/>
          <p:cNvSpPr/>
          <p:nvPr/>
        </p:nvSpPr>
        <p:spPr>
          <a:xfrm>
            <a:off x="1357290" y="1428736"/>
            <a:ext cx="857256" cy="714380"/>
          </a:xfrm>
          <a:prstGeom prst="hex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1" name="سداسي 10"/>
          <p:cNvSpPr/>
          <p:nvPr/>
        </p:nvSpPr>
        <p:spPr>
          <a:xfrm>
            <a:off x="1357290" y="1428736"/>
            <a:ext cx="857256" cy="714380"/>
          </a:xfrm>
          <a:prstGeom prst="hex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0"/>
            <a:ext cx="87058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785926"/>
            <a:ext cx="51530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2214554"/>
            <a:ext cx="52768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9842" y="2571744"/>
            <a:ext cx="45910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3000372"/>
            <a:ext cx="5705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93" y="3571876"/>
            <a:ext cx="84296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0232" y="4214818"/>
            <a:ext cx="55340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9346" y="4714884"/>
            <a:ext cx="53530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57422" y="5300678"/>
            <a:ext cx="4572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14546" y="5834082"/>
            <a:ext cx="5248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0402161745_7468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4357686" y="1000108"/>
            <a:ext cx="4714908" cy="4661140"/>
            <a:chOff x="2303" y="-454"/>
            <a:chExt cx="4046" cy="4684"/>
          </a:xfrm>
        </p:grpSpPr>
        <p:pic>
          <p:nvPicPr>
            <p:cNvPr id="7" name="Picture 16" descr="BRD00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03" y="315"/>
              <a:ext cx="4046" cy="3915"/>
            </a:xfrm>
            <a:prstGeom prst="rect">
              <a:avLst/>
            </a:prstGeom>
            <a:noFill/>
          </p:spPr>
        </p:pic>
        <p:pic>
          <p:nvPicPr>
            <p:cNvPr id="8" name="Picture 17" descr="26911_1161480599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66" y="-454"/>
              <a:ext cx="1597" cy="1264"/>
            </a:xfrm>
            <a:prstGeom prst="rect">
              <a:avLst/>
            </a:prstGeom>
            <a:noFill/>
          </p:spPr>
        </p:pic>
      </p:grpSp>
      <p:sp>
        <p:nvSpPr>
          <p:cNvPr id="9" name="مربع نص 8"/>
          <p:cNvSpPr txBox="1"/>
          <p:nvPr/>
        </p:nvSpPr>
        <p:spPr>
          <a:xfrm>
            <a:off x="4500332" y="2032795"/>
            <a:ext cx="428628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>
                <a:solidFill>
                  <a:srgbClr val="D60093"/>
                </a:solidFill>
                <a:cs typeface="Diwani Letter" pitchFamily="2" charset="-78"/>
              </a:rPr>
              <a:t> استراتيجية وجه القصة</a:t>
            </a: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3000364" y="142876"/>
            <a:ext cx="2857520" cy="78579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cs typeface="PT Bold Arch" pitchFamily="2" charset="-78"/>
              </a:rPr>
              <a:t>تحقق من فهمك  </a:t>
            </a:r>
            <a:r>
              <a:rPr lang="en-US" sz="3200" dirty="0">
                <a:cs typeface="PT Bold Arch" pitchFamily="2" charset="-78"/>
              </a:rPr>
              <a:t>3</a:t>
            </a:r>
          </a:p>
        </p:txBody>
      </p:sp>
      <p:pic>
        <p:nvPicPr>
          <p:cNvPr id="10" name="موج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828600" y="3124176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ACER\My Documents\Dropbox\بور الباب 6\الصورة القطبية والصورة الديكارتية\MA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مربع نص 4"/>
          <p:cNvSpPr txBox="1"/>
          <p:nvPr/>
        </p:nvSpPr>
        <p:spPr>
          <a:xfrm>
            <a:off x="179512" y="1124744"/>
            <a:ext cx="8928992" cy="1569660"/>
          </a:xfrm>
          <a:prstGeom prst="rect">
            <a:avLst/>
          </a:prstGeom>
          <a:noFill/>
        </p:spPr>
        <p:txBody>
          <a:bodyPr wrap="square" rtlCol="1">
            <a:prstTxWarp prst="textArchUp">
              <a:avLst>
                <a:gd name="adj" fmla="val 9629447"/>
              </a:avLst>
            </a:prstTxWarp>
            <a:spAutoFit/>
          </a:bodyPr>
          <a:lstStyle/>
          <a:p>
            <a:pPr algn="ctr"/>
            <a:r>
              <a:rPr lang="ar-SA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ذهب ماجد وأحمد في رحلة صيد بحرية 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107504" y="2075364"/>
            <a:ext cx="8848600" cy="1569660"/>
          </a:xfrm>
          <a:prstGeom prst="rect">
            <a:avLst/>
          </a:prstGeom>
          <a:noFill/>
        </p:spPr>
        <p:txBody>
          <a:bodyPr wrap="square" rtlCol="1">
            <a:prstTxWarp prst="textArchUp">
              <a:avLst/>
            </a:prstTxWarp>
            <a:spAutoFit/>
          </a:bodyPr>
          <a:lstStyle/>
          <a:p>
            <a:pPr algn="ctr"/>
            <a:r>
              <a:rPr lang="ar-SA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وبينما هما يراقبان شاشة جهاز الرصد</a:t>
            </a:r>
          </a:p>
        </p:txBody>
      </p:sp>
      <p:grpSp>
        <p:nvGrpSpPr>
          <p:cNvPr id="9" name="مجموعة 8"/>
          <p:cNvGrpSpPr/>
          <p:nvPr/>
        </p:nvGrpSpPr>
        <p:grpSpPr>
          <a:xfrm>
            <a:off x="0" y="4149080"/>
            <a:ext cx="3131840" cy="2708920"/>
            <a:chOff x="0" y="4149080"/>
            <a:chExt cx="3131840" cy="2708920"/>
          </a:xfrm>
        </p:grpSpPr>
        <p:pic>
          <p:nvPicPr>
            <p:cNvPr id="7" name="Picture 2" descr="C:\Documents and Settings\ACER\My Documents\Dropbox\بور الباب 6\الصورة القطبية والصورة الديكارتية\MATH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149080"/>
              <a:ext cx="3131840" cy="2708920"/>
            </a:xfrm>
            <a:prstGeom prst="rect">
              <a:avLst/>
            </a:prstGeom>
            <a:noFill/>
          </p:spPr>
        </p:pic>
        <p:sp>
          <p:nvSpPr>
            <p:cNvPr id="8" name="شكل بيضاوي 7"/>
            <p:cNvSpPr/>
            <p:nvPr/>
          </p:nvSpPr>
          <p:spPr>
            <a:xfrm>
              <a:off x="1115616" y="4653136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1" name="مربع نص 10"/>
          <p:cNvSpPr txBox="1"/>
          <p:nvPr/>
        </p:nvSpPr>
        <p:spPr>
          <a:xfrm>
            <a:off x="259904" y="3731548"/>
            <a:ext cx="8848600" cy="1569660"/>
          </a:xfrm>
          <a:prstGeom prst="rect">
            <a:avLst/>
          </a:prstGeom>
          <a:noFill/>
        </p:spPr>
        <p:txBody>
          <a:bodyPr wrap="square" rtlCol="1">
            <a:prstTxWarp prst="textTriangle">
              <a:avLst/>
            </a:prstTxWarp>
            <a:spAutoFit/>
          </a:bodyPr>
          <a:lstStyle/>
          <a:p>
            <a:pPr algn="ctr"/>
            <a:r>
              <a:rPr lang="ar-SA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ظهرت عليها النقطة 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( 6 ,125 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/>
                <a:ea typeface="Cambria Math"/>
              </a:rPr>
              <a:t>ͦ)</a:t>
            </a:r>
            <a:endParaRPr lang="ar-SA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Untitl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04800" y="2204864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drape" invX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1"/>
      <p:bldP spid="6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ACER\My Documents\Dropbox\بور الباب 6\الصورة القطبية والصورة الديكارتية\MATH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وسيلة شرح مستطيلة مستديرة الزوايا 3"/>
          <p:cNvSpPr/>
          <p:nvPr/>
        </p:nvSpPr>
        <p:spPr>
          <a:xfrm>
            <a:off x="4211960" y="0"/>
            <a:ext cx="4932040" cy="2492896"/>
          </a:xfrm>
          <a:prstGeom prst="wedgeRoundRectCallout">
            <a:avLst>
              <a:gd name="adj1" fmla="val -43866"/>
              <a:gd name="adj2" fmla="val 14396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لا اعرف يا أحمد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ولكن  ما النقطة التي ستظهر على الشاشة لو كانت الإحداثيات الديكارتية لموقع السرب  </a:t>
            </a:r>
            <a:r>
              <a:rPr lang="en-US" sz="3200" dirty="0">
                <a:solidFill>
                  <a:schemeClr val="tx1"/>
                </a:solidFill>
              </a:rPr>
              <a:t>( -2  , 6) </a:t>
            </a:r>
            <a:endParaRPr lang="ar-SA" sz="3200" dirty="0">
              <a:solidFill>
                <a:schemeClr val="tx1"/>
              </a:solidFill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0" y="4149080"/>
            <a:ext cx="3131840" cy="2708920"/>
            <a:chOff x="0" y="4149080"/>
            <a:chExt cx="3131840" cy="2708920"/>
          </a:xfrm>
        </p:grpSpPr>
        <p:pic>
          <p:nvPicPr>
            <p:cNvPr id="8" name="Picture 2" descr="C:\Documents and Settings\ACER\My Documents\Dropbox\بور الباب 6\الصورة القطبية والصورة الديكارتية\MATH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149080"/>
              <a:ext cx="3131840" cy="2708920"/>
            </a:xfrm>
            <a:prstGeom prst="rect">
              <a:avLst/>
            </a:prstGeom>
            <a:noFill/>
          </p:spPr>
        </p:pic>
        <p:sp>
          <p:nvSpPr>
            <p:cNvPr id="9" name="شكل بيضاوي 8"/>
            <p:cNvSpPr/>
            <p:nvPr/>
          </p:nvSpPr>
          <p:spPr>
            <a:xfrm>
              <a:off x="1115616" y="4653136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" name="وسيلة شرح مستطيلة مستديرة الزوايا 9"/>
          <p:cNvSpPr/>
          <p:nvPr/>
        </p:nvSpPr>
        <p:spPr>
          <a:xfrm>
            <a:off x="0" y="0"/>
            <a:ext cx="2843808" cy="2016224"/>
          </a:xfrm>
          <a:prstGeom prst="wedgeRoundRectCallout">
            <a:avLst>
              <a:gd name="adj1" fmla="val 63139"/>
              <a:gd name="adj2" fmla="val 5872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dirty="0">
              <a:solidFill>
                <a:schemeClr val="tx1"/>
              </a:solidFill>
            </a:endParaRPr>
          </a:p>
          <a:p>
            <a:pPr algn="ctr"/>
            <a:r>
              <a:rPr lang="ar-SA" sz="2800" dirty="0">
                <a:solidFill>
                  <a:schemeClr val="tx1"/>
                </a:solidFill>
              </a:rPr>
              <a:t>ماجد </a:t>
            </a:r>
          </a:p>
          <a:p>
            <a:pPr algn="ctr"/>
            <a:r>
              <a:rPr lang="ar-SA" sz="2800" dirty="0">
                <a:solidFill>
                  <a:schemeClr val="tx1"/>
                </a:solidFill>
              </a:rPr>
              <a:t>ما هي الإحداثيات الديكارتية لموقع سرب </a:t>
            </a:r>
            <a:r>
              <a:rPr lang="ar-SA" sz="2800" dirty="0" err="1">
                <a:solidFill>
                  <a:schemeClr val="tx1"/>
                </a:solidFill>
              </a:rPr>
              <a:t>السمك؟</a:t>
            </a:r>
            <a:endParaRPr lang="ar-SA" sz="2800" dirty="0">
              <a:solidFill>
                <a:schemeClr val="tx1"/>
              </a:solidFill>
            </a:endParaRPr>
          </a:p>
          <a:p>
            <a:pPr algn="ctr"/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19480" y="4929198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( 6 ,125 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/>
                <a:ea typeface="Cambria Math"/>
              </a:rPr>
              <a:t>ͦ )</a:t>
            </a:r>
            <a:endParaRPr lang="en-US" dirty="0"/>
          </a:p>
        </p:txBody>
      </p:sp>
      <p:pic>
        <p:nvPicPr>
          <p:cNvPr id="17" name="Untitled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332656" y="3212976"/>
            <a:ext cx="304800" cy="304800"/>
          </a:xfrm>
          <a:prstGeom prst="rect">
            <a:avLst/>
          </a:prstGeom>
        </p:spPr>
      </p:pic>
      <p:grpSp>
        <p:nvGrpSpPr>
          <p:cNvPr id="13" name="مجموعة 12"/>
          <p:cNvGrpSpPr/>
          <p:nvPr/>
        </p:nvGrpSpPr>
        <p:grpSpPr>
          <a:xfrm>
            <a:off x="5929322" y="3786190"/>
            <a:ext cx="3143272" cy="3033719"/>
            <a:chOff x="6000728" y="3071810"/>
            <a:chExt cx="3143272" cy="3033719"/>
          </a:xfrm>
        </p:grpSpPr>
        <p:pic>
          <p:nvPicPr>
            <p:cNvPr id="14" name="صورة 13" descr="images8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00728" y="3071810"/>
              <a:ext cx="3143272" cy="3033719"/>
            </a:xfrm>
            <a:prstGeom prst="rect">
              <a:avLst/>
            </a:prstGeom>
          </p:spPr>
        </p:pic>
        <p:sp>
          <p:nvSpPr>
            <p:cNvPr id="15" name="مربع نص 14"/>
            <p:cNvSpPr txBox="1"/>
            <p:nvPr/>
          </p:nvSpPr>
          <p:spPr>
            <a:xfrm>
              <a:off x="6286512" y="3929066"/>
              <a:ext cx="25003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400" dirty="0">
                  <a:solidFill>
                    <a:srgbClr val="0000CC"/>
                  </a:solidFill>
                </a:rPr>
                <a:t>درتي المكنونة بالتعاون مع مجموعتك ساعدي الصيادين في تحديد موقع سرب السمك</a:t>
              </a:r>
              <a:endParaRPr lang="en-US" sz="2400" dirty="0">
                <a:solidFill>
                  <a:srgbClr val="0000CC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 invX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214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untitled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0" y="739202"/>
            <a:ext cx="9144000" cy="3046988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  <a:tileRect r="-100000" b="-100000"/>
          </a:gradFill>
        </p:spPr>
        <p:txBody>
          <a:bodyPr wrap="square" rtlCol="1">
            <a:spAutoFit/>
          </a:bodyPr>
          <a:lstStyle/>
          <a:p>
            <a:r>
              <a:rPr lang="ar-SA" sz="2400" b="1" dirty="0"/>
              <a:t>علم الذكاء الاصطناعي هو احد علوم الحاسب الآلي الحديثة التي تبحث عن أساليب متطورة لبرمجته للقيام بأعمال و استنتاجات تشابه ولو في حدود ضيقة تلك الأساليب التي تنسب إلى الإنسان لذكائه فهو بذلك علم يبحث أولا في تعريف الذكاء الإنساني و تحديد أبعاده ومن ثم محاكاة بعض خواصه </a:t>
            </a:r>
            <a:r>
              <a:rPr lang="ar-SA" sz="2400" b="1" dirty="0" err="1"/>
              <a:t>و</a:t>
            </a:r>
            <a:r>
              <a:rPr lang="ar-SA" sz="2400" b="1" dirty="0"/>
              <a:t> هنا يجب توضيح إن العلم لا يهدف </a:t>
            </a:r>
            <a:r>
              <a:rPr lang="ar-SA" sz="2400" b="1" dirty="0" err="1"/>
              <a:t>الى</a:t>
            </a:r>
            <a:r>
              <a:rPr lang="ar-SA" sz="2400" b="1" dirty="0"/>
              <a:t> مقارنة </a:t>
            </a:r>
            <a:r>
              <a:rPr lang="ar-SA" sz="2400" b="1" dirty="0" err="1"/>
              <a:t>او</a:t>
            </a:r>
            <a:r>
              <a:rPr lang="ar-SA" sz="2400" b="1" dirty="0"/>
              <a:t> ما شبه العقل البشري الذي خلقه الله جلت قدرته </a:t>
            </a:r>
            <a:r>
              <a:rPr lang="ar-SA" sz="2400" b="1" dirty="0" err="1"/>
              <a:t>و</a:t>
            </a:r>
            <a:r>
              <a:rPr lang="ar-SA" sz="2400" b="1" dirty="0"/>
              <a:t> عظمته بالآلة التي هي من صنع المخلوق بل يهدف هذا العلم الجديد إلى فهم العمليات الذهنية المعقدة التي يقوم </a:t>
            </a:r>
            <a:r>
              <a:rPr lang="ar-SA" sz="2400" b="1" dirty="0" err="1"/>
              <a:t>بها</a:t>
            </a:r>
            <a:r>
              <a:rPr lang="ar-SA" sz="2400" b="1" dirty="0"/>
              <a:t> العقل البشري </a:t>
            </a:r>
            <a:r>
              <a:rPr lang="ar-SA" sz="2400" b="1" dirty="0" err="1"/>
              <a:t>اثناء</a:t>
            </a:r>
            <a:r>
              <a:rPr lang="ar-SA" sz="2400" b="1" dirty="0"/>
              <a:t> ممارسته التفكير ومن ثم ترجمة هذه العمليات الذهنية إلى ما يوازيها من عمليات محاسبية تزيد من قدرة الحاسب على حل المشاكل المعقدة.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0" y="4214818"/>
            <a:ext cx="9144000" cy="830997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  <a:tileRect r="-100000" b="-100000"/>
          </a:gradFill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اعتقد علماء الكمبيوتر </a:t>
            </a:r>
            <a:r>
              <a:rPr lang="ar-SA" sz="2400" b="1" dirty="0" err="1">
                <a:solidFill>
                  <a:srgbClr val="C00000"/>
                </a:solidFill>
              </a:rPr>
              <a:t>ان</a:t>
            </a:r>
            <a:r>
              <a:rPr lang="ar-SA" sz="2400" b="1" dirty="0">
                <a:solidFill>
                  <a:srgbClr val="C00000"/>
                </a:solidFill>
              </a:rPr>
              <a:t> هذا ممكن </a:t>
            </a:r>
            <a:r>
              <a:rPr lang="ar-SA" sz="2400" b="1" dirty="0" err="1">
                <a:solidFill>
                  <a:srgbClr val="C00000"/>
                </a:solidFill>
              </a:rPr>
              <a:t>و</a:t>
            </a:r>
            <a:r>
              <a:rPr lang="ar-SA" sz="2400" b="1" dirty="0">
                <a:solidFill>
                  <a:srgbClr val="C00000"/>
                </a:solidFill>
              </a:rPr>
              <a:t> سهل </a:t>
            </a:r>
            <a:r>
              <a:rPr lang="ar-SA" sz="2400" b="1" dirty="0" err="1">
                <a:solidFill>
                  <a:srgbClr val="C00000"/>
                </a:solidFill>
              </a:rPr>
              <a:t>و</a:t>
            </a:r>
            <a:r>
              <a:rPr lang="ar-SA" sz="2400" b="1" dirty="0">
                <a:solidFill>
                  <a:srgbClr val="C00000"/>
                </a:solidFill>
              </a:rPr>
              <a:t> لكنهم لم يتمكنوا من الوصول </a:t>
            </a:r>
            <a:r>
              <a:rPr lang="ar-SA" sz="2400" b="1" dirty="0" err="1">
                <a:solidFill>
                  <a:srgbClr val="C00000"/>
                </a:solidFill>
              </a:rPr>
              <a:t>الى</a:t>
            </a:r>
            <a:r>
              <a:rPr lang="ar-SA" sz="2400" b="1" dirty="0">
                <a:solidFill>
                  <a:srgbClr val="C00000"/>
                </a:solidFill>
              </a:rPr>
              <a:t> ذلك بعد </a:t>
            </a:r>
            <a:r>
              <a:rPr lang="ar-SA" sz="2400" b="1" dirty="0" err="1">
                <a:solidFill>
                  <a:srgbClr val="C00000"/>
                </a:solidFill>
              </a:rPr>
              <a:t>و</a:t>
            </a:r>
            <a:r>
              <a:rPr lang="ar-SA" sz="2400" b="1" dirty="0">
                <a:solidFill>
                  <a:srgbClr val="C00000"/>
                </a:solidFill>
              </a:rPr>
              <a:t> بدلا من ذلك فان معظم أجهزة الكمبيوتر ما زالت تظهر درجة واضحة من الغباء الصناعي. 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142844" y="5214950"/>
            <a:ext cx="8929718" cy="1569660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00080"/>
                </a:solidFill>
                <a:effectLst/>
                <a:latin typeface="Al-QuranAlKareem" pitchFamily="2" charset="-78"/>
                <a:cs typeface="Al-QuranAlKareem" pitchFamily="2" charset="-78"/>
              </a:rPr>
              <a:t>قال تعالى </a:t>
            </a:r>
            <a:r>
              <a:rPr lang="ar-SA" sz="3200" b="1" dirty="0">
                <a:solidFill>
                  <a:srgbClr val="800080"/>
                </a:solidFill>
                <a:latin typeface="Al-QuranAlKareem" pitchFamily="2" charset="-78"/>
                <a:cs typeface="Al-QuranAlKareem" pitchFamily="2" charset="-78"/>
                <a:sym typeface="Wingdings" pitchFamily="2" charset="2"/>
              </a:rPr>
              <a:t>((</a:t>
            </a:r>
            <a:r>
              <a:rPr lang="ar-SA" sz="3200" b="1" dirty="0">
                <a:solidFill>
                  <a:srgbClr val="800080"/>
                </a:solidFill>
                <a:effectLst/>
                <a:latin typeface="Al-QuranAlKareem" pitchFamily="2" charset="-78"/>
                <a:cs typeface="Al-QuranAlKareem" pitchFamily="2" charset="-78"/>
              </a:rPr>
              <a:t> </a:t>
            </a:r>
            <a:r>
              <a:rPr lang="ar-SA" sz="3200" dirty="0"/>
              <a:t>يَا أَيُّهَا النَّاسُ ضُرِبَ مَثَلٌ فَاسْتَمِعُوا لَهُ إِنَّ الَّذِينَ تَدْعُونَ مِنْ دُونِ اللَّهِ لَنْ يَخْلُقُوا ذُبَاباً وَلَوْ اجْتَمَعُوا لَهُ وَإِنْ يَسْلُبْهُمْ الذُّبَابُ شَيْئاً لَا يَسْتَنقِذُوهُ مِنْهُ ضَعُفَ الطَّالِبُ وَالْمَطْلُوبُ(73) </a:t>
            </a:r>
            <a:r>
              <a:rPr lang="ar-SA" sz="3200" b="1" dirty="0">
                <a:solidFill>
                  <a:srgbClr val="800080"/>
                </a:solidFill>
                <a:effectLst/>
                <a:latin typeface="Al-QuranAlKareem" pitchFamily="2" charset="-78"/>
                <a:cs typeface="Al-QuranAlKareem" pitchFamily="2" charset="-78"/>
              </a:rPr>
              <a:t>)) </a:t>
            </a:r>
            <a:r>
              <a:rPr lang="ar-SA" sz="3200" b="1" dirty="0">
                <a:solidFill>
                  <a:srgbClr val="800080"/>
                </a:solidFill>
                <a:latin typeface="Al-QuranAlKareem" pitchFamily="2" charset="-78"/>
                <a:cs typeface="Al-QuranAlKareem" pitchFamily="2" charset="-78"/>
              </a:rPr>
              <a:t>الحج</a:t>
            </a:r>
            <a:endParaRPr lang="ar-SA" sz="3200" b="1" dirty="0">
              <a:solidFill>
                <a:srgbClr val="800080"/>
              </a:solidFill>
              <a:effectLst/>
              <a:latin typeface="Al-QuranAlKareem" pitchFamily="2" charset="-78"/>
              <a:cs typeface="Al-QuranAlKareem" pitchFamily="2" charset="-78"/>
            </a:endParaRPr>
          </a:p>
        </p:txBody>
      </p:sp>
      <p:pic>
        <p:nvPicPr>
          <p:cNvPr id="8" name="بسم الله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116632" y="2909886"/>
            <a:ext cx="304800" cy="304800"/>
          </a:xfrm>
          <a:prstGeom prst="rect">
            <a:avLst/>
          </a:prstGeom>
        </p:spPr>
      </p:pic>
      <p:graphicFrame>
        <p:nvGraphicFramePr>
          <p:cNvPr id="10" name="كائن 9">
            <a:hlinkClick r:id="rId8" action="ppaction://hlinkfile"/>
          </p:cNvPr>
          <p:cNvGraphicFramePr>
            <a:graphicFrameLocks noChangeAspect="1"/>
          </p:cNvGraphicFramePr>
          <p:nvPr/>
        </p:nvGraphicFramePr>
        <p:xfrm>
          <a:off x="500034" y="3457580"/>
          <a:ext cx="827563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Packager Shell Object" showAsIcon="1" r:id="rId9" imgW="8255000" imgH="673100" progId="Package">
                  <p:embed/>
                </p:oleObj>
              </mc:Choice>
              <mc:Fallback>
                <p:oleObj name="Packager Shell Object" showAsIcon="1" r:id="rId9" imgW="8255000" imgH="673100" progId="Package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3457580"/>
                        <a:ext cx="8275637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مستطيل مستدير الزوايا 8"/>
          <p:cNvSpPr/>
          <p:nvPr/>
        </p:nvSpPr>
        <p:spPr>
          <a:xfrm>
            <a:off x="3857620" y="142852"/>
            <a:ext cx="2428892" cy="500066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علم الذكاء الاصطناعي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الحج 00_23_34-00_24_0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1357354" y="3929066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34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5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 descr="ساعة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928794" cy="1571611"/>
          </a:xfrm>
          <a:prstGeom prst="rect">
            <a:avLst/>
          </a:prstGeom>
        </p:spPr>
      </p:pic>
      <p:sp>
        <p:nvSpPr>
          <p:cNvPr id="20" name="مربع نص 19"/>
          <p:cNvSpPr txBox="1"/>
          <p:nvPr/>
        </p:nvSpPr>
        <p:spPr>
          <a:xfrm>
            <a:off x="214282" y="71414"/>
            <a:ext cx="10715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C00000"/>
                </a:solidFill>
              </a:rPr>
              <a:t>الزمن </a:t>
            </a:r>
          </a:p>
          <a:p>
            <a:pPr algn="ctr"/>
            <a:r>
              <a:rPr lang="ar-SA" b="1" dirty="0">
                <a:solidFill>
                  <a:srgbClr val="C00000"/>
                </a:solidFill>
              </a:rPr>
              <a:t>8 دقائق</a:t>
            </a:r>
          </a:p>
        </p:txBody>
      </p:sp>
      <p:grpSp>
        <p:nvGrpSpPr>
          <p:cNvPr id="2" name="مجموعة 1"/>
          <p:cNvGrpSpPr/>
          <p:nvPr/>
        </p:nvGrpSpPr>
        <p:grpSpPr>
          <a:xfrm>
            <a:off x="683569" y="1628800"/>
            <a:ext cx="7956376" cy="4752528"/>
            <a:chOff x="3458123" y="2289106"/>
            <a:chExt cx="5347124" cy="3816424"/>
          </a:xfrm>
        </p:grpSpPr>
        <p:pic>
          <p:nvPicPr>
            <p:cNvPr id="3" name="صورة 2" descr="images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8123" y="2289106"/>
              <a:ext cx="5347124" cy="3816424"/>
            </a:xfrm>
            <a:prstGeom prst="rect">
              <a:avLst/>
            </a:prstGeom>
          </p:spPr>
        </p:pic>
        <p:sp>
          <p:nvSpPr>
            <p:cNvPr id="4" name="مربع نص 3"/>
            <p:cNvSpPr txBox="1"/>
            <p:nvPr/>
          </p:nvSpPr>
          <p:spPr>
            <a:xfrm>
              <a:off x="3700089" y="2981598"/>
              <a:ext cx="4665870" cy="2545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FF0000"/>
                  </a:solidFill>
                </a:rPr>
                <a:t>تحقق من فهمك   </a:t>
              </a:r>
              <a:r>
                <a:rPr lang="en-US" sz="3200" b="1" dirty="0">
                  <a:solidFill>
                    <a:srgbClr val="FF0000"/>
                  </a:solidFill>
                </a:rPr>
                <a:t>3))</a:t>
              </a:r>
              <a:r>
                <a:rPr lang="ar-SA" sz="3200" b="1" dirty="0" err="1">
                  <a:solidFill>
                    <a:srgbClr val="FF0000"/>
                  </a:solidFill>
                </a:rPr>
                <a:t>))</a:t>
              </a:r>
              <a:endParaRPr lang="ar-SA" sz="32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2800" b="1" dirty="0">
                  <a:solidFill>
                    <a:srgbClr val="0000CC"/>
                  </a:solidFill>
                </a:rPr>
                <a:t>يثبت جهاز رصد لتحديد موقع وجود الأسماك تحت الماء</a:t>
              </a:r>
            </a:p>
            <a:p>
              <a:pPr algn="ctr"/>
              <a:r>
                <a:rPr lang="ar-SA" sz="2800" b="1" dirty="0">
                  <a:solidFill>
                    <a:srgbClr val="0000CC"/>
                  </a:solidFill>
                </a:rPr>
                <a:t> إذا رصد الجهاز سربا من الأسماك عند النقطة </a:t>
              </a:r>
              <a:r>
                <a:rPr lang="en-US" sz="2800" b="1" dirty="0">
                  <a:solidFill>
                    <a:srgbClr val="0000CC"/>
                  </a:solidFill>
                </a:rPr>
                <a:t>(6 , 125 </a:t>
              </a:r>
              <a:r>
                <a:rPr lang="en-US" sz="2800" b="1" dirty="0">
                  <a:solidFill>
                    <a:srgbClr val="0000CC"/>
                  </a:solidFill>
                  <a:latin typeface="Cambria Math"/>
                  <a:ea typeface="Cambria Math"/>
                </a:rPr>
                <a:t>ͦ) </a:t>
              </a:r>
              <a:r>
                <a:rPr lang="ar-SA" sz="2800" b="1" dirty="0">
                  <a:solidFill>
                    <a:srgbClr val="0000CC"/>
                  </a:solidFill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00CC"/>
                  </a:solidFill>
                </a:rPr>
                <a:t>(A</a:t>
              </a:r>
              <a:r>
                <a:rPr lang="ar-SA" sz="2800" b="1" dirty="0">
                  <a:solidFill>
                    <a:srgbClr val="0000CC"/>
                  </a:solidFill>
                </a:rPr>
                <a:t>ما الإحداثيات الديكارتية لموقع سرب السمك</a:t>
              </a:r>
            </a:p>
            <a:p>
              <a:pPr algn="ctr"/>
              <a:r>
                <a:rPr lang="en-US" sz="2800" b="1" dirty="0">
                  <a:solidFill>
                    <a:srgbClr val="0000CC"/>
                  </a:solidFill>
                </a:rPr>
                <a:t>B</a:t>
              </a:r>
              <a:r>
                <a:rPr lang="ar-SA" sz="2800" b="1" dirty="0">
                  <a:solidFill>
                    <a:srgbClr val="0000CC"/>
                  </a:solidFill>
                </a:rPr>
                <a:t>)   إذا رصد موقع سرب السمك عند النقطة </a:t>
              </a:r>
            </a:p>
            <a:p>
              <a:pPr algn="ctr"/>
              <a:r>
                <a:rPr lang="en-US" sz="2800" b="1" dirty="0">
                  <a:solidFill>
                    <a:srgbClr val="0000CC"/>
                  </a:solidFill>
                </a:rPr>
                <a:t>( -2 , 6)</a:t>
              </a:r>
              <a:r>
                <a:rPr lang="ar-SA" sz="2800" b="1" dirty="0">
                  <a:solidFill>
                    <a:srgbClr val="0000CC"/>
                  </a:solidFill>
                </a:rPr>
                <a:t> فما الإحداثيات القطبية لموقع السرب</a:t>
              </a:r>
            </a:p>
            <a:p>
              <a:pPr algn="ctr"/>
              <a:endParaRPr lang="en-US" sz="280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5" name="مستطيل 4"/>
          <p:cNvSpPr/>
          <p:nvPr/>
        </p:nvSpPr>
        <p:spPr>
          <a:xfrm>
            <a:off x="7524328" y="5517232"/>
            <a:ext cx="1547664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/>
          <p:cNvSpPr/>
          <p:nvPr/>
        </p:nvSpPr>
        <p:spPr>
          <a:xfrm>
            <a:off x="214282" y="0"/>
            <a:ext cx="1500198" cy="157163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429092" y="0"/>
            <a:ext cx="4714908" cy="2285992"/>
            <a:chOff x="2303" y="-454"/>
            <a:chExt cx="4046" cy="4684"/>
          </a:xfrm>
        </p:grpSpPr>
        <p:pic>
          <p:nvPicPr>
            <p:cNvPr id="17" name="Picture 16" descr="BRD00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03" y="315"/>
              <a:ext cx="4046" cy="3915"/>
            </a:xfrm>
            <a:prstGeom prst="rect">
              <a:avLst/>
            </a:prstGeom>
            <a:noFill/>
          </p:spPr>
        </p:pic>
        <p:pic>
          <p:nvPicPr>
            <p:cNvPr id="18" name="Picture 17" descr="26911_1161480599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66" y="-454"/>
              <a:ext cx="1597" cy="1264"/>
            </a:xfrm>
            <a:prstGeom prst="rect">
              <a:avLst/>
            </a:prstGeom>
            <a:noFill/>
          </p:spPr>
        </p:pic>
      </p:grpSp>
      <p:sp>
        <p:nvSpPr>
          <p:cNvPr id="19" name="مربع نص 18"/>
          <p:cNvSpPr txBox="1"/>
          <p:nvPr/>
        </p:nvSpPr>
        <p:spPr>
          <a:xfrm>
            <a:off x="4214810" y="571480"/>
            <a:ext cx="428628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7200" dirty="0">
                <a:solidFill>
                  <a:srgbClr val="D60093"/>
                </a:solidFill>
                <a:cs typeface="Diwani Letter" pitchFamily="2" charset="-78"/>
              </a:rPr>
              <a:t> </a:t>
            </a:r>
            <a:r>
              <a:rPr lang="ar-SA" sz="7200" dirty="0" err="1">
                <a:solidFill>
                  <a:srgbClr val="D60093"/>
                </a:solidFill>
                <a:cs typeface="Diwani Letter" pitchFamily="2" charset="-78"/>
              </a:rPr>
              <a:t>استراتيجية</a:t>
            </a:r>
            <a:r>
              <a:rPr lang="ar-SA" sz="7200" dirty="0">
                <a:solidFill>
                  <a:srgbClr val="D60093"/>
                </a:solidFill>
                <a:cs typeface="Diwani Letter" pitchFamily="2" charset="-78"/>
              </a:rPr>
              <a:t> القصة</a:t>
            </a:r>
          </a:p>
        </p:txBody>
      </p:sp>
      <p:pic>
        <p:nvPicPr>
          <p:cNvPr id="13" name="صورة 12" descr="a6ar-b-1-2-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214290"/>
            <a:ext cx="1429553" cy="158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2571736" y="428604"/>
            <a:ext cx="1044575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Arial" pitchFamily="34" charset="0"/>
                <a:cs typeface="Tahoma" pitchFamily="34" charset="0"/>
              </a:rPr>
              <a:t>ورقة عمل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Arial" pitchFamily="34" charset="0"/>
                <a:cs typeface="Arial" pitchFamily="34" charset="0"/>
              </a:rPr>
              <a:t>((</a:t>
            </a:r>
            <a:r>
              <a:rPr lang="en-US" sz="1400" dirty="0">
                <a:solidFill>
                  <a:srgbClr val="FF0000"/>
                </a:solidFill>
                <a:latin typeface="Tahoma" pitchFamily="34" charset="0"/>
                <a:ea typeface="Arial" pitchFamily="34" charset="0"/>
                <a:cs typeface="Arial" pitchFamily="34" charset="0"/>
              </a:rPr>
              <a:t>3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Arial" pitchFamily="34" charset="0"/>
                <a:cs typeface="Arial" pitchFamily="34" charset="0"/>
              </a:rPr>
              <a:t>))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Arial" pitchFamily="34" charset="0"/>
                <a:cs typeface="Tahoma" pitchFamily="34" charset="0"/>
              </a:rPr>
              <a:t>جماعية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مجموعة 20"/>
          <p:cNvGrpSpPr/>
          <p:nvPr/>
        </p:nvGrpSpPr>
        <p:grpSpPr>
          <a:xfrm>
            <a:off x="652464" y="214314"/>
            <a:ext cx="3261160" cy="5143512"/>
            <a:chOff x="2961696" y="142852"/>
            <a:chExt cx="2681874" cy="5000660"/>
          </a:xfrm>
        </p:grpSpPr>
        <p:pic>
          <p:nvPicPr>
            <p:cNvPr id="22" name="صورة 21" descr="images41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71802" y="142852"/>
              <a:ext cx="2571768" cy="5000660"/>
            </a:xfrm>
            <a:prstGeom prst="rect">
              <a:avLst/>
            </a:prstGeom>
          </p:spPr>
        </p:pic>
        <p:graphicFrame>
          <p:nvGraphicFramePr>
            <p:cNvPr id="23" name="Object 4"/>
            <p:cNvGraphicFramePr>
              <a:graphicFrameLocks noChangeAspect="1"/>
            </p:cNvGraphicFramePr>
            <p:nvPr/>
          </p:nvGraphicFramePr>
          <p:xfrm>
            <a:off x="3077886" y="1462466"/>
            <a:ext cx="2519633" cy="361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809" name="Equation" r:id="rId9" imgW="1790700" imgH="203200" progId="Equation.DSMT4">
                    <p:embed/>
                  </p:oleObj>
                </mc:Choice>
                <mc:Fallback>
                  <p:oleObj name="Equation" r:id="rId9" imgW="1790700" imgH="203200" progId="Equation.DSMT4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7886" y="1462466"/>
                          <a:ext cx="2519633" cy="3611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6"/>
            <p:cNvGraphicFramePr>
              <a:graphicFrameLocks noChangeAspect="1"/>
            </p:cNvGraphicFramePr>
            <p:nvPr/>
          </p:nvGraphicFramePr>
          <p:xfrm>
            <a:off x="2961696" y="2055136"/>
            <a:ext cx="2667156" cy="444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810" name="Equation" r:id="rId11" imgW="1993900" imgH="241300" progId="Equation.DSMT4">
                    <p:embed/>
                  </p:oleObj>
                </mc:Choice>
                <mc:Fallback>
                  <p:oleObj name="Equation" r:id="rId11" imgW="1993900" imgH="241300" progId="Equation.DSMT4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1696" y="2055136"/>
                          <a:ext cx="2667156" cy="444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مستطيل 24"/>
            <p:cNvSpPr/>
            <p:nvPr/>
          </p:nvSpPr>
          <p:spPr>
            <a:xfrm>
              <a:off x="3571869" y="4643446"/>
              <a:ext cx="1643074" cy="4286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الإجابات الصحيحة</a:t>
              </a:r>
              <a:endParaRPr lang="en-US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48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 descr="n4hr_1356092488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مستطيل مستدير الزوايا 7"/>
          <p:cNvSpPr/>
          <p:nvPr/>
        </p:nvSpPr>
        <p:spPr>
          <a:xfrm>
            <a:off x="7929586" y="71414"/>
            <a:ext cx="1143008" cy="64294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sz="2400" b="1" dirty="0"/>
          </a:p>
          <a:p>
            <a:pPr algn="ctr"/>
            <a:r>
              <a:rPr lang="ar-SA" sz="2400" b="1" dirty="0"/>
              <a:t>فردي</a:t>
            </a:r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4286248" y="769834"/>
            <a:ext cx="1643074" cy="6429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sz="2400" b="1" dirty="0"/>
          </a:p>
          <a:p>
            <a:pPr algn="ctr"/>
            <a:r>
              <a:rPr lang="ar-SA" sz="2400" b="1" dirty="0"/>
              <a:t>التدريب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12" name="صورة 11" descr="ساعة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2071670" cy="1785926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214282" y="142852"/>
            <a:ext cx="10715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C00000"/>
                </a:solidFill>
              </a:rPr>
              <a:t>الزمن </a:t>
            </a:r>
          </a:p>
          <a:p>
            <a:pPr algn="ctr"/>
            <a:r>
              <a:rPr lang="ar-SA" b="1" dirty="0">
                <a:solidFill>
                  <a:srgbClr val="C00000"/>
                </a:solidFill>
              </a:rPr>
              <a:t>8 دقائق</a:t>
            </a:r>
          </a:p>
        </p:txBody>
      </p:sp>
      <p:sp>
        <p:nvSpPr>
          <p:cNvPr id="14" name="شكل بيضاوي 13"/>
          <p:cNvSpPr/>
          <p:nvPr/>
        </p:nvSpPr>
        <p:spPr>
          <a:xfrm>
            <a:off x="214282" y="57364"/>
            <a:ext cx="1585686" cy="16571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صورة 15" descr="a6ar-b-1-2-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0"/>
            <a:ext cx="1429553" cy="158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2384417" y="214290"/>
            <a:ext cx="1044575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Arial" pitchFamily="34" charset="0"/>
                <a:cs typeface="Tahoma" pitchFamily="34" charset="0"/>
              </a:rPr>
              <a:t>ورقة عمل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Arial" pitchFamily="34" charset="0"/>
                <a:cs typeface="Arial" pitchFamily="34" charset="0"/>
              </a:rPr>
              <a:t>((4)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ar-SA" sz="1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فردية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1428728" y="1467137"/>
            <a:ext cx="550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solidFill>
                  <a:srgbClr val="0000CC"/>
                </a:solidFill>
              </a:rPr>
              <a:t>حولي الإحداثيات القطبية إلى ديكارتية  للنقطة التالية  </a:t>
            </a:r>
            <a:endParaRPr lang="en-US" sz="2400" dirty="0">
              <a:solidFill>
                <a:srgbClr val="0000CC"/>
              </a:solidFill>
            </a:endParaRPr>
          </a:p>
        </p:txBody>
      </p:sp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3900488" y="1990725"/>
          <a:ext cx="1954212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8" name="Equation" r:id="rId6" imgW="825500" imgH="482600" progId="Equation.DSMT4">
                  <p:embed/>
                </p:oleObj>
              </mc:Choice>
              <mc:Fallback>
                <p:oleObj name="Equation" r:id="rId6" imgW="825500" imgH="482600" progId="Equation.DSMT4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0488" y="1990725"/>
                        <a:ext cx="1954212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مربع نص 25"/>
          <p:cNvSpPr txBox="1"/>
          <p:nvPr/>
        </p:nvSpPr>
        <p:spPr>
          <a:xfrm>
            <a:off x="500034" y="3000372"/>
            <a:ext cx="550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solidFill>
                  <a:srgbClr val="0000CC"/>
                </a:solidFill>
              </a:rPr>
              <a:t>أوجدي زوجين مختلفين يمثل كل </a:t>
            </a:r>
            <a:r>
              <a:rPr lang="ar-SA" sz="2400" dirty="0" err="1">
                <a:solidFill>
                  <a:srgbClr val="0000CC"/>
                </a:solidFill>
              </a:rPr>
              <a:t>منهاما</a:t>
            </a:r>
            <a:r>
              <a:rPr lang="ar-SA" sz="2400" dirty="0">
                <a:solidFill>
                  <a:srgbClr val="0000CC"/>
                </a:solidFill>
              </a:rPr>
              <a:t> </a:t>
            </a:r>
            <a:r>
              <a:rPr lang="ar-SA" sz="2400" dirty="0" err="1">
                <a:solidFill>
                  <a:srgbClr val="0000CC"/>
                </a:solidFill>
              </a:rPr>
              <a:t>إحداثيين</a:t>
            </a:r>
            <a:r>
              <a:rPr lang="ar-SA" sz="2400" dirty="0">
                <a:solidFill>
                  <a:srgbClr val="0000CC"/>
                </a:solidFill>
              </a:rPr>
              <a:t> قطبيين للنقطة </a:t>
            </a:r>
            <a:r>
              <a:rPr lang="ar-SA" sz="2400" dirty="0" err="1">
                <a:solidFill>
                  <a:srgbClr val="0000CC"/>
                </a:solidFill>
              </a:rPr>
              <a:t>المعطاه</a:t>
            </a:r>
            <a:r>
              <a:rPr lang="ar-SA" sz="2400" dirty="0">
                <a:solidFill>
                  <a:srgbClr val="0000CC"/>
                </a:solidFill>
              </a:rPr>
              <a:t> بالإحداثيات الديكارتية </a:t>
            </a:r>
          </a:p>
          <a:p>
            <a:pPr algn="ctr"/>
            <a:r>
              <a:rPr lang="ar-SA" sz="2400" dirty="0">
                <a:solidFill>
                  <a:srgbClr val="0000CC"/>
                </a:solidFill>
              </a:rPr>
              <a:t> </a:t>
            </a:r>
            <a:r>
              <a:rPr lang="en-US" sz="2400" dirty="0">
                <a:solidFill>
                  <a:srgbClr val="0000CC"/>
                </a:solidFill>
              </a:rPr>
              <a:t>      ( 7 , 10)</a:t>
            </a:r>
          </a:p>
        </p:txBody>
      </p:sp>
      <p:graphicFrame>
        <p:nvGraphicFramePr>
          <p:cNvPr id="75781" name="Object 5"/>
          <p:cNvGraphicFramePr>
            <a:graphicFrameLocks noChangeAspect="1"/>
          </p:cNvGraphicFramePr>
          <p:nvPr/>
        </p:nvGraphicFramePr>
        <p:xfrm>
          <a:off x="2409809" y="3676649"/>
          <a:ext cx="56832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9" name="Equation" r:id="rId8" imgW="368140" imgH="482391" progId="Equation.DSMT4">
                  <p:embed/>
                </p:oleObj>
              </mc:Choice>
              <mc:Fallback>
                <p:oleObj name="Equation" r:id="rId8" imgW="368140" imgH="482391" progId="Equation.DSMT4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809" y="3676649"/>
                        <a:ext cx="568325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مجموعة 35"/>
          <p:cNvGrpSpPr/>
          <p:nvPr/>
        </p:nvGrpSpPr>
        <p:grpSpPr>
          <a:xfrm>
            <a:off x="786353" y="214314"/>
            <a:ext cx="3127271" cy="5143512"/>
            <a:chOff x="3071802" y="142852"/>
            <a:chExt cx="2571768" cy="5000660"/>
          </a:xfrm>
        </p:grpSpPr>
        <p:pic>
          <p:nvPicPr>
            <p:cNvPr id="37" name="صورة 36" descr="images41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71802" y="142852"/>
              <a:ext cx="2571768" cy="5000660"/>
            </a:xfrm>
            <a:prstGeom prst="rect">
              <a:avLst/>
            </a:prstGeom>
          </p:spPr>
        </p:pic>
        <p:graphicFrame>
          <p:nvGraphicFramePr>
            <p:cNvPr id="38" name="Object 4"/>
            <p:cNvGraphicFramePr>
              <a:graphicFrameLocks noChangeAspect="1"/>
            </p:cNvGraphicFramePr>
            <p:nvPr/>
          </p:nvGraphicFramePr>
          <p:xfrm>
            <a:off x="3346820" y="894478"/>
            <a:ext cx="1983069" cy="4290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00" name="Equation" r:id="rId11" imgW="1409088" imgH="241195" progId="Equation.DSMT4">
                    <p:embed/>
                  </p:oleObj>
                </mc:Choice>
                <mc:Fallback>
                  <p:oleObj name="Equation" r:id="rId11" imgW="1409088" imgH="241195" progId="Equation.DSMT4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6820" y="894478"/>
                          <a:ext cx="1983069" cy="4290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6"/>
            <p:cNvGraphicFramePr>
              <a:graphicFrameLocks noChangeAspect="1"/>
            </p:cNvGraphicFramePr>
            <p:nvPr/>
          </p:nvGraphicFramePr>
          <p:xfrm>
            <a:off x="3096162" y="1729476"/>
            <a:ext cx="2395610" cy="14276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01" name="Equation" r:id="rId13" imgW="1790700" imgH="774700" progId="Equation.DSMT4">
                    <p:embed/>
                  </p:oleObj>
                </mc:Choice>
                <mc:Fallback>
                  <p:oleObj name="Equation" r:id="rId13" imgW="1790700" imgH="774700" progId="Equation.DSMT4">
                    <p:embed/>
                    <p:pic>
                      <p:nvPicPr>
                        <p:cNvPr id="0" name="Picture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6162" y="1729476"/>
                          <a:ext cx="2395610" cy="14276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مستطيل 39"/>
            <p:cNvSpPr/>
            <p:nvPr/>
          </p:nvSpPr>
          <p:spPr>
            <a:xfrm>
              <a:off x="3571869" y="4643446"/>
              <a:ext cx="1643074" cy="4286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الإجابات الصحيحة</a:t>
              </a:r>
              <a:endParaRPr lang="en-US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48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DBD6FBF-29D9-DD09-C087-EE6DB3C4A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" y="0"/>
            <a:ext cx="9059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63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858148" y="142852"/>
            <a:ext cx="1214446" cy="6429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sz="2400" b="1" dirty="0"/>
          </a:p>
          <a:p>
            <a:pPr algn="ctr"/>
            <a:r>
              <a:rPr lang="ar-SA" sz="2400" b="1" dirty="0"/>
              <a:t>التقويم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2857496"/>
            <a:ext cx="170999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857496"/>
            <a:ext cx="1785950" cy="1871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2" y="4915148"/>
            <a:ext cx="1789596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2978" y="4915710"/>
            <a:ext cx="1786476" cy="1799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 descr="images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10" y="2357430"/>
            <a:ext cx="2362200" cy="1933575"/>
          </a:xfrm>
          <a:prstGeom prst="rect">
            <a:avLst/>
          </a:prstGeom>
        </p:spPr>
      </p:pic>
      <p:grpSp>
        <p:nvGrpSpPr>
          <p:cNvPr id="13" name="مجموعة 12"/>
          <p:cNvGrpSpPr/>
          <p:nvPr/>
        </p:nvGrpSpPr>
        <p:grpSpPr>
          <a:xfrm>
            <a:off x="-142908" y="4143380"/>
            <a:ext cx="3357587" cy="2500330"/>
            <a:chOff x="2176302" y="857232"/>
            <a:chExt cx="2807529" cy="2500330"/>
          </a:xfrm>
        </p:grpSpPr>
        <p:sp>
          <p:nvSpPr>
            <p:cNvPr id="11" name="وسيلة شرح على شكل سحابة 10"/>
            <p:cNvSpPr/>
            <p:nvPr/>
          </p:nvSpPr>
          <p:spPr>
            <a:xfrm>
              <a:off x="2176302" y="857232"/>
              <a:ext cx="2807529" cy="2500330"/>
            </a:xfrm>
            <a:prstGeom prst="cloudCallout">
              <a:avLst>
                <a:gd name="adj1" fmla="val 7138"/>
                <a:gd name="adj2" fmla="val -8463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rgbClr val="FF0000"/>
                  </a:solidFill>
                </a:rPr>
                <a:t>إي من شاشات الرادار تبين التمثيل البياني للنقطة   </a:t>
              </a:r>
            </a:p>
            <a:p>
              <a:pPr algn="ctr"/>
              <a:r>
                <a:rPr lang="ar-SA" sz="2400" b="1" dirty="0">
                  <a:solidFill>
                    <a:srgbClr val="FF0000"/>
                  </a:solidFill>
                </a:rPr>
                <a:t>في المستوى القطبي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ar-SA" sz="2400" b="1" dirty="0">
                  <a:solidFill>
                    <a:srgbClr val="FF0000"/>
                  </a:solidFill>
                </a:rPr>
                <a:t> هل هي الشاشة </a:t>
              </a:r>
              <a:r>
                <a:rPr lang="en-US" sz="2400" b="1" dirty="0">
                  <a:solidFill>
                    <a:srgbClr val="FF0000"/>
                  </a:solidFill>
                </a:rPr>
                <a:t>D</a:t>
              </a:r>
              <a:r>
                <a:rPr lang="ar-SA" sz="2400" b="1" dirty="0">
                  <a:solidFill>
                    <a:srgbClr val="FF0000"/>
                  </a:solidFill>
                </a:rPr>
                <a:t>؟</a:t>
              </a:r>
            </a:p>
          </p:txBody>
        </p:sp>
        <p:graphicFrame>
          <p:nvGraphicFramePr>
            <p:cNvPr id="72711" name="Object 7"/>
            <p:cNvGraphicFramePr>
              <a:graphicFrameLocks noChangeAspect="1"/>
            </p:cNvGraphicFramePr>
            <p:nvPr/>
          </p:nvGraphicFramePr>
          <p:xfrm>
            <a:off x="2295799" y="1857364"/>
            <a:ext cx="895993" cy="3349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15" name="Equation" r:id="rId8" imgW="596900" imgH="241300" progId="Equation.DSMT4">
                    <p:embed/>
                  </p:oleObj>
                </mc:Choice>
                <mc:Fallback>
                  <p:oleObj name="Equation" r:id="rId8" imgW="596900" imgH="241300" progId="Equation.DSMT4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5799" y="1857364"/>
                          <a:ext cx="895993" cy="3349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وسيلة شرح على شكل سحابة 13"/>
          <p:cNvSpPr/>
          <p:nvPr/>
        </p:nvSpPr>
        <p:spPr>
          <a:xfrm>
            <a:off x="3000364" y="2428868"/>
            <a:ext cx="2092222" cy="1714512"/>
          </a:xfrm>
          <a:prstGeom prst="cloudCallout">
            <a:avLst>
              <a:gd name="adj1" fmla="val -78833"/>
              <a:gd name="adj2" fmla="val -12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00CC"/>
                </a:solidFill>
              </a:rPr>
              <a:t>لا</a:t>
            </a:r>
          </a:p>
          <a:p>
            <a:pPr algn="ctr"/>
            <a:r>
              <a:rPr lang="ar-SA" sz="2400" b="1" dirty="0">
                <a:solidFill>
                  <a:srgbClr val="0000CC"/>
                </a:solidFill>
              </a:rPr>
              <a:t>اعتقد أنها الشاشة </a:t>
            </a:r>
            <a:r>
              <a:rPr lang="en-US" sz="2400" b="1" dirty="0">
                <a:solidFill>
                  <a:srgbClr val="0000CC"/>
                </a:solidFill>
              </a:rPr>
              <a:t>A</a:t>
            </a:r>
            <a:endParaRPr lang="ar-SA" sz="2400" b="1" dirty="0">
              <a:solidFill>
                <a:srgbClr val="0000CC"/>
              </a:solidFill>
            </a:endParaRPr>
          </a:p>
        </p:txBody>
      </p:sp>
      <p:sp>
        <p:nvSpPr>
          <p:cNvPr id="15" name="وسيلة شرح على شكل سحابة 14"/>
          <p:cNvSpPr/>
          <p:nvPr/>
        </p:nvSpPr>
        <p:spPr>
          <a:xfrm>
            <a:off x="1928794" y="1285860"/>
            <a:ext cx="2571736" cy="1019204"/>
          </a:xfrm>
          <a:prstGeom prst="cloudCallout">
            <a:avLst>
              <a:gd name="adj1" fmla="val -80756"/>
              <a:gd name="adj2" fmla="val 10872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00CC"/>
                </a:solidFill>
              </a:rPr>
              <a:t>انتظري أظن أنها الشاشة</a:t>
            </a:r>
            <a:r>
              <a:rPr lang="en-US" sz="2400" b="1" dirty="0">
                <a:solidFill>
                  <a:srgbClr val="0000CC"/>
                </a:solidFill>
              </a:rPr>
              <a:t>  B</a:t>
            </a:r>
            <a:endParaRPr lang="ar-SA" sz="2400" b="1" dirty="0">
              <a:solidFill>
                <a:srgbClr val="0000CC"/>
              </a:solidFill>
            </a:endParaRPr>
          </a:p>
        </p:txBody>
      </p:sp>
      <p:pic>
        <p:nvPicPr>
          <p:cNvPr id="16" name="صورة 15" descr="ش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15203" y="1471611"/>
            <a:ext cx="1828797" cy="1314447"/>
          </a:xfrm>
          <a:prstGeom prst="rect">
            <a:avLst/>
          </a:prstGeom>
        </p:spPr>
      </p:pic>
      <p:sp>
        <p:nvSpPr>
          <p:cNvPr id="17" name="وسيلة شرح على شكل سحابة 16"/>
          <p:cNvSpPr/>
          <p:nvPr/>
        </p:nvSpPr>
        <p:spPr>
          <a:xfrm>
            <a:off x="4429124" y="1142984"/>
            <a:ext cx="2377974" cy="1785950"/>
          </a:xfrm>
          <a:prstGeom prst="cloudCallout">
            <a:avLst>
              <a:gd name="adj1" fmla="val 95364"/>
              <a:gd name="adj2" fmla="val 194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0000CC"/>
                </a:solidFill>
              </a:rPr>
              <a:t>سأسبقكن  أيتها الفتيات للموقع الصحيح </a:t>
            </a:r>
            <a:r>
              <a:rPr lang="ar-SA" sz="2000" b="1" dirty="0" err="1">
                <a:solidFill>
                  <a:srgbClr val="0000CC"/>
                </a:solidFill>
              </a:rPr>
              <a:t>انها</a:t>
            </a:r>
            <a:r>
              <a:rPr lang="ar-SA" sz="2000" b="1" dirty="0">
                <a:solidFill>
                  <a:srgbClr val="0000CC"/>
                </a:solidFill>
              </a:rPr>
              <a:t> الشاشة </a:t>
            </a:r>
            <a:r>
              <a:rPr lang="en-US" sz="2000" b="1" dirty="0">
                <a:solidFill>
                  <a:srgbClr val="0000CC"/>
                </a:solidFill>
              </a:rPr>
              <a:t>C</a:t>
            </a:r>
            <a:endParaRPr lang="ar-SA" sz="2000" b="1" dirty="0">
              <a:solidFill>
                <a:srgbClr val="0000CC"/>
              </a:solidFill>
            </a:endParaRPr>
          </a:p>
        </p:txBody>
      </p:sp>
      <p:grpSp>
        <p:nvGrpSpPr>
          <p:cNvPr id="22" name="مجموعة 21"/>
          <p:cNvGrpSpPr/>
          <p:nvPr/>
        </p:nvGrpSpPr>
        <p:grpSpPr>
          <a:xfrm>
            <a:off x="2857488" y="4286256"/>
            <a:ext cx="2381250" cy="2500330"/>
            <a:chOff x="3143240" y="3420070"/>
            <a:chExt cx="2381250" cy="2937888"/>
          </a:xfrm>
        </p:grpSpPr>
        <p:pic>
          <p:nvPicPr>
            <p:cNvPr id="72716" name="Picture 12" descr="C:\Users\Admin\AppData\Local\Temp\SNAGHTML52c439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43240" y="3420070"/>
              <a:ext cx="2381250" cy="2937888"/>
            </a:xfrm>
            <a:prstGeom prst="rect">
              <a:avLst/>
            </a:prstGeom>
            <a:noFill/>
          </p:spPr>
        </p:pic>
        <p:sp>
          <p:nvSpPr>
            <p:cNvPr id="20" name="مربع نص 19"/>
            <p:cNvSpPr txBox="1"/>
            <p:nvPr/>
          </p:nvSpPr>
          <p:spPr>
            <a:xfrm>
              <a:off x="3286116" y="4007648"/>
              <a:ext cx="1571636" cy="227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008000"/>
                  </a:solidFill>
                </a:rPr>
                <a:t>تلميذتي النجيبة هل تستطيعين مساعدة الجاسوسات في مهمتهن</a:t>
              </a:r>
              <a:endParaRPr lang="en-US" sz="2000" b="1" dirty="0">
                <a:solidFill>
                  <a:srgbClr val="008000"/>
                </a:solidFill>
              </a:endParaRPr>
            </a:p>
            <a:p>
              <a:pPr algn="ctr"/>
              <a:endParaRPr lang="en-US" sz="2000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18" name="مستطيل مستدير الزوايا 17"/>
          <p:cNvSpPr/>
          <p:nvPr/>
        </p:nvSpPr>
        <p:spPr>
          <a:xfrm>
            <a:off x="7786710" y="785794"/>
            <a:ext cx="1285852" cy="64294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sz="2400" b="1" dirty="0"/>
          </a:p>
          <a:p>
            <a:pPr algn="ctr"/>
            <a:r>
              <a:rPr lang="ar-SA" sz="2400" b="1" dirty="0"/>
              <a:t>فردي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14480" y="0"/>
            <a:ext cx="2214578" cy="1214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صورة 26" descr="ساعة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643042" cy="1500174"/>
          </a:xfrm>
          <a:prstGeom prst="rect">
            <a:avLst/>
          </a:prstGeom>
        </p:spPr>
      </p:pic>
      <p:sp>
        <p:nvSpPr>
          <p:cNvPr id="28" name="مربع نص 27"/>
          <p:cNvSpPr txBox="1"/>
          <p:nvPr/>
        </p:nvSpPr>
        <p:spPr>
          <a:xfrm>
            <a:off x="71406" y="71414"/>
            <a:ext cx="10715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C00000"/>
                </a:solidFill>
              </a:rPr>
              <a:t>الزمن </a:t>
            </a:r>
          </a:p>
          <a:p>
            <a:pPr algn="ctr"/>
            <a:r>
              <a:rPr lang="ar-SA" b="1" dirty="0">
                <a:solidFill>
                  <a:srgbClr val="C00000"/>
                </a:solidFill>
              </a:rPr>
              <a:t>دقيقتين</a:t>
            </a:r>
          </a:p>
        </p:txBody>
      </p:sp>
      <p:sp>
        <p:nvSpPr>
          <p:cNvPr id="26" name="شكل بيضاوي 25"/>
          <p:cNvSpPr/>
          <p:nvPr/>
        </p:nvSpPr>
        <p:spPr>
          <a:xfrm>
            <a:off x="142844" y="0"/>
            <a:ext cx="1357290" cy="142876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مربع نص 22"/>
          <p:cNvSpPr txBox="1"/>
          <p:nvPr/>
        </p:nvSpPr>
        <p:spPr>
          <a:xfrm>
            <a:off x="4071934" y="214290"/>
            <a:ext cx="1928826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2400" b="1" dirty="0" err="1">
                <a:solidFill>
                  <a:schemeClr val="bg1"/>
                </a:solidFill>
              </a:rPr>
              <a:t>استراتيجية</a:t>
            </a:r>
            <a:r>
              <a:rPr lang="ar-SA" sz="2400" b="1" dirty="0">
                <a:solidFill>
                  <a:schemeClr val="bg1"/>
                </a:solidFill>
              </a:rPr>
              <a:t> الأركان الأربعة  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4" name="صورة 23" descr="a6ar-b-1-2-3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86512" y="0"/>
            <a:ext cx="1429553" cy="130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6500826" y="142852"/>
            <a:ext cx="1044575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Arial" pitchFamily="34" charset="0"/>
                <a:cs typeface="Tahoma" pitchFamily="34" charset="0"/>
              </a:rPr>
              <a:t>ورقة عمل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Arial" pitchFamily="34" charset="0"/>
                <a:cs typeface="Arial" pitchFamily="34" charset="0"/>
              </a:rPr>
              <a:t>((5)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ar-SA" sz="1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فردية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12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0812051334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32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مربع نص 2"/>
          <p:cNvSpPr txBox="1"/>
          <p:nvPr/>
        </p:nvSpPr>
        <p:spPr>
          <a:xfrm>
            <a:off x="4286248" y="642918"/>
            <a:ext cx="40719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cs typeface="DecoType Naskh Extensions" pitchFamily="2" charset="-78"/>
              </a:rPr>
              <a:t>الواجب</a:t>
            </a:r>
            <a:endParaRPr lang="en-US" sz="4800" b="1" dirty="0">
              <a:solidFill>
                <a:srgbClr val="C00000"/>
              </a:solidFill>
              <a:cs typeface="DecoType Naskh Extensions" pitchFamily="2" charset="-78"/>
            </a:endParaRPr>
          </a:p>
          <a:p>
            <a:pPr algn="ctr"/>
            <a:r>
              <a:rPr lang="ar-SA" sz="4800" dirty="0">
                <a:solidFill>
                  <a:srgbClr val="0070C0"/>
                </a:solidFill>
                <a:cs typeface="DecoType Naskh Extensions" pitchFamily="2" charset="-78"/>
              </a:rPr>
              <a:t>تمارين</a:t>
            </a:r>
          </a:p>
          <a:p>
            <a:pPr algn="ctr"/>
            <a:r>
              <a:rPr lang="en-US" sz="4800" dirty="0">
                <a:solidFill>
                  <a:srgbClr val="0070C0"/>
                </a:solidFill>
                <a:cs typeface="DecoType Naskh Extensions" pitchFamily="2" charset="-78"/>
              </a:rPr>
              <a:t>2 , 13 , 23</a:t>
            </a:r>
          </a:p>
          <a:p>
            <a:pPr algn="ctr"/>
            <a:r>
              <a:rPr lang="ar-SA" sz="4800" dirty="0">
                <a:solidFill>
                  <a:srgbClr val="C00000"/>
                </a:solidFill>
                <a:cs typeface="DecoType Naskh Extensions" pitchFamily="2" charset="-78"/>
              </a:rPr>
              <a:t>صفحة </a:t>
            </a:r>
            <a:r>
              <a:rPr lang="en-US" sz="4800" dirty="0">
                <a:solidFill>
                  <a:srgbClr val="C00000"/>
                </a:solidFill>
                <a:cs typeface="DecoType Naskh Extensions" pitchFamily="2" charset="-78"/>
              </a:rPr>
              <a:t>67</a:t>
            </a:r>
          </a:p>
          <a:p>
            <a:pPr algn="ctr"/>
            <a:r>
              <a:rPr lang="ar-SA" sz="4800" b="1" dirty="0">
                <a:solidFill>
                  <a:srgbClr val="0070C0"/>
                </a:solidFill>
                <a:cs typeface="DecoType Naskh Extensions" pitchFamily="2" charset="-78"/>
              </a:rPr>
              <a:t>تمرين </a:t>
            </a:r>
            <a:r>
              <a:rPr lang="en-US" sz="4800" b="1" dirty="0">
                <a:solidFill>
                  <a:srgbClr val="0070C0"/>
                </a:solidFill>
                <a:cs typeface="DecoType Naskh Extensions" pitchFamily="2" charset="-78"/>
              </a:rPr>
              <a:t>64</a:t>
            </a:r>
          </a:p>
          <a:p>
            <a:pPr algn="ctr"/>
            <a:r>
              <a:rPr lang="ar-SA" sz="4800" b="1" dirty="0">
                <a:solidFill>
                  <a:srgbClr val="C00000"/>
                </a:solidFill>
                <a:cs typeface="DecoType Naskh Extensions" pitchFamily="2" charset="-78"/>
              </a:rPr>
              <a:t>صفحة </a:t>
            </a:r>
            <a:r>
              <a:rPr lang="en-US" sz="4800" b="1" dirty="0">
                <a:solidFill>
                  <a:srgbClr val="C00000"/>
                </a:solidFill>
                <a:cs typeface="DecoType Naskh Extensions" pitchFamily="2" charset="-78"/>
              </a:rPr>
              <a:t>68</a:t>
            </a:r>
          </a:p>
          <a:p>
            <a:pPr algn="ctr"/>
            <a:endParaRPr lang="en-US" sz="4800" b="1" dirty="0">
              <a:solidFill>
                <a:srgbClr val="0000CC"/>
              </a:solidFill>
              <a:cs typeface="DecoType Naskh Extensions" pitchFamily="2" charset="-78"/>
            </a:endParaRPr>
          </a:p>
        </p:txBody>
      </p:sp>
      <p:pic>
        <p:nvPicPr>
          <p:cNvPr id="6" name="صورة 5" descr="images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1891"/>
            <a:ext cx="2500330" cy="32146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77825" y="1214422"/>
          <a:ext cx="2408225" cy="65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9" name="Equation" r:id="rId3" imgW="800100" imgH="228600" progId="Equation.3">
                  <p:embed/>
                </p:oleObj>
              </mc:Choice>
              <mc:Fallback>
                <p:oleObj name="Equation" r:id="rId3" imgW="800100" imgH="228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" y="1214422"/>
                        <a:ext cx="2408225" cy="6572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Text Box 4"/>
          <p:cNvSpPr txBox="1">
            <a:spLocks noChangeArrowheads="1"/>
          </p:cNvSpPr>
          <p:nvPr/>
        </p:nvSpPr>
        <p:spPr bwMode="auto">
          <a:xfrm>
            <a:off x="290513" y="519063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800080"/>
                </a:solidFill>
                <a:latin typeface="Arial" charset="0"/>
              </a:rPr>
              <a:t>اكتبي المعادلة الاتية على الصورة القطبية  </a:t>
            </a:r>
            <a:endParaRPr lang="en-US" sz="2400" b="1" dirty="0">
              <a:solidFill>
                <a:srgbClr val="800080"/>
              </a:solidFill>
              <a:latin typeface="Arial" charset="0"/>
            </a:endParaRPr>
          </a:p>
        </p:txBody>
      </p:sp>
      <p:pic>
        <p:nvPicPr>
          <p:cNvPr id="9223" name="Picture 6" descr="graph pap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857364"/>
            <a:ext cx="2428892" cy="2323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Oval 7"/>
          <p:cNvSpPr>
            <a:spLocks noChangeArrowheads="1"/>
          </p:cNvSpPr>
          <p:nvPr/>
        </p:nvSpPr>
        <p:spPr bwMode="auto">
          <a:xfrm>
            <a:off x="928662" y="2385000"/>
            <a:ext cx="1044000" cy="10440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AU">
              <a:solidFill>
                <a:srgbClr val="800080"/>
              </a:solidFill>
            </a:endParaRPr>
          </a:p>
        </p:txBody>
      </p:sp>
      <p:graphicFrame>
        <p:nvGraphicFramePr>
          <p:cNvPr id="12296" name="Object 8"/>
          <p:cNvGraphicFramePr>
            <a:graphicFrameLocks noChangeAspect="1"/>
          </p:cNvGraphicFramePr>
          <p:nvPr/>
        </p:nvGraphicFramePr>
        <p:xfrm>
          <a:off x="3657600" y="1214422"/>
          <a:ext cx="1843094" cy="581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0" name="Equation" r:id="rId6" imgW="825500" imgH="279400" progId="Equation.3">
                  <p:embed/>
                </p:oleObj>
              </mc:Choice>
              <mc:Fallback>
                <p:oleObj name="Equation" r:id="rId6" imgW="825500" imgH="2794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214422"/>
                        <a:ext cx="1843094" cy="58104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937490"/>
              </p:ext>
            </p:extLst>
          </p:nvPr>
        </p:nvGraphicFramePr>
        <p:xfrm>
          <a:off x="4000496" y="1785926"/>
          <a:ext cx="1155700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1" name="معادلة" r:id="rId8" imgW="329914" imgH="177646" progId="Equation.3">
                  <p:embed/>
                </p:oleObj>
              </mc:Choice>
              <mc:Fallback>
                <p:oleObj name="معادلة" r:id="rId8" imgW="329914" imgH="177646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96" y="1785926"/>
                        <a:ext cx="1155700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228600" y="1295400"/>
            <a:ext cx="152400" cy="5334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 flipV="1">
            <a:off x="381000" y="1219200"/>
            <a:ext cx="152400" cy="6096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533400" y="1219200"/>
            <a:ext cx="13716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2062146" y="1295400"/>
            <a:ext cx="152400" cy="5334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 flipV="1">
            <a:off x="2219324" y="1143000"/>
            <a:ext cx="152400" cy="6096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>
            <a:off x="2333612" y="1143000"/>
            <a:ext cx="3810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307" name="Picture 19" descr="pola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0694" y="1357298"/>
            <a:ext cx="313530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9" name="Oval 21"/>
          <p:cNvSpPr>
            <a:spLocks noChangeArrowheads="1"/>
          </p:cNvSpPr>
          <p:nvPr/>
        </p:nvSpPr>
        <p:spPr bwMode="auto">
          <a:xfrm>
            <a:off x="6572264" y="2428868"/>
            <a:ext cx="972000" cy="972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428860" y="3287112"/>
            <a:ext cx="273369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b="1" dirty="0">
                <a:solidFill>
                  <a:srgbClr val="800080"/>
                </a:solidFill>
                <a:latin typeface="Arial" charset="0"/>
              </a:rPr>
              <a:t>معادلة دائرة مركزه ( </a:t>
            </a:r>
            <a:r>
              <a:rPr lang="en-US" b="1" dirty="0">
                <a:solidFill>
                  <a:srgbClr val="800080"/>
                </a:solidFill>
                <a:latin typeface="Arial" charset="0"/>
              </a:rPr>
              <a:t>0</a:t>
            </a:r>
            <a:r>
              <a:rPr lang="ar-SA" b="1" dirty="0">
                <a:solidFill>
                  <a:srgbClr val="800080"/>
                </a:solidFill>
                <a:latin typeface="Arial" charset="0"/>
              </a:rPr>
              <a:t> , </a:t>
            </a:r>
            <a:r>
              <a:rPr lang="en-US" b="1" dirty="0">
                <a:solidFill>
                  <a:srgbClr val="800080"/>
                </a:solidFill>
                <a:latin typeface="Arial" charset="0"/>
              </a:rPr>
              <a:t>0</a:t>
            </a:r>
            <a:r>
              <a:rPr lang="ar-SA" b="1" dirty="0">
                <a:solidFill>
                  <a:srgbClr val="800080"/>
                </a:solidFill>
                <a:latin typeface="Arial" charset="0"/>
              </a:rPr>
              <a:t> ) </a:t>
            </a:r>
          </a:p>
          <a:p>
            <a:pPr>
              <a:spcBef>
                <a:spcPct val="50000"/>
              </a:spcBef>
            </a:pPr>
            <a:r>
              <a:rPr lang="ar-SA" b="1" dirty="0">
                <a:solidFill>
                  <a:srgbClr val="800080"/>
                </a:solidFill>
                <a:latin typeface="Arial" charset="0"/>
              </a:rPr>
              <a:t>ونصف قطرها </a:t>
            </a:r>
            <a:r>
              <a:rPr lang="en-US" b="1" dirty="0">
                <a:solidFill>
                  <a:srgbClr val="800080"/>
                </a:solidFill>
                <a:latin typeface="Arial" charset="0"/>
              </a:rPr>
              <a:t>3</a:t>
            </a:r>
          </a:p>
        </p:txBody>
      </p:sp>
      <p:sp>
        <p:nvSpPr>
          <p:cNvPr id="12313" name="Arc 25"/>
          <p:cNvSpPr>
            <a:spLocks/>
          </p:cNvSpPr>
          <p:nvPr/>
        </p:nvSpPr>
        <p:spPr bwMode="auto">
          <a:xfrm flipH="1">
            <a:off x="7143768" y="2786058"/>
            <a:ext cx="114957" cy="168149"/>
          </a:xfrm>
          <a:custGeom>
            <a:avLst/>
            <a:gdLst>
              <a:gd name="T0" fmla="*/ 53968 w 21600"/>
              <a:gd name="T1" fmla="*/ 228600 h 28897"/>
              <a:gd name="T2" fmla="*/ 27651 w 21600"/>
              <a:gd name="T3" fmla="*/ 0 h 28897"/>
              <a:gd name="T4" fmla="*/ 152400 w 21600"/>
              <a:gd name="T5" fmla="*/ 98150 h 28897"/>
              <a:gd name="T6" fmla="*/ 0 60000 65536"/>
              <a:gd name="T7" fmla="*/ 0 60000 65536"/>
              <a:gd name="T8" fmla="*/ 0 60000 65536"/>
              <a:gd name="T9" fmla="*/ 0 w 21600"/>
              <a:gd name="T10" fmla="*/ 0 h 28897"/>
              <a:gd name="T11" fmla="*/ 21600 w 21600"/>
              <a:gd name="T12" fmla="*/ 28897 h 288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8897" fill="none" extrusionOk="0">
                <a:moveTo>
                  <a:pt x="7648" y="28897"/>
                </a:moveTo>
                <a:cubicBezTo>
                  <a:pt x="2797" y="24793"/>
                  <a:pt x="0" y="18761"/>
                  <a:pt x="0" y="12407"/>
                </a:cubicBezTo>
                <a:cubicBezTo>
                  <a:pt x="-1" y="7966"/>
                  <a:pt x="1368" y="3634"/>
                  <a:pt x="3918" y="-1"/>
                </a:cubicBezTo>
              </a:path>
              <a:path w="21600" h="28897" stroke="0" extrusionOk="0">
                <a:moveTo>
                  <a:pt x="7648" y="28897"/>
                </a:moveTo>
                <a:cubicBezTo>
                  <a:pt x="2797" y="24793"/>
                  <a:pt x="0" y="18761"/>
                  <a:pt x="0" y="12407"/>
                </a:cubicBezTo>
                <a:cubicBezTo>
                  <a:pt x="-1" y="7966"/>
                  <a:pt x="1368" y="3634"/>
                  <a:pt x="3918" y="-1"/>
                </a:cubicBezTo>
                <a:lnTo>
                  <a:pt x="21600" y="1240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14" name="Arc 26"/>
          <p:cNvSpPr>
            <a:spLocks/>
          </p:cNvSpPr>
          <p:nvPr/>
        </p:nvSpPr>
        <p:spPr bwMode="auto">
          <a:xfrm flipH="1">
            <a:off x="7286644" y="2786058"/>
            <a:ext cx="114957" cy="168149"/>
          </a:xfrm>
          <a:custGeom>
            <a:avLst/>
            <a:gdLst>
              <a:gd name="T0" fmla="*/ 53968 w 21600"/>
              <a:gd name="T1" fmla="*/ 228600 h 28897"/>
              <a:gd name="T2" fmla="*/ 27651 w 21600"/>
              <a:gd name="T3" fmla="*/ 0 h 28897"/>
              <a:gd name="T4" fmla="*/ 152400 w 21600"/>
              <a:gd name="T5" fmla="*/ 98150 h 28897"/>
              <a:gd name="T6" fmla="*/ 0 60000 65536"/>
              <a:gd name="T7" fmla="*/ 0 60000 65536"/>
              <a:gd name="T8" fmla="*/ 0 60000 65536"/>
              <a:gd name="T9" fmla="*/ 0 w 21600"/>
              <a:gd name="T10" fmla="*/ 0 h 28897"/>
              <a:gd name="T11" fmla="*/ 21600 w 21600"/>
              <a:gd name="T12" fmla="*/ 28897 h 288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8897" fill="none" extrusionOk="0">
                <a:moveTo>
                  <a:pt x="7648" y="28897"/>
                </a:moveTo>
                <a:cubicBezTo>
                  <a:pt x="2797" y="24793"/>
                  <a:pt x="0" y="18761"/>
                  <a:pt x="0" y="12407"/>
                </a:cubicBezTo>
                <a:cubicBezTo>
                  <a:pt x="-1" y="7966"/>
                  <a:pt x="1368" y="3634"/>
                  <a:pt x="3918" y="-1"/>
                </a:cubicBezTo>
              </a:path>
              <a:path w="21600" h="28897" stroke="0" extrusionOk="0">
                <a:moveTo>
                  <a:pt x="7648" y="28897"/>
                </a:moveTo>
                <a:cubicBezTo>
                  <a:pt x="2797" y="24793"/>
                  <a:pt x="0" y="18761"/>
                  <a:pt x="0" y="12407"/>
                </a:cubicBezTo>
                <a:cubicBezTo>
                  <a:pt x="-1" y="7966"/>
                  <a:pt x="1368" y="3634"/>
                  <a:pt x="3918" y="-1"/>
                </a:cubicBezTo>
                <a:lnTo>
                  <a:pt x="21600" y="1240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15" name="Arc 27"/>
          <p:cNvSpPr>
            <a:spLocks/>
          </p:cNvSpPr>
          <p:nvPr/>
        </p:nvSpPr>
        <p:spPr bwMode="auto">
          <a:xfrm flipH="1">
            <a:off x="7429520" y="2786058"/>
            <a:ext cx="114957" cy="168149"/>
          </a:xfrm>
          <a:custGeom>
            <a:avLst/>
            <a:gdLst>
              <a:gd name="T0" fmla="*/ 53968 w 21600"/>
              <a:gd name="T1" fmla="*/ 228600 h 28897"/>
              <a:gd name="T2" fmla="*/ 27651 w 21600"/>
              <a:gd name="T3" fmla="*/ 0 h 28897"/>
              <a:gd name="T4" fmla="*/ 152400 w 21600"/>
              <a:gd name="T5" fmla="*/ 98150 h 28897"/>
              <a:gd name="T6" fmla="*/ 0 60000 65536"/>
              <a:gd name="T7" fmla="*/ 0 60000 65536"/>
              <a:gd name="T8" fmla="*/ 0 60000 65536"/>
              <a:gd name="T9" fmla="*/ 0 w 21600"/>
              <a:gd name="T10" fmla="*/ 0 h 28897"/>
              <a:gd name="T11" fmla="*/ 21600 w 21600"/>
              <a:gd name="T12" fmla="*/ 28897 h 288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8897" fill="none" extrusionOk="0">
                <a:moveTo>
                  <a:pt x="7648" y="28897"/>
                </a:moveTo>
                <a:cubicBezTo>
                  <a:pt x="2797" y="24793"/>
                  <a:pt x="0" y="18761"/>
                  <a:pt x="0" y="12407"/>
                </a:cubicBezTo>
                <a:cubicBezTo>
                  <a:pt x="-1" y="7966"/>
                  <a:pt x="1368" y="3634"/>
                  <a:pt x="3918" y="-1"/>
                </a:cubicBezTo>
              </a:path>
              <a:path w="21600" h="28897" stroke="0" extrusionOk="0">
                <a:moveTo>
                  <a:pt x="7648" y="28897"/>
                </a:moveTo>
                <a:cubicBezTo>
                  <a:pt x="2797" y="24793"/>
                  <a:pt x="0" y="18761"/>
                  <a:pt x="0" y="12407"/>
                </a:cubicBezTo>
                <a:cubicBezTo>
                  <a:pt x="-1" y="7966"/>
                  <a:pt x="1368" y="3634"/>
                  <a:pt x="3918" y="-1"/>
                </a:cubicBezTo>
                <a:lnTo>
                  <a:pt x="21600" y="1240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مربع نص 24"/>
          <p:cNvSpPr txBox="1"/>
          <p:nvPr/>
        </p:nvSpPr>
        <p:spPr>
          <a:xfrm>
            <a:off x="2643174" y="2240813"/>
            <a:ext cx="278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>
                <a:solidFill>
                  <a:srgbClr val="0070C0"/>
                </a:solidFill>
              </a:rPr>
              <a:t>المعادلة على الصورة القطبية هي </a:t>
            </a:r>
            <a:r>
              <a:rPr lang="en-US" sz="2400" b="1" dirty="0">
                <a:solidFill>
                  <a:srgbClr val="0070C0"/>
                </a:solidFill>
              </a:rPr>
              <a:t> r = 3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3275856" y="116632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u="sng" dirty="0">
                <a:solidFill>
                  <a:srgbClr val="00B050"/>
                </a:solidFill>
              </a:rPr>
              <a:t>تحويل المعادلة الديكارتية إلى معادلة </a:t>
            </a:r>
            <a:r>
              <a:rPr lang="ar-SA" sz="2400" b="1" u="sng" dirty="0" err="1">
                <a:solidFill>
                  <a:srgbClr val="00B050"/>
                </a:solidFill>
              </a:rPr>
              <a:t>قطبية ”</a:t>
            </a:r>
            <a:endParaRPr lang="en-US" sz="2400" b="1" u="sng" dirty="0">
              <a:solidFill>
                <a:srgbClr val="00B050"/>
              </a:solidFill>
            </a:endParaRPr>
          </a:p>
        </p:txBody>
      </p:sp>
      <p:pic>
        <p:nvPicPr>
          <p:cNvPr id="23" name="Picture 10" descr="http://cdn.garcya.us/wp-content/uploads/2007/07/set-of-different-environmental-icons-1024x844.jpg"/>
          <p:cNvPicPr>
            <a:picLocks noChangeAspect="1" noChangeArrowheads="1"/>
          </p:cNvPicPr>
          <p:nvPr/>
        </p:nvPicPr>
        <p:blipFill>
          <a:blip r:embed="rId11" cstate="print"/>
          <a:srcRect t="65608" r="62409" b="2627"/>
          <a:stretch>
            <a:fillRect/>
          </a:stretch>
        </p:blipFill>
        <p:spPr bwMode="auto">
          <a:xfrm>
            <a:off x="-36512" y="0"/>
            <a:ext cx="1512168" cy="1053174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07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7158" y="4357694"/>
            <a:ext cx="7929618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 autoUpdateAnimBg="0"/>
      <p:bldP spid="12299" grpId="0" animBg="1"/>
      <p:bldP spid="12300" grpId="0" animBg="1"/>
      <p:bldP spid="12301" grpId="0" animBg="1"/>
      <p:bldP spid="12302" grpId="0" animBg="1"/>
      <p:bldP spid="12303" grpId="0" animBg="1"/>
      <p:bldP spid="12304" grpId="0" animBg="1"/>
      <p:bldP spid="12309" grpId="0" animBg="1"/>
      <p:bldP spid="12293" grpId="0" autoUpdateAnimBg="0"/>
      <p:bldP spid="12313" grpId="0" animBg="1"/>
      <p:bldP spid="12314" grpId="0" animBg="1"/>
      <p:bldP spid="12315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كائن 1">
            <a:hlinkClick r:id="rId2" action="ppaction://hlinkfile"/>
          </p:cNvPr>
          <p:cNvGraphicFramePr>
            <a:graphicFrameLocks noChangeAspect="1"/>
          </p:cNvGraphicFramePr>
          <p:nvPr/>
        </p:nvGraphicFramePr>
        <p:xfrm>
          <a:off x="3962400" y="3186113"/>
          <a:ext cx="12192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1" name="Package" r:id="rId3" imgW="1222408" imgH="481263" progId="Package">
                  <p:embed/>
                </p:oleObj>
              </mc:Choice>
              <mc:Fallback>
                <p:oleObj name="Package" r:id="rId3" imgW="1222408" imgH="481263" progId="Package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186113"/>
                        <a:ext cx="121920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صورة 2" descr="Cartesian_to_polar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1340768"/>
            <a:ext cx="4762500" cy="47625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403648" y="404664"/>
            <a:ext cx="70567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C00000"/>
                </a:solidFill>
              </a:rPr>
              <a:t>فلاش يوضح تحويل المعادلة  من الصورة الديكارتية إلى القطبية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048" y="-27384"/>
            <a:ext cx="856895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73375"/>
            <a:ext cx="882047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1931" y="2681486"/>
            <a:ext cx="562637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526" y="3257550"/>
            <a:ext cx="680479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6121" y="3761606"/>
            <a:ext cx="4956199" cy="593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06885" y="4337670"/>
            <a:ext cx="5817443" cy="5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4941168"/>
            <a:ext cx="728580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5479703"/>
            <a:ext cx="4886325" cy="39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5877272"/>
            <a:ext cx="1466850" cy="41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71800" y="5877272"/>
            <a:ext cx="1162050" cy="41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28184" y="6381328"/>
            <a:ext cx="1133475" cy="40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7685" y="0"/>
            <a:ext cx="1906315" cy="60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8680"/>
            <a:ext cx="7065590" cy="58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124744"/>
            <a:ext cx="329619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700808"/>
            <a:ext cx="4924003" cy="65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2276872"/>
            <a:ext cx="3891310" cy="58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2996952"/>
            <a:ext cx="554461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3861048"/>
            <a:ext cx="487923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776" y="4653136"/>
            <a:ext cx="4503762" cy="57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57430"/>
            <a:ext cx="91440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شكل بيضاوي 2"/>
          <p:cNvSpPr/>
          <p:nvPr/>
        </p:nvSpPr>
        <p:spPr>
          <a:xfrm>
            <a:off x="428596" y="285728"/>
            <a:ext cx="1080000" cy="10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/>
          <p:cNvSpPr/>
          <p:nvPr/>
        </p:nvSpPr>
        <p:spPr>
          <a:xfrm>
            <a:off x="428596" y="285728"/>
            <a:ext cx="1080000" cy="1080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  <a:p>
            <a:pPr algn="ctr"/>
            <a:r>
              <a:rPr lang="ar-SA" dirty="0"/>
              <a:t>8 </a:t>
            </a:r>
            <a:r>
              <a:rPr lang="ar-SA" dirty="0" err="1"/>
              <a:t>د</a:t>
            </a:r>
            <a:endParaRPr lang="ar-SA" dirty="0"/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2357422" y="230438"/>
            <a:ext cx="3286148" cy="6429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sz="2400" b="1" dirty="0"/>
          </a:p>
          <a:p>
            <a:pPr algn="ctr"/>
            <a:r>
              <a:rPr lang="ar-SA" sz="2400" b="1" dirty="0" err="1"/>
              <a:t>استراتيجية</a:t>
            </a:r>
            <a:r>
              <a:rPr lang="ar-SA" sz="2400" b="1" dirty="0"/>
              <a:t>  </a:t>
            </a:r>
            <a:r>
              <a:rPr lang="ar-SA" sz="2400" b="1" dirty="0" err="1"/>
              <a:t>الجيكسو</a:t>
            </a:r>
            <a:r>
              <a:rPr lang="ar-SA" sz="2400" b="1" dirty="0"/>
              <a:t> 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6" name="صورة 1" descr="http://www.ghassan-ktait.com/data/15/imagesCABVVH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15058"/>
            <a:ext cx="190500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48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8000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357166"/>
            <a:ext cx="2481272" cy="170022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81" y="2814641"/>
            <a:ext cx="2357447" cy="29003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4" name="وسيلة شرح على شكل سحابة 3"/>
          <p:cNvSpPr/>
          <p:nvPr/>
        </p:nvSpPr>
        <p:spPr>
          <a:xfrm>
            <a:off x="1979712" y="642918"/>
            <a:ext cx="3878172" cy="17145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كيف يتم تمثيل النقاط والمعادلات القطبية في المستوى القطبي؟</a:t>
            </a:r>
          </a:p>
        </p:txBody>
      </p:sp>
      <p:sp>
        <p:nvSpPr>
          <p:cNvPr id="5" name="وسيلة شرح على شكل سحابة 4"/>
          <p:cNvSpPr/>
          <p:nvPr/>
        </p:nvSpPr>
        <p:spPr>
          <a:xfrm>
            <a:off x="2071670" y="642918"/>
            <a:ext cx="3878172" cy="17145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باستخدام المثلث القائم الزاوية كيف يتم إيجاد قيم الدوال </a:t>
            </a:r>
            <a:r>
              <a:rPr lang="ar-SA" sz="2400" b="1" dirty="0" err="1">
                <a:solidFill>
                  <a:srgbClr val="FF0000"/>
                </a:solidFill>
              </a:rPr>
              <a:t>المثلثية</a:t>
            </a:r>
            <a:r>
              <a:rPr lang="ar-SA" sz="2400" b="1" dirty="0">
                <a:solidFill>
                  <a:srgbClr val="FF0000"/>
                </a:solidFill>
              </a:rPr>
              <a:t> ؟</a:t>
            </a:r>
          </a:p>
        </p:txBody>
      </p:sp>
      <p:sp>
        <p:nvSpPr>
          <p:cNvPr id="6" name="وسيلة شرح على شكل سحابة 5"/>
          <p:cNvSpPr/>
          <p:nvPr/>
        </p:nvSpPr>
        <p:spPr>
          <a:xfrm>
            <a:off x="2143108" y="714356"/>
            <a:ext cx="3878172" cy="17145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باستخدام دائرة الوحدة كيف يتم إيجاد قيم الدوال الدائرية ؟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6072198" y="1071546"/>
            <a:ext cx="2500330" cy="1015663"/>
          </a:xfrm>
          <a:prstGeom prst="rect">
            <a:avLst/>
          </a:prstGeom>
          <a:gradFill>
            <a:gsLst>
              <a:gs pos="0">
                <a:srgbClr val="FFD9D9"/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2000" b="1" dirty="0"/>
              <a:t>درست تمثيل النقاط وبعض المعادلات القطبية في المستوى القطبي</a:t>
            </a:r>
            <a:endParaRPr lang="en-US" sz="2000" b="1" dirty="0"/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1332832" y="4509120"/>
            <a:ext cx="2735113" cy="1448147"/>
            <a:chOff x="567" y="1434"/>
            <a:chExt cx="1723" cy="1089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567" y="2387"/>
              <a:ext cx="136" cy="13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567" y="1434"/>
              <a:ext cx="1723" cy="1089"/>
            </a:xfrm>
            <a:prstGeom prst="rtTriangl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1" name="Object 13"/>
          <p:cNvGraphicFramePr>
            <a:graphicFrameLocks noChangeAspect="1"/>
          </p:cNvGraphicFramePr>
          <p:nvPr/>
        </p:nvGraphicFramePr>
        <p:xfrm>
          <a:off x="3201319" y="5539755"/>
          <a:ext cx="319088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Equation" r:id="rId4" imgW="126725" imgH="177415" progId="Equation.DSMT4">
                  <p:embed/>
                </p:oleObj>
              </mc:Choice>
              <mc:Fallback>
                <p:oleObj name="Equation" r:id="rId4" imgW="126725" imgH="177415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1319" y="5539755"/>
                        <a:ext cx="319088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1677319" y="5107955"/>
            <a:ext cx="863600" cy="6477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7"/>
          <p:cNvSpPr>
            <a:spLocks/>
          </p:cNvSpPr>
          <p:nvPr/>
        </p:nvSpPr>
        <p:spPr bwMode="auto">
          <a:xfrm>
            <a:off x="2412332" y="5596905"/>
            <a:ext cx="792162" cy="311150"/>
          </a:xfrm>
          <a:custGeom>
            <a:avLst/>
            <a:gdLst>
              <a:gd name="T0" fmla="*/ 792162 w 499"/>
              <a:gd name="T1" fmla="*/ 166687 h 196"/>
              <a:gd name="T2" fmla="*/ 142875 w 499"/>
              <a:gd name="T3" fmla="*/ 23812 h 196"/>
              <a:gd name="T4" fmla="*/ 0 w 499"/>
              <a:gd name="T5" fmla="*/ 311150 h 196"/>
              <a:gd name="T6" fmla="*/ 0 60000 65536"/>
              <a:gd name="T7" fmla="*/ 0 60000 65536"/>
              <a:gd name="T8" fmla="*/ 0 60000 65536"/>
              <a:gd name="T9" fmla="*/ 0 w 499"/>
              <a:gd name="T10" fmla="*/ 0 h 196"/>
              <a:gd name="T11" fmla="*/ 499 w 499"/>
              <a:gd name="T12" fmla="*/ 196 h 1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9" h="196">
                <a:moveTo>
                  <a:pt x="499" y="105"/>
                </a:moveTo>
                <a:cubicBezTo>
                  <a:pt x="336" y="52"/>
                  <a:pt x="173" y="0"/>
                  <a:pt x="90" y="15"/>
                </a:cubicBezTo>
                <a:cubicBezTo>
                  <a:pt x="7" y="30"/>
                  <a:pt x="3" y="113"/>
                  <a:pt x="0" y="196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WordArt 18"/>
          <p:cNvSpPr>
            <a:spLocks noChangeArrowheads="1" noChangeShapeType="1" noTextEdit="1"/>
          </p:cNvSpPr>
          <p:nvPr/>
        </p:nvSpPr>
        <p:spPr bwMode="auto">
          <a:xfrm>
            <a:off x="1907706" y="6028705"/>
            <a:ext cx="1515864" cy="2086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+mn-cs"/>
                <a:ea typeface="+mn-cs"/>
              </a:rPr>
              <a:t>المجاور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latin typeface="+mn-cs"/>
              <a:ea typeface="+mn-cs"/>
            </a:endParaRPr>
          </a:p>
        </p:txBody>
      </p:sp>
      <p:sp>
        <p:nvSpPr>
          <p:cNvPr id="15" name="WordArt 20"/>
          <p:cNvSpPr>
            <a:spLocks noChangeArrowheads="1" noChangeShapeType="1" noTextEdit="1"/>
          </p:cNvSpPr>
          <p:nvPr/>
        </p:nvSpPr>
        <p:spPr bwMode="auto">
          <a:xfrm rot="-5400000">
            <a:off x="478944" y="5001778"/>
            <a:ext cx="1306860" cy="3215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+mn-cs"/>
                <a:ea typeface="+mn-cs"/>
              </a:rPr>
              <a:t>المقابل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6600"/>
              </a:solidFill>
              <a:latin typeface="+mn-cs"/>
              <a:ea typeface="+mn-cs"/>
            </a:endParaRPr>
          </a:p>
        </p:txBody>
      </p:sp>
      <p:sp>
        <p:nvSpPr>
          <p:cNvPr id="26" name="WordArt 16"/>
          <p:cNvSpPr>
            <a:spLocks noChangeArrowheads="1" noChangeShapeType="1" noTextEdit="1"/>
          </p:cNvSpPr>
          <p:nvPr/>
        </p:nvSpPr>
        <p:spPr bwMode="auto">
          <a:xfrm rot="1975257">
            <a:off x="2110771" y="4821132"/>
            <a:ext cx="1429790" cy="2433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1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+mn-cs"/>
                <a:ea typeface="+mn-cs"/>
              </a:rPr>
              <a:t>الوتر</a:t>
            </a:r>
            <a:endParaRPr lang="en-US" sz="1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CC"/>
              </a:solidFill>
              <a:latin typeface="+mn-cs"/>
              <a:ea typeface="+mn-cs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00372"/>
            <a:ext cx="25812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/>
      <p:bldP spid="15" grpId="0" animBg="1"/>
      <p:bldP spid="15" grpId="1"/>
      <p:bldP spid="26" grpId="0" animBg="1"/>
      <p:bldP spid="2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532439" cy="142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290" y="1484784"/>
            <a:ext cx="885219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924944"/>
            <a:ext cx="28083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573016"/>
            <a:ext cx="2999209" cy="74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4365104"/>
            <a:ext cx="2996158" cy="59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5085184"/>
            <a:ext cx="3545557" cy="59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2708920"/>
            <a:ext cx="27146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5688632"/>
            <a:ext cx="4850879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4208" y="2996952"/>
            <a:ext cx="2334939" cy="337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5137" y="0"/>
            <a:ext cx="1658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500042"/>
            <a:ext cx="3528392" cy="57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052736"/>
            <a:ext cx="3494881" cy="66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772816"/>
            <a:ext cx="3278857" cy="57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2420888"/>
            <a:ext cx="669674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356992"/>
            <a:ext cx="235150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3645024"/>
            <a:ext cx="3721199" cy="54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4221088"/>
            <a:ext cx="4320480" cy="50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3608" y="4725144"/>
            <a:ext cx="5184576" cy="593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63688" y="5229200"/>
            <a:ext cx="4543003" cy="57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792688"/>
            <a:ext cx="9144000" cy="10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2348880"/>
            <a:ext cx="22098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1520" y="116632"/>
            <a:ext cx="21812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جدول 14"/>
          <p:cNvGraphicFramePr>
            <a:graphicFrameLocks noGrp="1"/>
          </p:cNvGraphicFramePr>
          <p:nvPr/>
        </p:nvGraphicFramePr>
        <p:xfrm>
          <a:off x="3071802" y="130354"/>
          <a:ext cx="5486400" cy="128016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86864">
                <a:tc>
                  <a:txBody>
                    <a:bodyPr/>
                    <a:lstStyle/>
                    <a:p>
                      <a:r>
                        <a:rPr lang="en-US" dirty="0"/>
                        <a:t>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u="sng" dirty="0"/>
                        <a:t>π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u="sng" dirty="0"/>
                        <a:t>π</a:t>
                      </a:r>
                      <a:endParaRPr lang="en-US" u="sng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/>
                        <a:t>3</a:t>
                      </a:r>
                      <a:r>
                        <a:rPr lang="el-GR" u="sng" dirty="0"/>
                        <a:t>π</a:t>
                      </a:r>
                      <a:endParaRPr lang="en-US" u="sng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u="none" dirty="0"/>
                        <a:t>π</a:t>
                      </a:r>
                      <a:endParaRPr lang="en-US" u="none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/>
                        <a:t>5</a:t>
                      </a:r>
                      <a:r>
                        <a:rPr lang="el-GR" u="sng" dirty="0"/>
                        <a:t>π</a:t>
                      </a:r>
                      <a:endParaRPr lang="en-US" u="sng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/>
                        <a:t>3</a:t>
                      </a:r>
                      <a:r>
                        <a:rPr lang="el-GR" u="sng" dirty="0"/>
                        <a:t>π</a:t>
                      </a:r>
                      <a:endParaRPr lang="en-US" u="sng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/>
                        <a:t>7</a:t>
                      </a:r>
                      <a:r>
                        <a:rPr lang="el-GR" u="sng" dirty="0"/>
                        <a:t>π</a:t>
                      </a:r>
                      <a:endParaRPr lang="en-US" u="sng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64">
                <a:tc>
                  <a:txBody>
                    <a:bodyPr/>
                    <a:lstStyle/>
                    <a:p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-3..5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-3..5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مجموعة 21"/>
          <p:cNvGrpSpPr/>
          <p:nvPr/>
        </p:nvGrpSpPr>
        <p:grpSpPr>
          <a:xfrm>
            <a:off x="4520470" y="345024"/>
            <a:ext cx="3973140" cy="440770"/>
            <a:chOff x="4520470" y="345024"/>
            <a:chExt cx="3973140" cy="440770"/>
          </a:xfrm>
        </p:grpSpPr>
        <p:sp>
          <p:nvSpPr>
            <p:cNvPr id="16" name="مربع نص 15"/>
            <p:cNvSpPr txBox="1"/>
            <p:nvPr/>
          </p:nvSpPr>
          <p:spPr>
            <a:xfrm>
              <a:off x="4520470" y="34502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17" name="مربع نص 16"/>
            <p:cNvSpPr txBox="1"/>
            <p:nvPr/>
          </p:nvSpPr>
          <p:spPr>
            <a:xfrm>
              <a:off x="5134634" y="34502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8" name="مربع نص 17"/>
            <p:cNvSpPr txBox="1"/>
            <p:nvPr/>
          </p:nvSpPr>
          <p:spPr>
            <a:xfrm>
              <a:off x="5664090" y="34502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dirty="0">
                  <a:latin typeface="Times New Roman"/>
                  <a:cs typeface="Times New Roman"/>
                </a:rPr>
                <a:t>4</a:t>
              </a:r>
              <a:endParaRPr lang="en-US" dirty="0"/>
            </a:p>
          </p:txBody>
        </p:sp>
        <p:sp>
          <p:nvSpPr>
            <p:cNvPr id="19" name="مربع نص 18"/>
            <p:cNvSpPr txBox="1"/>
            <p:nvPr/>
          </p:nvSpPr>
          <p:spPr>
            <a:xfrm>
              <a:off x="6888226" y="34502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dirty="0">
                  <a:latin typeface="Times New Roman"/>
                  <a:cs typeface="Times New Roman"/>
                </a:rPr>
                <a:t>4</a:t>
              </a:r>
              <a:endParaRPr lang="en-US" dirty="0"/>
            </a:p>
          </p:txBody>
        </p:sp>
        <p:sp>
          <p:nvSpPr>
            <p:cNvPr id="20" name="مربع نص 19"/>
            <p:cNvSpPr txBox="1"/>
            <p:nvPr/>
          </p:nvSpPr>
          <p:spPr>
            <a:xfrm>
              <a:off x="7489690" y="41646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dirty="0">
                  <a:latin typeface="Times New Roman"/>
                  <a:cs typeface="Times New Roman"/>
                </a:rPr>
                <a:t>2</a:t>
              </a:r>
              <a:endParaRPr lang="en-US" dirty="0"/>
            </a:p>
          </p:txBody>
        </p:sp>
        <p:sp>
          <p:nvSpPr>
            <p:cNvPr id="21" name="مربع نص 20"/>
            <p:cNvSpPr txBox="1"/>
            <p:nvPr/>
          </p:nvSpPr>
          <p:spPr>
            <a:xfrm>
              <a:off x="8061562" y="34502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27" name="مجموعة 26"/>
          <p:cNvGrpSpPr/>
          <p:nvPr/>
        </p:nvGrpSpPr>
        <p:grpSpPr>
          <a:xfrm>
            <a:off x="1928794" y="1643050"/>
            <a:ext cx="4643470" cy="3357586"/>
            <a:chOff x="1928794" y="1643050"/>
            <a:chExt cx="4643470" cy="3357586"/>
          </a:xfrm>
        </p:grpSpPr>
        <p:sp>
          <p:nvSpPr>
            <p:cNvPr id="23" name="وسيلة شرح على شكل سحابة 22"/>
            <p:cNvSpPr/>
            <p:nvPr/>
          </p:nvSpPr>
          <p:spPr>
            <a:xfrm>
              <a:off x="1928794" y="1643050"/>
              <a:ext cx="4643470" cy="3357586"/>
            </a:xfrm>
            <a:prstGeom prst="cloud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algn="ctr" rtl="0"/>
              <a:r>
                <a:rPr lang="ar-SA" sz="2400" b="1" dirty="0">
                  <a:solidFill>
                    <a:srgbClr val="C00000"/>
                  </a:solidFill>
                </a:rPr>
                <a:t>لاحظي أن                      </a:t>
              </a:r>
            </a:p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rtl="0"/>
              <a:endParaRPr lang="ar-SA" sz="2400" dirty="0">
                <a:solidFill>
                  <a:srgbClr val="C00000"/>
                </a:solidFill>
              </a:endParaRPr>
            </a:p>
          </p:txBody>
        </p:sp>
        <p:pic>
          <p:nvPicPr>
            <p:cNvPr id="88066" name="Picture 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57422" y="2143116"/>
              <a:ext cx="3286148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مربع نص 25"/>
            <p:cNvSpPr txBox="1"/>
            <p:nvPr/>
          </p:nvSpPr>
          <p:spPr>
            <a:xfrm>
              <a:off x="2786050" y="2214554"/>
              <a:ext cx="7858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400" dirty="0">
                  <a:solidFill>
                    <a:srgbClr val="C00000"/>
                  </a:solidFill>
                </a:rPr>
                <a:t>دائرة</a:t>
              </a:r>
            </a:p>
            <a:p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BBEEC44-A335-48C2-5DC4-91DA14762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" y="0"/>
            <a:ext cx="9060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95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68826"/>
            <a:ext cx="849694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5719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شكل بيضاوي 3"/>
          <p:cNvSpPr/>
          <p:nvPr/>
        </p:nvSpPr>
        <p:spPr>
          <a:xfrm>
            <a:off x="7349652" y="285728"/>
            <a:ext cx="1080000" cy="10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/>
          <p:cNvSpPr/>
          <p:nvPr/>
        </p:nvSpPr>
        <p:spPr>
          <a:xfrm>
            <a:off x="7349652" y="285728"/>
            <a:ext cx="1080000" cy="1080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  <a:p>
            <a:pPr algn="ctr"/>
            <a:r>
              <a:rPr lang="ar-SA" dirty="0"/>
              <a:t>10 </a:t>
            </a:r>
            <a:r>
              <a:rPr lang="ar-SA" dirty="0" err="1"/>
              <a:t>د</a:t>
            </a:r>
            <a:endParaRPr lang="ar-SA" dirty="0"/>
          </a:p>
        </p:txBody>
      </p:sp>
      <p:grpSp>
        <p:nvGrpSpPr>
          <p:cNvPr id="10" name="مجموعة 9"/>
          <p:cNvGrpSpPr/>
          <p:nvPr/>
        </p:nvGrpSpPr>
        <p:grpSpPr>
          <a:xfrm>
            <a:off x="2857488" y="642918"/>
            <a:ext cx="4643470" cy="3357586"/>
            <a:chOff x="2857488" y="642918"/>
            <a:chExt cx="4643470" cy="3357586"/>
          </a:xfrm>
        </p:grpSpPr>
        <p:sp>
          <p:nvSpPr>
            <p:cNvPr id="8" name="وسيلة شرح على شكل سحابة 7"/>
            <p:cNvSpPr/>
            <p:nvPr/>
          </p:nvSpPr>
          <p:spPr>
            <a:xfrm>
              <a:off x="2857488" y="642918"/>
              <a:ext cx="4643470" cy="3357586"/>
            </a:xfrm>
            <a:prstGeom prst="cloud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algn="ctr" rtl="0"/>
              <a:r>
                <a:rPr lang="ar-SA" sz="2400" b="1" dirty="0">
                  <a:solidFill>
                    <a:srgbClr val="C00000"/>
                  </a:solidFill>
                </a:rPr>
                <a:t>لاحظي أن                      </a:t>
              </a:r>
            </a:p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algn="ctr" rtl="0"/>
              <a:endParaRPr lang="ar-SA" sz="2400" dirty="0">
                <a:solidFill>
                  <a:srgbClr val="C00000"/>
                </a:solidFill>
              </a:endParaRPr>
            </a:p>
            <a:p>
              <a:pPr rtl="0"/>
              <a:endParaRPr lang="ar-SA" sz="2400" dirty="0">
                <a:solidFill>
                  <a:srgbClr val="C00000"/>
                </a:solidFill>
              </a:endParaRPr>
            </a:p>
          </p:txBody>
        </p:sp>
        <p:pic>
          <p:nvPicPr>
            <p:cNvPr id="92161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43306" y="1214422"/>
              <a:ext cx="2971813" cy="2486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مربع نص 8"/>
            <p:cNvSpPr txBox="1"/>
            <p:nvPr/>
          </p:nvSpPr>
          <p:spPr>
            <a:xfrm>
              <a:off x="3929058" y="1142984"/>
              <a:ext cx="7858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400" dirty="0">
                  <a:solidFill>
                    <a:srgbClr val="C00000"/>
                  </a:solidFill>
                </a:rPr>
                <a:t>دائرة</a:t>
              </a:r>
            </a:p>
            <a:p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6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6774" y="116632"/>
            <a:ext cx="1005706" cy="576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285860"/>
            <a:ext cx="8064895" cy="94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2500306"/>
            <a:ext cx="5373841" cy="5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441564"/>
            <a:ext cx="8388423" cy="99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صورة 1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521684"/>
            <a:ext cx="503082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شكل بيضاوي 11"/>
          <p:cNvSpPr/>
          <p:nvPr/>
        </p:nvSpPr>
        <p:spPr>
          <a:xfrm>
            <a:off x="428596" y="285728"/>
            <a:ext cx="1080000" cy="10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/>
          <p:cNvSpPr/>
          <p:nvPr/>
        </p:nvSpPr>
        <p:spPr>
          <a:xfrm>
            <a:off x="428596" y="285728"/>
            <a:ext cx="1080000" cy="1080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  <a:p>
            <a:pPr algn="ctr"/>
            <a:r>
              <a:rPr lang="ar-SA" dirty="0"/>
              <a:t>8 </a:t>
            </a:r>
            <a:r>
              <a:rPr lang="ar-SA" dirty="0" err="1"/>
              <a:t>د</a:t>
            </a:r>
            <a:endParaRPr lang="ar-SA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3714744" y="428604"/>
            <a:ext cx="144016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فردي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48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7429520" y="214290"/>
            <a:ext cx="144016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التقويم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1857356" y="928670"/>
            <a:ext cx="144016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فردي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85926"/>
            <a:ext cx="7715303" cy="22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سداسي 4"/>
          <p:cNvSpPr/>
          <p:nvPr/>
        </p:nvSpPr>
        <p:spPr>
          <a:xfrm>
            <a:off x="642910" y="71414"/>
            <a:ext cx="857256" cy="714380"/>
          </a:xfrm>
          <a:prstGeom prst="hex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6" name="سداسي 5"/>
          <p:cNvSpPr/>
          <p:nvPr/>
        </p:nvSpPr>
        <p:spPr>
          <a:xfrm>
            <a:off x="642910" y="71414"/>
            <a:ext cx="857256" cy="714380"/>
          </a:xfrm>
          <a:prstGeom prst="hex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7" name="سداسي 6"/>
          <p:cNvSpPr/>
          <p:nvPr/>
        </p:nvSpPr>
        <p:spPr>
          <a:xfrm>
            <a:off x="642910" y="71414"/>
            <a:ext cx="857256" cy="714380"/>
          </a:xfrm>
          <a:prstGeom prst="hex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6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6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42852"/>
            <a:ext cx="66865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43125" cy="2714625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2" name="Snagit_PPT2369" descr="PPT236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2786058"/>
            <a:ext cx="4071966" cy="4071966"/>
          </a:xfrm>
          <a:prstGeom prst="rect">
            <a:avLst/>
          </a:prstGeom>
        </p:spPr>
      </p:pic>
      <p:sp>
        <p:nvSpPr>
          <p:cNvPr id="34" name="شكل بيضاوي 33"/>
          <p:cNvSpPr/>
          <p:nvPr/>
        </p:nvSpPr>
        <p:spPr>
          <a:xfrm>
            <a:off x="2106546" y="4713744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رابط كسهم مستقيم 34"/>
          <p:cNvCxnSpPr/>
          <p:nvPr/>
        </p:nvCxnSpPr>
        <p:spPr>
          <a:xfrm>
            <a:off x="2214546" y="4786322"/>
            <a:ext cx="18002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مجموعة 82"/>
          <p:cNvGrpSpPr/>
          <p:nvPr/>
        </p:nvGrpSpPr>
        <p:grpSpPr>
          <a:xfrm>
            <a:off x="357158" y="3286123"/>
            <a:ext cx="3286148" cy="2928959"/>
            <a:chOff x="4231648" y="3714752"/>
            <a:chExt cx="3054996" cy="2676258"/>
          </a:xfrm>
        </p:grpSpPr>
        <p:grpSp>
          <p:nvGrpSpPr>
            <p:cNvPr id="51" name="مجموعة 50"/>
            <p:cNvGrpSpPr/>
            <p:nvPr/>
          </p:nvGrpSpPr>
          <p:grpSpPr>
            <a:xfrm>
              <a:off x="4513616" y="3845302"/>
              <a:ext cx="2773028" cy="2545708"/>
              <a:chOff x="1084592" y="1408263"/>
              <a:chExt cx="2773028" cy="2545708"/>
            </a:xfrm>
          </p:grpSpPr>
          <p:sp>
            <p:nvSpPr>
              <p:cNvPr id="52" name="Line 17"/>
              <p:cNvSpPr>
                <a:spLocks noChangeShapeType="1"/>
              </p:cNvSpPr>
              <p:nvPr/>
            </p:nvSpPr>
            <p:spPr bwMode="auto">
              <a:xfrm>
                <a:off x="1142976" y="3643314"/>
                <a:ext cx="2714644" cy="0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30"/>
              <p:cNvSpPr>
                <a:spLocks noChangeShapeType="1"/>
              </p:cNvSpPr>
              <p:nvPr/>
            </p:nvSpPr>
            <p:spPr bwMode="auto">
              <a:xfrm>
                <a:off x="1142976" y="3436144"/>
                <a:ext cx="2714644" cy="0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31"/>
              <p:cNvSpPr>
                <a:spLocks noChangeShapeType="1"/>
              </p:cNvSpPr>
              <p:nvPr/>
            </p:nvSpPr>
            <p:spPr bwMode="auto">
              <a:xfrm>
                <a:off x="1142976" y="3228973"/>
                <a:ext cx="2714644" cy="0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32"/>
              <p:cNvSpPr>
                <a:spLocks noChangeShapeType="1"/>
              </p:cNvSpPr>
              <p:nvPr/>
            </p:nvSpPr>
            <p:spPr bwMode="auto">
              <a:xfrm>
                <a:off x="1142976" y="3021803"/>
                <a:ext cx="2714644" cy="0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33"/>
              <p:cNvSpPr>
                <a:spLocks noChangeShapeType="1"/>
              </p:cNvSpPr>
              <p:nvPr/>
            </p:nvSpPr>
            <p:spPr bwMode="auto">
              <a:xfrm>
                <a:off x="1142975" y="2844303"/>
                <a:ext cx="2714645" cy="0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35"/>
              <p:cNvSpPr>
                <a:spLocks noChangeShapeType="1"/>
              </p:cNvSpPr>
              <p:nvPr/>
            </p:nvSpPr>
            <p:spPr bwMode="auto">
              <a:xfrm>
                <a:off x="1142976" y="2452655"/>
                <a:ext cx="2714644" cy="0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36"/>
              <p:cNvSpPr>
                <a:spLocks noChangeShapeType="1"/>
              </p:cNvSpPr>
              <p:nvPr/>
            </p:nvSpPr>
            <p:spPr bwMode="auto">
              <a:xfrm>
                <a:off x="1142976" y="2256831"/>
                <a:ext cx="2714644" cy="0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37"/>
              <p:cNvSpPr>
                <a:spLocks noChangeShapeType="1"/>
              </p:cNvSpPr>
              <p:nvPr/>
            </p:nvSpPr>
            <p:spPr bwMode="auto">
              <a:xfrm>
                <a:off x="1142976" y="2061007"/>
                <a:ext cx="2714644" cy="0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38"/>
              <p:cNvSpPr>
                <a:spLocks noChangeShapeType="1"/>
              </p:cNvSpPr>
              <p:nvPr/>
            </p:nvSpPr>
            <p:spPr bwMode="auto">
              <a:xfrm>
                <a:off x="1084592" y="1865185"/>
                <a:ext cx="2714644" cy="0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39"/>
              <p:cNvSpPr>
                <a:spLocks noChangeShapeType="1"/>
              </p:cNvSpPr>
              <p:nvPr/>
            </p:nvSpPr>
            <p:spPr bwMode="auto">
              <a:xfrm>
                <a:off x="1142976" y="1669361"/>
                <a:ext cx="2714644" cy="0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16"/>
              <p:cNvSpPr>
                <a:spLocks noChangeShapeType="1"/>
              </p:cNvSpPr>
              <p:nvPr/>
            </p:nvSpPr>
            <p:spPr bwMode="auto">
              <a:xfrm>
                <a:off x="1333927" y="1435035"/>
                <a:ext cx="0" cy="2518936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19"/>
              <p:cNvSpPr>
                <a:spLocks noChangeShapeType="1"/>
              </p:cNvSpPr>
              <p:nvPr/>
            </p:nvSpPr>
            <p:spPr bwMode="auto">
              <a:xfrm>
                <a:off x="1533166" y="1420590"/>
                <a:ext cx="0" cy="2505764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20"/>
              <p:cNvSpPr>
                <a:spLocks noChangeShapeType="1"/>
              </p:cNvSpPr>
              <p:nvPr/>
            </p:nvSpPr>
            <p:spPr bwMode="auto">
              <a:xfrm>
                <a:off x="1732405" y="1420590"/>
                <a:ext cx="0" cy="2505764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21"/>
              <p:cNvSpPr>
                <a:spLocks noChangeShapeType="1"/>
              </p:cNvSpPr>
              <p:nvPr/>
            </p:nvSpPr>
            <p:spPr bwMode="auto">
              <a:xfrm>
                <a:off x="1931644" y="1420590"/>
                <a:ext cx="0" cy="2467053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22"/>
              <p:cNvSpPr>
                <a:spLocks noChangeShapeType="1"/>
              </p:cNvSpPr>
              <p:nvPr/>
            </p:nvSpPr>
            <p:spPr bwMode="auto">
              <a:xfrm>
                <a:off x="2130883" y="1408263"/>
                <a:ext cx="0" cy="2505764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23"/>
              <p:cNvSpPr>
                <a:spLocks noChangeShapeType="1"/>
              </p:cNvSpPr>
              <p:nvPr/>
            </p:nvSpPr>
            <p:spPr bwMode="auto">
              <a:xfrm>
                <a:off x="2330122" y="1420590"/>
                <a:ext cx="0" cy="2505764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24"/>
              <p:cNvSpPr>
                <a:spLocks noChangeShapeType="1"/>
              </p:cNvSpPr>
              <p:nvPr/>
            </p:nvSpPr>
            <p:spPr bwMode="auto">
              <a:xfrm>
                <a:off x="2483575" y="1434826"/>
                <a:ext cx="0" cy="2505763"/>
              </a:xfrm>
              <a:prstGeom prst="line">
                <a:avLst/>
              </a:pr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25"/>
              <p:cNvSpPr>
                <a:spLocks noChangeShapeType="1"/>
              </p:cNvSpPr>
              <p:nvPr/>
            </p:nvSpPr>
            <p:spPr bwMode="auto">
              <a:xfrm>
                <a:off x="2689200" y="1420589"/>
                <a:ext cx="0" cy="2505763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26"/>
              <p:cNvSpPr>
                <a:spLocks noChangeShapeType="1"/>
              </p:cNvSpPr>
              <p:nvPr/>
            </p:nvSpPr>
            <p:spPr bwMode="auto">
              <a:xfrm>
                <a:off x="2861426" y="1420589"/>
                <a:ext cx="0" cy="2505763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27"/>
              <p:cNvSpPr>
                <a:spLocks noChangeShapeType="1"/>
              </p:cNvSpPr>
              <p:nvPr/>
            </p:nvSpPr>
            <p:spPr bwMode="auto">
              <a:xfrm>
                <a:off x="3060664" y="1420589"/>
                <a:ext cx="0" cy="2505763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28"/>
              <p:cNvSpPr>
                <a:spLocks noChangeShapeType="1"/>
              </p:cNvSpPr>
              <p:nvPr/>
            </p:nvSpPr>
            <p:spPr bwMode="auto">
              <a:xfrm>
                <a:off x="3259903" y="1420589"/>
                <a:ext cx="0" cy="2505763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29"/>
              <p:cNvSpPr>
                <a:spLocks noChangeShapeType="1"/>
              </p:cNvSpPr>
              <p:nvPr/>
            </p:nvSpPr>
            <p:spPr bwMode="auto">
              <a:xfrm>
                <a:off x="3459142" y="1420589"/>
                <a:ext cx="0" cy="2505763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41"/>
              <p:cNvSpPr>
                <a:spLocks noChangeShapeType="1"/>
              </p:cNvSpPr>
              <p:nvPr/>
            </p:nvSpPr>
            <p:spPr bwMode="auto">
              <a:xfrm>
                <a:off x="3658381" y="1420589"/>
                <a:ext cx="0" cy="2505763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" name="مجموعة 81"/>
            <p:cNvGrpSpPr/>
            <p:nvPr/>
          </p:nvGrpSpPr>
          <p:grpSpPr>
            <a:xfrm>
              <a:off x="4231648" y="3714752"/>
              <a:ext cx="2985301" cy="2628000"/>
              <a:chOff x="4231648" y="3714752"/>
              <a:chExt cx="2985301" cy="2628000"/>
            </a:xfrm>
          </p:grpSpPr>
          <p:cxnSp>
            <p:nvCxnSpPr>
              <p:cNvPr id="33" name="رابط كسهم مستقيم 32"/>
              <p:cNvCxnSpPr/>
              <p:nvPr/>
            </p:nvCxnSpPr>
            <p:spPr>
              <a:xfrm rot="5400000" flipH="1">
                <a:off x="5724299" y="3579424"/>
                <a:ext cx="0" cy="2985301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type="triangl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رابط كسهم مستقيم 76"/>
              <p:cNvCxnSpPr/>
              <p:nvPr/>
            </p:nvCxnSpPr>
            <p:spPr>
              <a:xfrm rot="5400000" flipH="1" flipV="1">
                <a:off x="4609452" y="5028752"/>
                <a:ext cx="2628000" cy="0"/>
              </a:xfrm>
              <a:prstGeom prst="straightConnector1">
                <a:avLst/>
              </a:prstGeom>
              <a:ln w="22225">
                <a:solidFill>
                  <a:srgbClr val="C00000"/>
                </a:solidFill>
                <a:headEnd type="triangl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شكل بيضاوي 36"/>
          <p:cNvSpPr/>
          <p:nvPr/>
        </p:nvSpPr>
        <p:spPr>
          <a:xfrm>
            <a:off x="2106546" y="557214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شكل بيضاوي 37"/>
          <p:cNvSpPr/>
          <p:nvPr/>
        </p:nvSpPr>
        <p:spPr>
          <a:xfrm>
            <a:off x="1071538" y="4714884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شكل بيضاوي 38"/>
          <p:cNvSpPr/>
          <p:nvPr/>
        </p:nvSpPr>
        <p:spPr>
          <a:xfrm>
            <a:off x="2106546" y="432113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1" name="جدول 40"/>
          <p:cNvGraphicFramePr>
            <a:graphicFrameLocks noGrp="1"/>
          </p:cNvGraphicFramePr>
          <p:nvPr/>
        </p:nvGraphicFramePr>
        <p:xfrm>
          <a:off x="4714876" y="4071942"/>
          <a:ext cx="4286280" cy="1854200"/>
        </p:xfrm>
        <a:graphic>
          <a:graphicData uri="http://schemas.openxmlformats.org/drawingml/2006/table">
            <a:tbl>
              <a:tblPr rtl="1" firstRow="1" bandRow="1">
                <a:tableStyleId>{69C7853C-536D-4A76-A0AE-DD22124D55A5}</a:tableStyleId>
              </a:tblPr>
              <a:tblGrid>
                <a:gridCol w="1973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 </a:t>
                      </a:r>
                      <a:r>
                        <a:rPr lang="ar-SA" dirty="0"/>
                        <a:t>إحداثيات</a:t>
                      </a:r>
                      <a:r>
                        <a:rPr lang="ar-SA" baseline="0" dirty="0"/>
                        <a:t> النقاط القطبية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 </a:t>
                      </a:r>
                      <a:r>
                        <a:rPr lang="ar-SA" dirty="0"/>
                        <a:t>إحداثيات</a:t>
                      </a:r>
                      <a:r>
                        <a:rPr lang="ar-SA" baseline="0" dirty="0"/>
                        <a:t> النقاط  الديكارتية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2" name="مربع نص 41"/>
          <p:cNvSpPr txBox="1"/>
          <p:nvPr/>
        </p:nvSpPr>
        <p:spPr>
          <a:xfrm>
            <a:off x="7358082" y="4429132"/>
            <a:ext cx="10715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(0 , 0</a:t>
            </a:r>
            <a:r>
              <a:rPr lang="en-US" dirty="0">
                <a:latin typeface="Cambria Math"/>
                <a:ea typeface="Cambria Math"/>
              </a:rPr>
              <a:t> ⁰</a:t>
            </a:r>
            <a:r>
              <a:rPr lang="en-US" dirty="0"/>
              <a:t>)</a:t>
            </a:r>
            <a:endParaRPr lang="ar-SA" dirty="0"/>
          </a:p>
        </p:txBody>
      </p:sp>
      <p:sp>
        <p:nvSpPr>
          <p:cNvPr id="45" name="مربع نص 44"/>
          <p:cNvSpPr txBox="1"/>
          <p:nvPr/>
        </p:nvSpPr>
        <p:spPr>
          <a:xfrm>
            <a:off x="7358082" y="5202808"/>
            <a:ext cx="121444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(5 , 180</a:t>
            </a:r>
            <a:r>
              <a:rPr lang="en-US" dirty="0">
                <a:latin typeface="Cambria Math"/>
                <a:ea typeface="Cambria Math"/>
              </a:rPr>
              <a:t> ⁰</a:t>
            </a:r>
            <a:r>
              <a:rPr lang="en-US" dirty="0"/>
              <a:t>)</a:t>
            </a:r>
            <a:endParaRPr lang="ar-SA" dirty="0"/>
          </a:p>
        </p:txBody>
      </p:sp>
      <p:sp>
        <p:nvSpPr>
          <p:cNvPr id="46" name="مربع نص 45"/>
          <p:cNvSpPr txBox="1"/>
          <p:nvPr/>
        </p:nvSpPr>
        <p:spPr>
          <a:xfrm>
            <a:off x="7500958" y="4845618"/>
            <a:ext cx="100013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(2 , 90</a:t>
            </a:r>
            <a:r>
              <a:rPr lang="en-US" dirty="0">
                <a:latin typeface="Cambria Math"/>
                <a:ea typeface="Cambria Math"/>
              </a:rPr>
              <a:t> ⁰</a:t>
            </a:r>
            <a:r>
              <a:rPr lang="en-US" dirty="0"/>
              <a:t>)</a:t>
            </a:r>
            <a:endParaRPr lang="ar-SA" dirty="0"/>
          </a:p>
        </p:txBody>
      </p:sp>
      <p:sp>
        <p:nvSpPr>
          <p:cNvPr id="47" name="مربع نص 46"/>
          <p:cNvSpPr txBox="1"/>
          <p:nvPr/>
        </p:nvSpPr>
        <p:spPr>
          <a:xfrm>
            <a:off x="7429520" y="5559998"/>
            <a:ext cx="12858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(4 , 270</a:t>
            </a:r>
            <a:r>
              <a:rPr lang="en-US" dirty="0">
                <a:latin typeface="Cambria Math"/>
                <a:ea typeface="Cambria Math"/>
              </a:rPr>
              <a:t> ⁰</a:t>
            </a:r>
            <a:r>
              <a:rPr lang="en-US" dirty="0"/>
              <a:t>)   </a:t>
            </a:r>
            <a:endParaRPr lang="ar-SA" dirty="0"/>
          </a:p>
        </p:txBody>
      </p:sp>
      <p:sp>
        <p:nvSpPr>
          <p:cNvPr id="48" name="مربع نص 47"/>
          <p:cNvSpPr txBox="1"/>
          <p:nvPr/>
        </p:nvSpPr>
        <p:spPr>
          <a:xfrm>
            <a:off x="5429256" y="4429132"/>
            <a:ext cx="85725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(0 , 0)</a:t>
            </a:r>
            <a:endParaRPr lang="ar-SA" dirty="0"/>
          </a:p>
        </p:txBody>
      </p:sp>
      <p:sp>
        <p:nvSpPr>
          <p:cNvPr id="76" name="مربع نص 75"/>
          <p:cNvSpPr txBox="1"/>
          <p:nvPr/>
        </p:nvSpPr>
        <p:spPr>
          <a:xfrm>
            <a:off x="5214942" y="4833476"/>
            <a:ext cx="10715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 </a:t>
            </a:r>
            <a:r>
              <a:rPr lang="en-US" dirty="0"/>
              <a:t>(0, 2)</a:t>
            </a:r>
          </a:p>
        </p:txBody>
      </p:sp>
      <p:sp>
        <p:nvSpPr>
          <p:cNvPr id="78" name="مربع نص 77"/>
          <p:cNvSpPr txBox="1"/>
          <p:nvPr/>
        </p:nvSpPr>
        <p:spPr>
          <a:xfrm>
            <a:off x="5357818" y="5190666"/>
            <a:ext cx="10715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 </a:t>
            </a:r>
            <a:r>
              <a:rPr lang="en-US" dirty="0"/>
              <a:t>(- 5, 0)</a:t>
            </a:r>
          </a:p>
        </p:txBody>
      </p:sp>
      <p:sp>
        <p:nvSpPr>
          <p:cNvPr id="79" name="مربع نص 78"/>
          <p:cNvSpPr txBox="1"/>
          <p:nvPr/>
        </p:nvSpPr>
        <p:spPr>
          <a:xfrm>
            <a:off x="5429256" y="5559998"/>
            <a:ext cx="10715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 </a:t>
            </a:r>
            <a:r>
              <a:rPr lang="en-US" dirty="0"/>
              <a:t>(0, -4)</a:t>
            </a:r>
          </a:p>
        </p:txBody>
      </p:sp>
      <p:sp>
        <p:nvSpPr>
          <p:cNvPr id="80" name="وسيلة شرح على شكل سحابة 79"/>
          <p:cNvSpPr/>
          <p:nvPr/>
        </p:nvSpPr>
        <p:spPr>
          <a:xfrm>
            <a:off x="4286248" y="2214554"/>
            <a:ext cx="3643338" cy="12858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rgbClr val="FF0000"/>
                </a:solidFill>
              </a:rPr>
              <a:t>اكتبي </a:t>
            </a:r>
            <a:r>
              <a:rPr lang="ar-SA" sz="2000" dirty="0" err="1">
                <a:solidFill>
                  <a:srgbClr val="FF0000"/>
                </a:solidFill>
              </a:rPr>
              <a:t>احداثيات</a:t>
            </a:r>
            <a:r>
              <a:rPr lang="ar-SA" sz="2000" dirty="0">
                <a:solidFill>
                  <a:srgbClr val="FF0000"/>
                </a:solidFill>
              </a:rPr>
              <a:t> النقاط الممثلة في الشبكة القطبية ؟</a:t>
            </a:r>
          </a:p>
        </p:txBody>
      </p:sp>
      <p:sp>
        <p:nvSpPr>
          <p:cNvPr id="81" name="وسيلة شرح على شكل سحابة 80"/>
          <p:cNvSpPr/>
          <p:nvPr/>
        </p:nvSpPr>
        <p:spPr>
          <a:xfrm>
            <a:off x="4286248" y="2214554"/>
            <a:ext cx="3786214" cy="12858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rgbClr val="FF0000"/>
                </a:solidFill>
              </a:rPr>
              <a:t>اكتبي </a:t>
            </a:r>
            <a:r>
              <a:rPr lang="ar-SA" sz="2000" dirty="0" err="1">
                <a:solidFill>
                  <a:srgbClr val="FF0000"/>
                </a:solidFill>
              </a:rPr>
              <a:t>احداثيات</a:t>
            </a:r>
            <a:r>
              <a:rPr lang="ar-SA" sz="2000" dirty="0">
                <a:solidFill>
                  <a:srgbClr val="FF0000"/>
                </a:solidFill>
              </a:rPr>
              <a:t> النقاط المناظرة  في الشبكة الديكارتية  ؟ ماذا تستنتجين .</a:t>
            </a:r>
          </a:p>
        </p:txBody>
      </p:sp>
      <p:sp>
        <p:nvSpPr>
          <p:cNvPr id="87" name="مثلث متساوي الساقين 86"/>
          <p:cNvSpPr/>
          <p:nvPr/>
        </p:nvSpPr>
        <p:spPr>
          <a:xfrm>
            <a:off x="2214546" y="4318322"/>
            <a:ext cx="785818" cy="468000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mbria Math"/>
                <a:ea typeface="Cambria Math"/>
              </a:rPr>
              <a:t>      </a:t>
            </a:r>
            <a:endParaRPr lang="en-US" sz="1200" dirty="0"/>
          </a:p>
        </p:txBody>
      </p:sp>
      <p:sp>
        <p:nvSpPr>
          <p:cNvPr id="88" name="مربع نص 87"/>
          <p:cNvSpPr txBox="1"/>
          <p:nvPr/>
        </p:nvSpPr>
        <p:spPr>
          <a:xfrm>
            <a:off x="2362618" y="4774180"/>
            <a:ext cx="35719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ambria Math"/>
                <a:ea typeface="Cambria Math"/>
              </a:rPr>
              <a:t>𝔁</a:t>
            </a:r>
            <a:endParaRPr lang="en-US" dirty="0"/>
          </a:p>
        </p:txBody>
      </p:sp>
      <p:sp>
        <p:nvSpPr>
          <p:cNvPr id="89" name="مربع نص 88"/>
          <p:cNvSpPr txBox="1"/>
          <p:nvPr/>
        </p:nvSpPr>
        <p:spPr>
          <a:xfrm>
            <a:off x="3143240" y="4416990"/>
            <a:ext cx="35719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ambria Math"/>
                <a:ea typeface="Cambria Math"/>
              </a:rPr>
              <a:t>𝔂</a:t>
            </a:r>
            <a:endParaRPr lang="en-US" dirty="0"/>
          </a:p>
        </p:txBody>
      </p:sp>
      <p:sp>
        <p:nvSpPr>
          <p:cNvPr id="90" name="مربع نص 89"/>
          <p:cNvSpPr txBox="1"/>
          <p:nvPr/>
        </p:nvSpPr>
        <p:spPr>
          <a:xfrm rot="19234888">
            <a:off x="2265968" y="4131277"/>
            <a:ext cx="35719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ambria Math"/>
                <a:ea typeface="Cambria Math"/>
              </a:rPr>
              <a:t>𝓻</a:t>
            </a:r>
            <a:endParaRPr lang="en-US" dirty="0"/>
          </a:p>
        </p:txBody>
      </p:sp>
      <p:graphicFrame>
        <p:nvGraphicFramePr>
          <p:cNvPr id="86" name="كائن 85">
            <a:hlinkClick r:id="rId5" action="ppaction://hlinkfile"/>
          </p:cNvPr>
          <p:cNvGraphicFramePr>
            <a:graphicFrameLocks noChangeAspect="1"/>
          </p:cNvGraphicFramePr>
          <p:nvPr/>
        </p:nvGraphicFramePr>
        <p:xfrm>
          <a:off x="4500562" y="3171828"/>
          <a:ext cx="3571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Packager Shell Object" r:id="rId6" imgW="6413500" imgH="673100" progId="Package">
                  <p:embed/>
                </p:oleObj>
              </mc:Choice>
              <mc:Fallback>
                <p:oleObj name="Packager Shell Object" r:id="rId6" imgW="6413500" imgH="673100" progId="Package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3171828"/>
                        <a:ext cx="35719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شكل بيضاوي 84"/>
          <p:cNvSpPr/>
          <p:nvPr/>
        </p:nvSpPr>
        <p:spPr>
          <a:xfrm>
            <a:off x="2916000" y="428400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رابط مستقيم 92"/>
          <p:cNvCxnSpPr>
            <a:stCxn id="85" idx="7"/>
          </p:cNvCxnSpPr>
          <p:nvPr/>
        </p:nvCxnSpPr>
        <p:spPr>
          <a:xfrm rot="16200000" flipH="1" flipV="1">
            <a:off x="2368112" y="4146250"/>
            <a:ext cx="486506" cy="7936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رابط مستقيم 94"/>
          <p:cNvCxnSpPr/>
          <p:nvPr/>
        </p:nvCxnSpPr>
        <p:spPr>
          <a:xfrm rot="10800000" flipV="1">
            <a:off x="2214547" y="4766716"/>
            <a:ext cx="792000" cy="1960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رابط مستقيم 97"/>
          <p:cNvCxnSpPr>
            <a:stCxn id="85" idx="5"/>
          </p:cNvCxnSpPr>
          <p:nvPr/>
        </p:nvCxnSpPr>
        <p:spPr>
          <a:xfrm rot="5400000">
            <a:off x="2810184" y="4574184"/>
            <a:ext cx="396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مربع نص 100"/>
          <p:cNvSpPr txBox="1"/>
          <p:nvPr/>
        </p:nvSpPr>
        <p:spPr>
          <a:xfrm>
            <a:off x="2500298" y="4572008"/>
            <a:ext cx="252000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z-Cyrl-AZ" sz="1400" dirty="0">
                <a:latin typeface="Cambria Math"/>
                <a:ea typeface="Cambria Math"/>
              </a:rPr>
              <a:t>Ѳ</a:t>
            </a:r>
            <a:endParaRPr lang="en-US" sz="1400" dirty="0"/>
          </a:p>
        </p:txBody>
      </p:sp>
      <p:sp>
        <p:nvSpPr>
          <p:cNvPr id="102" name="وسيلة شرح على شكل سحابة 101"/>
          <p:cNvSpPr/>
          <p:nvPr/>
        </p:nvSpPr>
        <p:spPr>
          <a:xfrm>
            <a:off x="3500430" y="1714488"/>
            <a:ext cx="5214974" cy="17145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rgbClr val="FF0000"/>
              </a:solidFill>
            </a:endParaRPr>
          </a:p>
          <a:p>
            <a:pPr algn="ctr"/>
            <a:r>
              <a:rPr lang="ar-SA" sz="2000" b="1" dirty="0">
                <a:solidFill>
                  <a:srgbClr val="FF0000"/>
                </a:solidFill>
              </a:rPr>
              <a:t>إذا اخترنا نقطة  عشوائية </a:t>
            </a:r>
            <a:r>
              <a:rPr lang="en-US" sz="2000" b="1" dirty="0">
                <a:solidFill>
                  <a:srgbClr val="FF0000"/>
                </a:solidFill>
              </a:rPr>
              <a:t>P</a:t>
            </a:r>
            <a:r>
              <a:rPr lang="ar-SA" sz="2000" b="1" dirty="0">
                <a:solidFill>
                  <a:srgbClr val="FF0000"/>
                </a:solidFill>
              </a:rPr>
              <a:t> على الشبكتين  وحاولنا الربط بين الإحداثيات القطبية والديكارتية ما الشكل الناتج ؟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ar-SA" sz="2000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38" grpId="0" animBg="1"/>
      <p:bldP spid="39" grpId="0" animBg="1"/>
      <p:bldP spid="42" grpId="0"/>
      <p:bldP spid="45" grpId="0"/>
      <p:bldP spid="46" grpId="0"/>
      <p:bldP spid="47" grpId="0"/>
      <p:bldP spid="48" grpId="0"/>
      <p:bldP spid="76" grpId="0"/>
      <p:bldP spid="78" grpId="0"/>
      <p:bldP spid="79" grpId="0"/>
      <p:bldP spid="80" grpId="0" animBg="1"/>
      <p:bldP spid="81" grpId="0" animBg="1"/>
      <p:bldP spid="87" grpId="0" animBg="1"/>
      <p:bldP spid="88" grpId="0" animBg="1"/>
      <p:bldP spid="89" grpId="0" animBg="1"/>
      <p:bldP spid="90" grpId="0" animBg="1"/>
      <p:bldP spid="85" grpId="0" animBg="1"/>
      <p:bldP spid="101" grpId="0" animBg="1"/>
      <p:bldP spid="10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/>
          <p:cNvGrpSpPr/>
          <p:nvPr/>
        </p:nvGrpSpPr>
        <p:grpSpPr>
          <a:xfrm>
            <a:off x="-71470" y="1643050"/>
            <a:ext cx="3214678" cy="3786214"/>
            <a:chOff x="-71470" y="0"/>
            <a:chExt cx="3214678" cy="3786214"/>
          </a:xfrm>
        </p:grpSpPr>
        <p:pic>
          <p:nvPicPr>
            <p:cNvPr id="3" name="Picture 2" descr="image-4907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71470" y="0"/>
              <a:ext cx="3214678" cy="3786214"/>
            </a:xfrm>
            <a:prstGeom prst="rect">
              <a:avLst/>
            </a:prstGeom>
            <a:noFill/>
          </p:spPr>
        </p:pic>
        <p:sp>
          <p:nvSpPr>
            <p:cNvPr id="4" name="مستطيل 3"/>
            <p:cNvSpPr/>
            <p:nvPr/>
          </p:nvSpPr>
          <p:spPr>
            <a:xfrm>
              <a:off x="214282" y="571480"/>
              <a:ext cx="257634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A" sz="2400" b="1" dirty="0" err="1">
                  <a:solidFill>
                    <a:schemeClr val="accent6">
                      <a:lumMod val="50000"/>
                    </a:schemeClr>
                  </a:solidFill>
                </a:rPr>
                <a:t>استراتيجية</a:t>
              </a:r>
              <a:r>
                <a:rPr lang="ar-SA" sz="2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endParaRPr lang="en-US" sz="24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ar-SA" sz="2400" b="1" dirty="0">
                  <a:solidFill>
                    <a:schemeClr val="accent6">
                      <a:lumMod val="50000"/>
                    </a:schemeClr>
                  </a:solidFill>
                </a:rPr>
                <a:t>ورقة الدقيقة الواحدة</a:t>
              </a:r>
              <a:endParaRPr lang="en-US" sz="2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" name="صورة 4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8596" y="1428736"/>
              <a:ext cx="2071702" cy="17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مجموعة 8"/>
          <p:cNvGrpSpPr/>
          <p:nvPr/>
        </p:nvGrpSpPr>
        <p:grpSpPr>
          <a:xfrm>
            <a:off x="3143240" y="0"/>
            <a:ext cx="6000760" cy="6858000"/>
            <a:chOff x="3143240" y="0"/>
            <a:chExt cx="6000760" cy="6858000"/>
          </a:xfrm>
        </p:grpSpPr>
        <p:pic>
          <p:nvPicPr>
            <p:cNvPr id="46082" name="Picture 2" descr="image-4907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43240" y="0"/>
              <a:ext cx="6000760" cy="6858000"/>
            </a:xfrm>
            <a:prstGeom prst="rect">
              <a:avLst/>
            </a:prstGeom>
            <a:noFill/>
          </p:spPr>
        </p:pic>
        <p:sp>
          <p:nvSpPr>
            <p:cNvPr id="7" name="مربع نص 6"/>
            <p:cNvSpPr txBox="1"/>
            <p:nvPr/>
          </p:nvSpPr>
          <p:spPr>
            <a:xfrm>
              <a:off x="4143372" y="1357298"/>
              <a:ext cx="3967178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32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تلميذتي النجيبة :</a:t>
              </a:r>
              <a:endPara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pPr algn="ctr"/>
              <a:endParaRPr lang="ar-SA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pPr algn="ctr"/>
              <a:endPara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pPr algn="ctr"/>
              <a:endPara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pPr algn="ctr"/>
              <a:r>
                <a:rPr lang="ar-SA" sz="32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بالتعاون مع أفراد</a:t>
              </a:r>
              <a:endPara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pPr algn="ctr"/>
              <a:r>
                <a:rPr lang="ar-SA" sz="32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مجموعتك استنتجي </a:t>
              </a:r>
            </a:p>
            <a:p>
              <a:pPr algn="ctr"/>
              <a:r>
                <a:rPr lang="ar-SA" sz="32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كيف يمكننا التحويل من الصورة القطبية إلى الصورة الديكارتية </a:t>
              </a:r>
              <a:endPara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18235" y="1914524"/>
              <a:ext cx="1911219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" name="صورة 9" descr="ساعة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323810" cy="1961905"/>
          </a:xfrm>
          <a:prstGeom prst="rect">
            <a:avLst/>
          </a:prstGeom>
        </p:spPr>
      </p:pic>
      <p:sp>
        <p:nvSpPr>
          <p:cNvPr id="12" name="شكل بيضاوي 11"/>
          <p:cNvSpPr/>
          <p:nvPr/>
        </p:nvSpPr>
        <p:spPr>
          <a:xfrm>
            <a:off x="214282" y="71414"/>
            <a:ext cx="1800000" cy="180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ربع نص 10"/>
          <p:cNvSpPr txBox="1"/>
          <p:nvPr/>
        </p:nvSpPr>
        <p:spPr>
          <a:xfrm>
            <a:off x="285720" y="282339"/>
            <a:ext cx="10715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C00000"/>
                </a:solidFill>
              </a:rPr>
              <a:t>الزمن </a:t>
            </a:r>
          </a:p>
          <a:p>
            <a:pPr algn="ctr"/>
            <a:r>
              <a:rPr lang="ar-SA" b="1" dirty="0">
                <a:solidFill>
                  <a:srgbClr val="C00000"/>
                </a:solidFill>
              </a:rPr>
              <a:t>دقيقة واحدة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6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90473"/>
            <a:ext cx="65532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785794"/>
            <a:ext cx="25812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643050"/>
            <a:ext cx="635317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581" y="3214694"/>
            <a:ext cx="84105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72001"/>
            <a:ext cx="91440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8275" y="-52401"/>
            <a:ext cx="77057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214554"/>
            <a:ext cx="485775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2786058"/>
            <a:ext cx="48863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357562"/>
            <a:ext cx="48863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4000504"/>
            <a:ext cx="46101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785794"/>
            <a:ext cx="28289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شكل بيضاوي 9"/>
          <p:cNvSpPr/>
          <p:nvPr/>
        </p:nvSpPr>
        <p:spPr>
          <a:xfrm>
            <a:off x="7786710" y="1000108"/>
            <a:ext cx="250876" cy="4651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شكل بيضاوي 10"/>
          <p:cNvSpPr/>
          <p:nvPr/>
        </p:nvSpPr>
        <p:spPr>
          <a:xfrm>
            <a:off x="8107338" y="1034984"/>
            <a:ext cx="250876" cy="4651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4714884"/>
            <a:ext cx="2581277" cy="51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3195638" y="4791075"/>
          <a:ext cx="2474912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2" name="Equation" r:id="rId9" imgW="1206500" imgH="203200" progId="Equation.DSMT4">
                  <p:embed/>
                </p:oleObj>
              </mc:Choice>
              <mc:Fallback>
                <p:oleObj name="Equation" r:id="rId9" imgW="1206500" imgH="203200" progId="Equation.DSMT4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5638" y="4791075"/>
                        <a:ext cx="2474912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7858148" y="4000504"/>
          <a:ext cx="72231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3" name="Equation" r:id="rId11" imgW="304668" imgH="228501" progId="Equation.DSMT4">
                  <p:embed/>
                </p:oleObj>
              </mc:Choice>
              <mc:Fallback>
                <p:oleObj name="Equation" r:id="rId11" imgW="304668" imgH="228501" progId="Equation.DSMT4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48" y="4000504"/>
                        <a:ext cx="722313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4313238" y="4056063"/>
          <a:ext cx="300037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4" name="Equation" r:id="rId13" imgW="126780" imgH="164814" progId="Equation.DSMT4">
                  <p:embed/>
                </p:oleObj>
              </mc:Choice>
              <mc:Fallback>
                <p:oleObj name="Equation" r:id="rId13" imgW="126780" imgH="164814" progId="Equation.DSMT4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238" y="4056063"/>
                        <a:ext cx="300037" cy="369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كائن 14"/>
          <p:cNvGraphicFramePr>
            <a:graphicFrameLocks noChangeAspect="1"/>
          </p:cNvGraphicFramePr>
          <p:nvPr/>
        </p:nvGraphicFramePr>
        <p:xfrm>
          <a:off x="4114800" y="20066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5" name="Equation" r:id="rId15" imgW="435285" imgH="677109" progId="Equation.DSMT4">
                  <p:embed/>
                </p:oleObj>
              </mc:Choice>
              <mc:Fallback>
                <p:oleObj name="Equation" r:id="rId15" imgW="435285" imgH="677109" progId="Equation.DSMT4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006600"/>
                        <a:ext cx="914400" cy="19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6"/>
          <p:cNvGraphicFramePr>
            <a:graphicFrameLocks noChangeAspect="1"/>
          </p:cNvGraphicFramePr>
          <p:nvPr/>
        </p:nvGraphicFramePr>
        <p:xfrm>
          <a:off x="4143372" y="1428736"/>
          <a:ext cx="4311653" cy="625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6" name="Equation" r:id="rId17" imgW="2120900" imgH="393700" progId="Equation.DSMT4">
                  <p:embed/>
                </p:oleObj>
              </mc:Choice>
              <mc:Fallback>
                <p:oleObj name="Equation" r:id="rId17" imgW="2120900" imgH="393700" progId="Equation.DSMT4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1428736"/>
                        <a:ext cx="4311653" cy="6254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0046 L -0.38298 0.1158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069 L 0.08281 0.1126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" y="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571744"/>
            <a:ext cx="53816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071810"/>
            <a:ext cx="5819775" cy="37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500438"/>
            <a:ext cx="59245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638437"/>
            <a:ext cx="2286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1" name="كائن 20"/>
          <p:cNvGraphicFramePr>
            <a:graphicFrameLocks noChangeAspect="1"/>
          </p:cNvGraphicFramePr>
          <p:nvPr/>
        </p:nvGraphicFramePr>
        <p:xfrm>
          <a:off x="2571736" y="4429134"/>
          <a:ext cx="2581275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5" name="Equation" r:id="rId6" imgW="1256755" imgH="203112" progId="Equation.DSMT4">
                  <p:embed/>
                </p:oleObj>
              </mc:Choice>
              <mc:Fallback>
                <p:oleObj name="Equation" r:id="rId6" imgW="1256755" imgH="203112" progId="Equation.DSMT4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36" y="4429134"/>
                        <a:ext cx="2581275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كائن 21"/>
          <p:cNvGraphicFramePr>
            <a:graphicFrameLocks noChangeAspect="1"/>
          </p:cNvGraphicFramePr>
          <p:nvPr/>
        </p:nvGraphicFramePr>
        <p:xfrm>
          <a:off x="8429652" y="3571876"/>
          <a:ext cx="458787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6" name="Equation" r:id="rId8" imgW="253890" imgH="393529" progId="Equation.DSMT4">
                  <p:embed/>
                </p:oleObj>
              </mc:Choice>
              <mc:Fallback>
                <p:oleObj name="Equation" r:id="rId8" imgW="253890" imgH="393529" progId="Equation.DSMT4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652" y="3571876"/>
                        <a:ext cx="458787" cy="642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4"/>
          <p:cNvGraphicFramePr>
            <a:graphicFrameLocks noChangeAspect="1"/>
          </p:cNvGraphicFramePr>
          <p:nvPr/>
        </p:nvGraphicFramePr>
        <p:xfrm>
          <a:off x="4611692" y="3429000"/>
          <a:ext cx="817564" cy="723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" name="Equation" r:id="rId10" imgW="418918" imgH="431613" progId="Equation.DSMT4">
                  <p:embed/>
                </p:oleObj>
              </mc:Choice>
              <mc:Fallback>
                <p:oleObj name="Equation" r:id="rId10" imgW="418918" imgH="431613" progId="Equation.DSMT4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692" y="3429000"/>
                        <a:ext cx="817564" cy="7239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مربع نص 24"/>
          <p:cNvSpPr txBox="1"/>
          <p:nvPr/>
        </p:nvSpPr>
        <p:spPr>
          <a:xfrm>
            <a:off x="3500430" y="3071810"/>
            <a:ext cx="16561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      </a:t>
            </a:r>
            <a:r>
              <a:rPr lang="ar-SA" dirty="0" err="1"/>
              <a:t>(          )</a:t>
            </a:r>
            <a:r>
              <a:rPr lang="ar-SA" dirty="0"/>
              <a:t> 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7667204" y="3084350"/>
            <a:ext cx="16561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      </a:t>
            </a:r>
            <a:r>
              <a:rPr lang="ar-SA" dirty="0" err="1"/>
              <a:t>(          )</a:t>
            </a:r>
            <a:endParaRPr lang="ar-SA" dirty="0"/>
          </a:p>
        </p:txBody>
      </p:sp>
      <p:sp>
        <p:nvSpPr>
          <p:cNvPr id="26" name="مستطيل 25"/>
          <p:cNvSpPr/>
          <p:nvPr/>
        </p:nvSpPr>
        <p:spPr>
          <a:xfrm>
            <a:off x="1115616" y="1988840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39942" name="Object 6"/>
          <p:cNvGraphicFramePr>
            <a:graphicFrameLocks noChangeAspect="1"/>
          </p:cNvGraphicFramePr>
          <p:nvPr/>
        </p:nvGraphicFramePr>
        <p:xfrm>
          <a:off x="3502026" y="2143112"/>
          <a:ext cx="48514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8" name="Equation" r:id="rId12" imgW="2540000" imgH="215900" progId="Equation.DSMT4">
                  <p:embed/>
                </p:oleObj>
              </mc:Choice>
              <mc:Fallback>
                <p:oleObj name="Equation" r:id="rId12" imgW="2540000" imgH="215900" progId="Equation.DSMT4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2026" y="2143112"/>
                        <a:ext cx="485140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43570" y="4357694"/>
            <a:ext cx="3114689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8117" y="5405453"/>
            <a:ext cx="3448065" cy="5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14414" y="500042"/>
            <a:ext cx="77057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86644" y="1606488"/>
            <a:ext cx="158115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شكل بيضاوي 17"/>
          <p:cNvSpPr/>
          <p:nvPr/>
        </p:nvSpPr>
        <p:spPr>
          <a:xfrm>
            <a:off x="7510482" y="1606488"/>
            <a:ext cx="536628" cy="4651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شكل بيضاوي 18"/>
          <p:cNvSpPr/>
          <p:nvPr/>
        </p:nvSpPr>
        <p:spPr>
          <a:xfrm>
            <a:off x="8045424" y="1606488"/>
            <a:ext cx="536628" cy="4651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مستطيل 30"/>
          <p:cNvSpPr/>
          <p:nvPr/>
        </p:nvSpPr>
        <p:spPr>
          <a:xfrm>
            <a:off x="7858148" y="71414"/>
            <a:ext cx="1285852" cy="50006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/>
              <a:t>تابع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046 L -0.51597 0.1158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046 L -0.03316 0.1241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800" decel="100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200812051333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1201" name="Object 1"/>
          <p:cNvGraphicFramePr>
            <a:graphicFrameLocks noChangeAspect="1"/>
          </p:cNvGraphicFramePr>
          <p:nvPr/>
        </p:nvGraphicFramePr>
        <p:xfrm>
          <a:off x="5440374" y="4714887"/>
          <a:ext cx="161766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6" name="Equation" r:id="rId4" imgW="876300" imgH="203200" progId="Equation.DSMT4">
                  <p:embed/>
                </p:oleObj>
              </mc:Choice>
              <mc:Fallback>
                <p:oleObj name="Equation" r:id="rId4" imgW="876300" imgH="203200" progId="Equation.DSMT4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0374" y="4714887"/>
                        <a:ext cx="161766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5429256" y="5072065"/>
          <a:ext cx="1498594" cy="642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7" name="Equation" r:id="rId6" imgW="596641" imgH="393529" progId="Equation.DSMT4">
                  <p:embed/>
                </p:oleObj>
              </mc:Choice>
              <mc:Fallback>
                <p:oleObj name="Equation" r:id="rId6" imgW="596641" imgH="393529" progId="Equation.DSMT4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6" y="5072065"/>
                        <a:ext cx="1498594" cy="6429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5357818" y="5715016"/>
          <a:ext cx="1428760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8" name="Equation" r:id="rId8" imgW="761669" imgH="203112" progId="Equation.DSMT4">
                  <p:embed/>
                </p:oleObj>
              </mc:Choice>
              <mc:Fallback>
                <p:oleObj name="Equation" r:id="rId8" imgW="761669" imgH="203112" progId="Equation.DSMT4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5715016"/>
                        <a:ext cx="1428760" cy="4286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مربع نص 6"/>
          <p:cNvSpPr txBox="1"/>
          <p:nvPr/>
        </p:nvSpPr>
        <p:spPr>
          <a:xfrm rot="368028">
            <a:off x="3820003" y="1215252"/>
            <a:ext cx="4159955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cs typeface="Tahoma" pitchFamily="34" charset="0"/>
              </a:rPr>
              <a:t>ابنتي </a:t>
            </a:r>
            <a:r>
              <a:rPr lang="ar-SA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cs typeface="Tahoma" pitchFamily="34" charset="0"/>
              </a:rPr>
              <a:t>الحبيبية :</a:t>
            </a:r>
            <a:endParaRPr lang="ar-SA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ar-SA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متعاونة مع مجموعتك </a:t>
            </a:r>
          </a:p>
          <a:p>
            <a:pPr algn="ctr"/>
            <a:r>
              <a:rPr lang="ar-SA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أوجدي الصورة الديكارتية للنقاط التالية</a:t>
            </a:r>
          </a:p>
          <a:p>
            <a:pPr algn="ctr"/>
            <a:endParaRPr lang="ar-SA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1A)                 </a:t>
            </a:r>
            <a:endParaRPr lang="ar-SA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1B)                 </a:t>
            </a:r>
            <a:endParaRPr lang="ar-SA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1C)                 </a:t>
            </a:r>
          </a:p>
        </p:txBody>
      </p:sp>
      <p:pic>
        <p:nvPicPr>
          <p:cNvPr id="11" name="صورة 10" descr="ساعة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"/>
            <a:ext cx="2000232" cy="1643050"/>
          </a:xfrm>
          <a:prstGeom prst="rect">
            <a:avLst/>
          </a:prstGeom>
        </p:spPr>
      </p:pic>
      <p:sp>
        <p:nvSpPr>
          <p:cNvPr id="12" name="مربع نص 11"/>
          <p:cNvSpPr txBox="1"/>
          <p:nvPr/>
        </p:nvSpPr>
        <p:spPr>
          <a:xfrm>
            <a:off x="214282" y="71414"/>
            <a:ext cx="10715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C00000"/>
                </a:solidFill>
              </a:rPr>
              <a:t>الزمن </a:t>
            </a:r>
          </a:p>
          <a:p>
            <a:pPr algn="ctr"/>
            <a:r>
              <a:rPr lang="ar-SA" b="1" dirty="0">
                <a:solidFill>
                  <a:srgbClr val="C00000"/>
                </a:solidFill>
              </a:rPr>
              <a:t>10 دقائق</a:t>
            </a:r>
          </a:p>
        </p:txBody>
      </p:sp>
      <p:sp>
        <p:nvSpPr>
          <p:cNvPr id="13" name="شكل بيضاوي 12"/>
          <p:cNvSpPr/>
          <p:nvPr/>
        </p:nvSpPr>
        <p:spPr>
          <a:xfrm>
            <a:off x="165356" y="-24"/>
            <a:ext cx="1692000" cy="164305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0" y="2420888"/>
            <a:ext cx="2915816" cy="129614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dirty="0"/>
          </a:p>
        </p:txBody>
      </p:sp>
      <p:pic>
        <p:nvPicPr>
          <p:cNvPr id="17" name="صورة 16" descr="a6ar-b-1-2-3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71736" y="0"/>
            <a:ext cx="1429553" cy="158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786050" y="285728"/>
            <a:ext cx="1044575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Arial" pitchFamily="34" charset="0"/>
                <a:cs typeface="Tahoma" pitchFamily="34" charset="0"/>
              </a:rPr>
              <a:t>ورقة عمل</a:t>
            </a:r>
            <a:endParaRPr kumimoji="0" lang="en-US" sz="1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Arial" pitchFamily="34" charset="0"/>
                <a:cs typeface="Arial" pitchFamily="34" charset="0"/>
              </a:rPr>
              <a:t>((1))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Arial" pitchFamily="34" charset="0"/>
                <a:cs typeface="Tahoma" pitchFamily="34" charset="0"/>
              </a:rPr>
              <a:t>جماعية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1" name="مجموعة 20"/>
          <p:cNvGrpSpPr/>
          <p:nvPr/>
        </p:nvGrpSpPr>
        <p:grpSpPr>
          <a:xfrm>
            <a:off x="3071802" y="142852"/>
            <a:ext cx="2579687" cy="4500594"/>
            <a:chOff x="3071802" y="142852"/>
            <a:chExt cx="2579687" cy="4500594"/>
          </a:xfrm>
        </p:grpSpPr>
        <p:pic>
          <p:nvPicPr>
            <p:cNvPr id="18" name="صورة 17" descr="images41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71802" y="142852"/>
              <a:ext cx="2571768" cy="4500594"/>
            </a:xfrm>
            <a:prstGeom prst="rect">
              <a:avLst/>
            </a:prstGeom>
          </p:spPr>
        </p:pic>
        <p:graphicFrame>
          <p:nvGraphicFramePr>
            <p:cNvPr id="2" name="Object 4"/>
            <p:cNvGraphicFramePr>
              <a:graphicFrameLocks noChangeAspect="1"/>
            </p:cNvGraphicFramePr>
            <p:nvPr/>
          </p:nvGraphicFramePr>
          <p:xfrm>
            <a:off x="3357554" y="714356"/>
            <a:ext cx="1928826" cy="4286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9" name="Equation" r:id="rId13" imgW="1371600" imgH="241300" progId="Equation.DSMT4">
                    <p:embed/>
                  </p:oleObj>
                </mc:Choice>
                <mc:Fallback>
                  <p:oleObj name="Equation" r:id="rId13" imgW="1371600" imgH="241300" progId="Equation.DSMT4">
                    <p:embed/>
                    <p:pic>
                      <p:nvPicPr>
                        <p:cNvPr id="0" name="Picture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7554" y="714356"/>
                          <a:ext cx="1928826" cy="4286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06" name="Object 6"/>
            <p:cNvGraphicFramePr>
              <a:graphicFrameLocks noChangeAspect="1"/>
            </p:cNvGraphicFramePr>
            <p:nvPr/>
          </p:nvGraphicFramePr>
          <p:xfrm>
            <a:off x="3071802" y="1285860"/>
            <a:ext cx="2579687" cy="573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0" name="Equation" r:id="rId15" imgW="1524000" imgH="431800" progId="Equation.DSMT4">
                    <p:embed/>
                  </p:oleObj>
                </mc:Choice>
                <mc:Fallback>
                  <p:oleObj name="Equation" r:id="rId15" imgW="1524000" imgH="431800" progId="Equation.DSMT4">
                    <p:embed/>
                    <p:pic>
                      <p:nvPicPr>
                        <p:cNvPr id="0" name="Picture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1802" y="1285860"/>
                          <a:ext cx="2579687" cy="5730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07" name="Object 7"/>
            <p:cNvGraphicFramePr>
              <a:graphicFrameLocks noChangeAspect="1"/>
            </p:cNvGraphicFramePr>
            <p:nvPr/>
          </p:nvGraphicFramePr>
          <p:xfrm>
            <a:off x="3071802" y="1998657"/>
            <a:ext cx="2363788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1" name="Equation" r:id="rId17" imgW="2006600" imgH="431800" progId="Equation.DSMT4">
                    <p:embed/>
                  </p:oleObj>
                </mc:Choice>
                <mc:Fallback>
                  <p:oleObj name="Equation" r:id="rId17" imgW="2006600" imgH="431800" progId="Equation.DSMT4">
                    <p:embed/>
                    <p:pic>
                      <p:nvPicPr>
                        <p:cNvPr id="0" name="Picture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1802" y="1998657"/>
                          <a:ext cx="2363788" cy="644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مستطيل 19"/>
            <p:cNvSpPr/>
            <p:nvPr/>
          </p:nvSpPr>
          <p:spPr>
            <a:xfrm>
              <a:off x="3571868" y="4214818"/>
              <a:ext cx="1643074" cy="4286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الإجابات الصحيحة</a:t>
              </a:r>
              <a:endParaRPr lang="en-US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294" y="2544045"/>
            <a:ext cx="291581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hlinkClick r:id="rId19"/>
              </a:rPr>
              <a:t>https://live.zzish.com/plan/R3JvdXA6ZWI0NTUyZWYtMjQwMC00YWFjLWE4MGYtZGM0MTE2ZTZmZWU0</a:t>
            </a:r>
            <a:endParaRPr lang="ar-S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6" y="4343388"/>
            <a:ext cx="2647950" cy="1724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6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Layout>
  <Type>MultipleChoice</Type>
  <ChoicesCount>4</ChoicesCount>
  <Orientation>Right</Orientation>
</Layout>
</file>

<file path=customXml/itemProps1.xml><?xml version="1.0" encoding="utf-8"?>
<ds:datastoreItem xmlns:ds="http://schemas.openxmlformats.org/officeDocument/2006/customXml" ds:itemID="{BEB7EF9A-BD08-4FC3-B8E0-3E4BEB3B4194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3189</TotalTime>
  <Words>1012</Words>
  <Application>Microsoft Office PowerPoint</Application>
  <PresentationFormat>عرض على الشاشة (4:3)</PresentationFormat>
  <Paragraphs>254</Paragraphs>
  <Slides>35</Slides>
  <Notes>2</Notes>
  <HiddenSlides>0</HiddenSlides>
  <MMClips>5</MMClips>
  <ScaleCrop>false</ScaleCrop>
  <HeadingPairs>
    <vt:vector size="8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خوادم OLE مضمنة</vt:lpstr>
      </vt:variant>
      <vt:variant>
        <vt:i4>4</vt:i4>
      </vt:variant>
      <vt:variant>
        <vt:lpstr>عناوين الشرائح</vt:lpstr>
      </vt:variant>
      <vt:variant>
        <vt:i4>35</vt:i4>
      </vt:variant>
    </vt:vector>
  </HeadingPairs>
  <TitlesOfParts>
    <vt:vector size="46" baseType="lpstr">
      <vt:lpstr>Al-QuranAlKareem</vt:lpstr>
      <vt:lpstr>Arial</vt:lpstr>
      <vt:lpstr>Calibri</vt:lpstr>
      <vt:lpstr>Cambria Math</vt:lpstr>
      <vt:lpstr>Tahoma</vt:lpstr>
      <vt:lpstr>Times New Roman</vt:lpstr>
      <vt:lpstr>سمة Office</vt:lpstr>
      <vt:lpstr>Packager Shell Object</vt:lpstr>
      <vt:lpstr>Equation</vt:lpstr>
      <vt:lpstr>معادلة</vt:lpstr>
      <vt:lpstr>Package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TOSHIBA</dc:creator>
  <cp:lastModifiedBy>Hind Ali</cp:lastModifiedBy>
  <cp:revision>198</cp:revision>
  <dcterms:created xsi:type="dcterms:W3CDTF">2013-02-14T09:33:28Z</dcterms:created>
  <dcterms:modified xsi:type="dcterms:W3CDTF">2023-03-11T21:41:08Z</dcterms:modified>
</cp:coreProperties>
</file>