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33" rtl="1" saveSubsetFonts="1">
  <p:sldMasterIdLst>
    <p:sldMasterId id="2147483648" r:id="rId1"/>
  </p:sldMasterIdLst>
  <p:notesMasterIdLst>
    <p:notesMasterId r:id="rId28"/>
  </p:notesMasterIdLst>
  <p:sldIdLst>
    <p:sldId id="386" r:id="rId2"/>
    <p:sldId id="277" r:id="rId3"/>
    <p:sldId id="278" r:id="rId4"/>
    <p:sldId id="282" r:id="rId5"/>
    <p:sldId id="299" r:id="rId6"/>
    <p:sldId id="301" r:id="rId7"/>
    <p:sldId id="300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0" r:id="rId16"/>
    <p:sldId id="311" r:id="rId17"/>
    <p:sldId id="313" r:id="rId18"/>
    <p:sldId id="312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62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40FF"/>
    <a:srgbClr val="73FEFF"/>
    <a:srgbClr val="00FB92"/>
    <a:srgbClr val="521B93"/>
    <a:srgbClr val="DFC5DF"/>
    <a:srgbClr val="9CDF9B"/>
    <a:srgbClr val="FF7E79"/>
    <a:srgbClr val="941651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/>
    <p:restoredTop sz="94650"/>
  </p:normalViewPr>
  <p:slideViewPr>
    <p:cSldViewPr>
      <p:cViewPr varScale="1">
        <p:scale>
          <a:sx n="120" d="100"/>
          <a:sy n="120" d="100"/>
        </p:scale>
        <p:origin x="11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09:00:36.700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5717 4465 24575,'-34'0'0,"18"0"0,-36 0 0,7 0 0,1 0 0,-7 0 0,13 0 0,-6 0 0,6 0 0,-11 0 0,18 0 0,-3 0 0,-12 0 0,2 0 0,-10 0 0,6 4 0,2 1 0,8-3 0,2 7 0,27-9 0,7 0 0</inkml:trace>
  <inkml:trace contextRef="#ctx0" brushRef="#br0" timeOffset="1714">19861 5760 24575,'-17'0'0,"-14"0"0,-6 0 0,-3 0 0,-4 0 0,13 0 0,-2 0 0,-7 0 0,-4 0 0,3 0 0,5 0 0,0 0 0,-12 0 0,-1 0 0,13 0 0,1 0 0,-5 0 0,2 0 0,-18 0 0,13 0 0,3 0 0,9 0 0,-6 0 0,0 0 0,8 0 0,-18 0 0,25 0 0,-3 0 0,14 0 0,2 0 0</inkml:trace>
  <inkml:trace contextRef="#ctx0" brushRef="#br0" timeOffset="21341">11722 5348 24575,'-19'0'0,"1"0"0,-20 0 0,9 0 0,-8 0 0,-9 0 0,13 0 0,-15 0 0,-8 0 0,17 0 0,5 1 0,-1 1 0,-8 2 0,-4 4 0,1-1 0,18-3 0,-31-1 0,30 0 0,-22-2 0,20 2 0,-11 0 0,15-2 0,-6 2 0,-9 0 0,17-2 0,-29 2 0,31 0 0,-10-3 0,-5 3 0,10 1 0,-11-4 0,11 4 0,7-4 0,-6 0 0,-11 3 0,6-2 0,-6 2 0,-3 0 0,13-2 0,-18 5 0,16-2 0,-9 3 0,16-3 0,-4-1 0,5-1 0,4-1 0,-3 2 0,6-1 0,3-1 0,-2 2 0,2-3 0,1 0 0,2 0 0,1 0 0,5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C37E55-C73B-9C43-9A3C-C896CE9C4415}" type="datetimeFigureOut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82D41-F868-F24A-B9E8-B24C40C71E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52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60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802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2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8876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6475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337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6808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2212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2440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92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498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050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2606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6718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355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29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86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1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739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8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87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06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87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0AF0-0A5E-0547-97A5-7767DB549A0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AD98-0FDC-A042-A733-5847921258AD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C0E3-0D49-5641-B038-D22046E2E918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3CBD-6014-D44B-A64F-905322BB0DA3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9F3F-26C9-D146-B3BA-39D60FF57494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FD10-6A97-9046-A0D0-F07245EF6FA1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672B-D467-BC4D-9469-4EE53608B359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48DC-A870-B541-B7A7-F18031066249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79F1-D750-BA4A-A51C-BD10DDA48F26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037-48C0-994E-87A9-C9397DD6CF8F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8F6-C01D-1E48-BA69-839DF644DC95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3DBB-2F34-794B-A1CB-85C98BC4AB7D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8152-EA65-4CA6-A4F4-832EBA8DA8A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1.pn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6.pn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hyperlink" Target="https://pixabay.com/en/mouse-computer-hardware-optical-159568/" TargetMode="External"/><Relationship Id="rId2" Type="http://schemas.openxmlformats.org/officeDocument/2006/relationships/audio" Target="../media/media1.m4a"/><Relationship Id="rId16" Type="http://schemas.openxmlformats.org/officeDocument/2006/relationships/image" Target="../media/image16.gif"/><Relationship Id="rId20" Type="http://schemas.openxmlformats.org/officeDocument/2006/relationships/image" Target="../media/image20.png"/><Relationship Id="rId29" Type="http://schemas.openxmlformats.org/officeDocument/2006/relationships/image" Target="../media/image27.png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23" Type="http://schemas.openxmlformats.org/officeDocument/2006/relationships/image" Target="../media/image23.png"/><Relationship Id="rId28" Type="http://schemas.openxmlformats.org/officeDocument/2006/relationships/hyperlink" Target="https://gadgetsin.com/samsung-galaxy-book-2018-touchscreen-tablet-laptop.htm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2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image" Target="../media/image26.jpg"/><Relationship Id="rId30" Type="http://schemas.openxmlformats.org/officeDocument/2006/relationships/image" Target="../media/image2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5.jp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5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gif"/><Relationship Id="rId18" Type="http://schemas.openxmlformats.org/officeDocument/2006/relationships/image" Target="../media/image31.jpeg"/><Relationship Id="rId26" Type="http://schemas.openxmlformats.org/officeDocument/2006/relationships/hyperlink" Target="https://gadgetsin.com/samsung-galaxy-book-2018-touchscreen-tablet-laptop.htm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5.gif"/><Relationship Id="rId17" Type="http://schemas.openxmlformats.org/officeDocument/2006/relationships/image" Target="../media/image30.png"/><Relationship Id="rId25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gif"/><Relationship Id="rId24" Type="http://schemas.openxmlformats.org/officeDocument/2006/relationships/image" Target="../media/image27.png"/><Relationship Id="rId32" Type="http://schemas.microsoft.com/office/2007/relationships/hdphoto" Target="../media/hdphoto1.wdp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28" Type="http://schemas.openxmlformats.org/officeDocument/2006/relationships/hyperlink" Target="https://pixabay.com/en/mouse-computer-hardware-optical-159568/" TargetMode="External"/><Relationship Id="rId10" Type="http://schemas.openxmlformats.org/officeDocument/2006/relationships/image" Target="../media/image13.jpeg"/><Relationship Id="rId19" Type="http://schemas.openxmlformats.org/officeDocument/2006/relationships/image" Target="../media/image32.jpeg"/><Relationship Id="rId31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2.png"/><Relationship Id="rId27" Type="http://schemas.openxmlformats.org/officeDocument/2006/relationships/image" Target="../media/image24.png"/><Relationship Id="rId30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3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28000">
              <a:schemeClr val="bg1"/>
            </a:gs>
            <a:gs pos="83000">
              <a:schemeClr val="bg2"/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9"/>
          <a:stretch/>
        </p:blipFill>
        <p:spPr>
          <a:xfrm>
            <a:off x="219808" y="332657"/>
            <a:ext cx="8704385" cy="5812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482600" y="1672546"/>
            <a:ext cx="3971037" cy="351290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4690363" y="1525703"/>
            <a:ext cx="3971036" cy="3806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5373667" y="3283488"/>
            <a:ext cx="2847975" cy="830997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7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العاشر</a:t>
            </a:r>
          </a:p>
          <a:p>
            <a:pPr algn="ctr"/>
            <a:r>
              <a:rPr lang="ar-SA" sz="21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الإحصاء والاحتمالات</a:t>
            </a:r>
            <a:endParaRPr lang="ar-SA" sz="1350" b="1" dirty="0">
              <a:solidFill>
                <a:srgbClr val="002060"/>
              </a:solidFill>
              <a:latin typeface="18 Khebrat Musamim" pitchFamily="2" charset="0"/>
              <a:cs typeface="18 Khebrat Musamim" pitchFamily="2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357758" y="4664696"/>
            <a:ext cx="858030" cy="667601"/>
          </a:xfrm>
          <a:prstGeom prst="rect">
            <a:avLst/>
          </a:prstGeom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0FC012-EE87-7B4E-88C6-A6A8092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541" y="6420085"/>
            <a:ext cx="2057400" cy="273844"/>
          </a:xfrm>
        </p:spPr>
        <p:txBody>
          <a:bodyPr/>
          <a:lstStyle/>
          <a:p>
            <a:fld id="{4B1E913D-58CC-DA49-B719-410520E0AD7E}" type="slidenum">
              <a:rPr lang="ar-SA" smtClean="0"/>
              <a:t>333</a:t>
            </a:fld>
            <a:endParaRPr lang="ar-SA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B98C76-DC11-9C24-A87D-F00265D72FCD}"/>
              </a:ext>
            </a:extLst>
          </p:cNvPr>
          <p:cNvSpPr txBox="1"/>
          <p:nvPr/>
        </p:nvSpPr>
        <p:spPr>
          <a:xfrm>
            <a:off x="8161828" y="180753"/>
            <a:ext cx="184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425DBEA-4666-82F0-1B13-71FB48088B58}"/>
              </a:ext>
            </a:extLst>
          </p:cNvPr>
          <p:cNvSpPr txBox="1"/>
          <p:nvPr/>
        </p:nvSpPr>
        <p:spPr>
          <a:xfrm>
            <a:off x="3997842" y="712381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marL="0" algn="l" defTabSz="914400" rtl="0" eaLnBrk="1" latinLnBrk="0" hangingPunct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2103277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4137" y="1057373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69612" y="1072101"/>
            <a:ext cx="3911451" cy="524015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73296" y="2261122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73296" y="503893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55795" y="3220233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71165" y="4062170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جمع البيانات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EABF430D-1191-604D-891E-71C39DA4D92E}"/>
              </a:ext>
            </a:extLst>
          </p:cNvPr>
          <p:cNvSpPr/>
          <p:nvPr/>
        </p:nvSpPr>
        <p:spPr>
          <a:xfrm>
            <a:off x="789076" y="975286"/>
            <a:ext cx="7143800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58E86B51-B710-E64A-BAFD-B957AED61D1D}"/>
              </a:ext>
            </a:extLst>
          </p:cNvPr>
          <p:cNvSpPr/>
          <p:nvPr/>
        </p:nvSpPr>
        <p:spPr>
          <a:xfrm>
            <a:off x="7945977" y="46132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١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4F19CC5A-4AE3-B345-B37E-4DB4938E6599}"/>
              </a:ext>
            </a:extLst>
          </p:cNvPr>
          <p:cNvSpPr/>
          <p:nvPr/>
        </p:nvSpPr>
        <p:spPr>
          <a:xfrm>
            <a:off x="4898395" y="2151742"/>
            <a:ext cx="3628066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4" name="Picture 3">
            <a:extLst>
              <a:ext uri="{FF2B5EF4-FFF2-40B4-BE49-F238E27FC236}">
                <a16:creationId xmlns:a16="http://schemas.microsoft.com/office/drawing/2014/main" id="{BC22E802-9670-8C47-AEC4-25776CDF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3189" y="2251756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A3DCD340-334E-D941-A298-3904F395AE73}"/>
              </a:ext>
            </a:extLst>
          </p:cNvPr>
          <p:cNvSpPr/>
          <p:nvPr/>
        </p:nvSpPr>
        <p:spPr>
          <a:xfrm>
            <a:off x="7454891" y="3366188"/>
            <a:ext cx="973621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BF230E6F-E155-6644-88F0-443628D17AE6}"/>
              </a:ext>
            </a:extLst>
          </p:cNvPr>
          <p:cNvSpPr/>
          <p:nvPr/>
        </p:nvSpPr>
        <p:spPr>
          <a:xfrm>
            <a:off x="4855701" y="3151874"/>
            <a:ext cx="2527751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00DCE465-7E01-6E49-A367-BBF3FEA977BC}"/>
              </a:ext>
            </a:extLst>
          </p:cNvPr>
          <p:cNvSpPr txBox="1"/>
          <p:nvPr/>
        </p:nvSpPr>
        <p:spPr>
          <a:xfrm>
            <a:off x="4668809" y="3539784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الطلاب العشرة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6E90F8DF-B85A-2445-98A6-838150AB1373}"/>
              </a:ext>
            </a:extLst>
          </p:cNvPr>
          <p:cNvSpPr/>
          <p:nvPr/>
        </p:nvSpPr>
        <p:spPr>
          <a:xfrm>
            <a:off x="7454891" y="4794948"/>
            <a:ext cx="973621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BBC8F411-2DF7-0745-B4B1-2935AF75BDDE}"/>
              </a:ext>
            </a:extLst>
          </p:cNvPr>
          <p:cNvSpPr/>
          <p:nvPr/>
        </p:nvSpPr>
        <p:spPr>
          <a:xfrm>
            <a:off x="4898395" y="4580634"/>
            <a:ext cx="2485058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9DF4C9D2-FD44-3341-985F-69D8888A21F1}"/>
              </a:ext>
            </a:extLst>
          </p:cNvPr>
          <p:cNvSpPr txBox="1"/>
          <p:nvPr/>
        </p:nvSpPr>
        <p:spPr>
          <a:xfrm>
            <a:off x="4668809" y="4925682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جميع طلاب المدرسة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BB6F9A01-41BA-0E44-AB16-D9F8D3D516F8}"/>
              </a:ext>
            </a:extLst>
          </p:cNvPr>
          <p:cNvSpPr/>
          <p:nvPr/>
        </p:nvSpPr>
        <p:spPr>
          <a:xfrm>
            <a:off x="596843" y="2151742"/>
            <a:ext cx="3929090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C6ACD52B-C6FF-2741-BC07-3873909D6D36}"/>
              </a:ext>
            </a:extLst>
          </p:cNvPr>
          <p:cNvSpPr/>
          <p:nvPr/>
        </p:nvSpPr>
        <p:spPr>
          <a:xfrm>
            <a:off x="3045404" y="3374156"/>
            <a:ext cx="981601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الأسلوب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341BF312-9BCC-C545-9E65-B711F8D86E60}"/>
              </a:ext>
            </a:extLst>
          </p:cNvPr>
          <p:cNvSpPr/>
          <p:nvPr/>
        </p:nvSpPr>
        <p:spPr>
          <a:xfrm>
            <a:off x="802287" y="3151874"/>
            <a:ext cx="2185537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0AFADD1-91C3-B44E-BCDE-987FF67C38B4}"/>
              </a:ext>
            </a:extLst>
          </p:cNvPr>
          <p:cNvSpPr txBox="1"/>
          <p:nvPr/>
        </p:nvSpPr>
        <p:spPr>
          <a:xfrm>
            <a:off x="520957" y="3554101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الدراسة القائمة على الملاحظة</a:t>
            </a:r>
          </a:p>
        </p:txBody>
      </p:sp>
      <p:sp>
        <p:nvSpPr>
          <p:cNvPr id="79" name="دبوس زينة 78">
            <a:extLst>
              <a:ext uri="{FF2B5EF4-FFF2-40B4-BE49-F238E27FC236}">
                <a16:creationId xmlns:a16="http://schemas.microsoft.com/office/drawing/2014/main" id="{2D7F3934-4420-4B49-883C-D6200BBA4B16}"/>
              </a:ext>
            </a:extLst>
          </p:cNvPr>
          <p:cNvSpPr/>
          <p:nvPr/>
        </p:nvSpPr>
        <p:spPr>
          <a:xfrm>
            <a:off x="3154646" y="4861373"/>
            <a:ext cx="85800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80" name="دبوس زينة 79">
            <a:extLst>
              <a:ext uri="{FF2B5EF4-FFF2-40B4-BE49-F238E27FC236}">
                <a16:creationId xmlns:a16="http://schemas.microsoft.com/office/drawing/2014/main" id="{F4CB188D-F98E-7542-94B7-169ED724EC61}"/>
              </a:ext>
            </a:extLst>
          </p:cNvPr>
          <p:cNvSpPr/>
          <p:nvPr/>
        </p:nvSpPr>
        <p:spPr>
          <a:xfrm>
            <a:off x="725101" y="4580634"/>
            <a:ext cx="2412127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D0882C5E-B9F9-C649-9FD0-1A29AEF17DC6}"/>
              </a:ext>
            </a:extLst>
          </p:cNvPr>
          <p:cNvSpPr txBox="1"/>
          <p:nvPr/>
        </p:nvSpPr>
        <p:spPr>
          <a:xfrm>
            <a:off x="497941" y="4896362"/>
            <a:ext cx="27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تسجيل البيانات بعد الملاحظة </a:t>
            </a:r>
          </a:p>
          <a:p>
            <a:pPr algn="ctr"/>
            <a:r>
              <a:rPr lang="ar-SA" sz="1600" b="1" dirty="0"/>
              <a:t>ومقارنة ردود أفعال الطلاب .</a:t>
            </a:r>
          </a:p>
        </p:txBody>
      </p:sp>
      <p:pic>
        <p:nvPicPr>
          <p:cNvPr id="83" name="Picture 4">
            <a:extLst>
              <a:ext uri="{FF2B5EF4-FFF2-40B4-BE49-F238E27FC236}">
                <a16:creationId xmlns:a16="http://schemas.microsoft.com/office/drawing/2014/main" id="{99849C33-B729-7243-B951-57F1728F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595" y="2294618"/>
            <a:ext cx="33813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460DF6E5-C8DB-0D4D-9B5D-7BAEBC49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3240" y="1061468"/>
            <a:ext cx="65960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EC81D1C-B6EC-6D18-99E0-29EB2131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31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2" grpId="0" animBg="1"/>
      <p:bldP spid="65" grpId="0" animBg="1"/>
      <p:bldP spid="68" grpId="0" animBg="1"/>
      <p:bldP spid="69" grpId="0"/>
      <p:bldP spid="70" grpId="0" animBg="1"/>
      <p:bldP spid="71" grpId="0" animBg="1"/>
      <p:bldP spid="72" grpId="0"/>
      <p:bldP spid="74" grpId="0" animBg="1"/>
      <p:bldP spid="76" grpId="0" animBg="1"/>
      <p:bldP spid="77" grpId="0" animBg="1"/>
      <p:bldP spid="78" grpId="0"/>
      <p:bldP spid="79" grpId="0" animBg="1"/>
      <p:bldP spid="80" grpId="0" animBg="1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4137" y="1057373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63174" y="1072101"/>
            <a:ext cx="3916981" cy="527381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73296" y="2261122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73296" y="503893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55795" y="3220233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71165" y="4062170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جمع البيانات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E8169AFC-383E-9A4B-A95E-DA434B408583}"/>
              </a:ext>
            </a:extLst>
          </p:cNvPr>
          <p:cNvSpPr/>
          <p:nvPr/>
        </p:nvSpPr>
        <p:spPr>
          <a:xfrm>
            <a:off x="8002662" y="530775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٢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D98D6AB8-A9E3-8F40-AA85-99404656266E}"/>
              </a:ext>
            </a:extLst>
          </p:cNvPr>
          <p:cNvSpPr/>
          <p:nvPr/>
        </p:nvSpPr>
        <p:spPr>
          <a:xfrm>
            <a:off x="4974820" y="2153983"/>
            <a:ext cx="3598925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3" name="Picture 3">
            <a:extLst>
              <a:ext uri="{FF2B5EF4-FFF2-40B4-BE49-F238E27FC236}">
                <a16:creationId xmlns:a16="http://schemas.microsoft.com/office/drawing/2014/main" id="{4B7FB45C-DB2A-B74B-8138-1BD40803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0474" y="2253997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B086CC3F-9F01-1B45-A554-70EBFACE1858}"/>
              </a:ext>
            </a:extLst>
          </p:cNvPr>
          <p:cNvSpPr/>
          <p:nvPr/>
        </p:nvSpPr>
        <p:spPr>
          <a:xfrm>
            <a:off x="7502176" y="3368429"/>
            <a:ext cx="97387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E901A93A-8017-B04C-B9DA-8688575E1B9D}"/>
              </a:ext>
            </a:extLst>
          </p:cNvPr>
          <p:cNvSpPr/>
          <p:nvPr/>
        </p:nvSpPr>
        <p:spPr>
          <a:xfrm>
            <a:off x="4989994" y="3154115"/>
            <a:ext cx="244074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87002C9-CA95-B745-8978-8178987FFE06}"/>
              </a:ext>
            </a:extLst>
          </p:cNvPr>
          <p:cNvSpPr txBox="1"/>
          <p:nvPr/>
        </p:nvSpPr>
        <p:spPr>
          <a:xfrm>
            <a:off x="4835070" y="3552591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١٠٠ شخص من مشجعي النادي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F46E4845-3D24-2249-BC84-387D3CB82C7A}"/>
              </a:ext>
            </a:extLst>
          </p:cNvPr>
          <p:cNvSpPr/>
          <p:nvPr/>
        </p:nvSpPr>
        <p:spPr>
          <a:xfrm>
            <a:off x="7502176" y="4797189"/>
            <a:ext cx="97415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4496371C-0C04-4440-9120-0AA9969F1901}"/>
              </a:ext>
            </a:extLst>
          </p:cNvPr>
          <p:cNvSpPr/>
          <p:nvPr/>
        </p:nvSpPr>
        <p:spPr>
          <a:xfrm>
            <a:off x="5068939" y="4582875"/>
            <a:ext cx="2361798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4EA121D9-7986-6047-9767-F3FC8D744B34}"/>
              </a:ext>
            </a:extLst>
          </p:cNvPr>
          <p:cNvSpPr txBox="1"/>
          <p:nvPr/>
        </p:nvSpPr>
        <p:spPr>
          <a:xfrm>
            <a:off x="4716094" y="4927923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جميع مشجعي النادي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9F2884C1-CF47-F348-9E51-90C177F88A25}"/>
              </a:ext>
            </a:extLst>
          </p:cNvPr>
          <p:cNvSpPr/>
          <p:nvPr/>
        </p:nvSpPr>
        <p:spPr>
          <a:xfrm>
            <a:off x="644128" y="2153983"/>
            <a:ext cx="3929090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9176015F-26C2-9C44-86F6-A39EF69FFAC2}"/>
              </a:ext>
            </a:extLst>
          </p:cNvPr>
          <p:cNvSpPr/>
          <p:nvPr/>
        </p:nvSpPr>
        <p:spPr>
          <a:xfrm>
            <a:off x="3056178" y="3368429"/>
            <a:ext cx="987289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الأسلوب</a:t>
            </a: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C42FC238-6B90-4541-85AB-88FCD06E554E}"/>
              </a:ext>
            </a:extLst>
          </p:cNvPr>
          <p:cNvSpPr/>
          <p:nvPr/>
        </p:nvSpPr>
        <p:spPr>
          <a:xfrm>
            <a:off x="758105" y="3154115"/>
            <a:ext cx="215985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E378AF02-CD4B-2143-B5AE-99FA1B646B3E}"/>
              </a:ext>
            </a:extLst>
          </p:cNvPr>
          <p:cNvSpPr txBox="1"/>
          <p:nvPr/>
        </p:nvSpPr>
        <p:spPr>
          <a:xfrm>
            <a:off x="428783" y="3528575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الدراسة المسحية</a:t>
            </a:r>
          </a:p>
        </p:txBody>
      </p:sp>
      <p:sp>
        <p:nvSpPr>
          <p:cNvPr id="78" name="دبوس زينة 77">
            <a:extLst>
              <a:ext uri="{FF2B5EF4-FFF2-40B4-BE49-F238E27FC236}">
                <a16:creationId xmlns:a16="http://schemas.microsoft.com/office/drawing/2014/main" id="{5365B824-6514-8147-824E-D3CA9A872F1B}"/>
              </a:ext>
            </a:extLst>
          </p:cNvPr>
          <p:cNvSpPr/>
          <p:nvPr/>
        </p:nvSpPr>
        <p:spPr>
          <a:xfrm>
            <a:off x="3137613" y="4915078"/>
            <a:ext cx="885458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79" name="دبوس زينة 78">
            <a:extLst>
              <a:ext uri="{FF2B5EF4-FFF2-40B4-BE49-F238E27FC236}">
                <a16:creationId xmlns:a16="http://schemas.microsoft.com/office/drawing/2014/main" id="{3B93EB6E-D1A7-AE4F-84C9-99B443829983}"/>
              </a:ext>
            </a:extLst>
          </p:cNvPr>
          <p:cNvSpPr/>
          <p:nvPr/>
        </p:nvSpPr>
        <p:spPr>
          <a:xfrm>
            <a:off x="644128" y="4582875"/>
            <a:ext cx="242839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190AD3CC-19BA-224D-A8B5-86CB36598248}"/>
              </a:ext>
            </a:extLst>
          </p:cNvPr>
          <p:cNvSpPr txBox="1"/>
          <p:nvPr/>
        </p:nvSpPr>
        <p:spPr>
          <a:xfrm>
            <a:off x="480710" y="4945622"/>
            <a:ext cx="2714644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لأن البيانات تؤخذ من استجابات </a:t>
            </a:r>
          </a:p>
          <a:p>
            <a:pPr algn="ctr"/>
            <a:r>
              <a:rPr lang="ar-SA" sz="1600" b="1" dirty="0"/>
              <a:t>عينة من المجتمع </a:t>
            </a:r>
            <a:r>
              <a:rPr lang="ar-SA" b="1" dirty="0"/>
              <a:t>.</a:t>
            </a:r>
          </a:p>
        </p:txBody>
      </p:sp>
      <p:pic>
        <p:nvPicPr>
          <p:cNvPr id="82" name="Picture 4">
            <a:extLst>
              <a:ext uri="{FF2B5EF4-FFF2-40B4-BE49-F238E27FC236}">
                <a16:creationId xmlns:a16="http://schemas.microsoft.com/office/drawing/2014/main" id="{5D07D738-5C98-F148-B802-93C3E1C64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1466" y="2296860"/>
            <a:ext cx="3240000" cy="41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دبوس زينة 83">
            <a:extLst>
              <a:ext uri="{FF2B5EF4-FFF2-40B4-BE49-F238E27FC236}">
                <a16:creationId xmlns:a16="http://schemas.microsoft.com/office/drawing/2014/main" id="{98DEA108-670B-A743-80E9-9D05524B0AAA}"/>
              </a:ext>
            </a:extLst>
          </p:cNvPr>
          <p:cNvSpPr/>
          <p:nvPr/>
        </p:nvSpPr>
        <p:spPr>
          <a:xfrm>
            <a:off x="861730" y="1184624"/>
            <a:ext cx="7143800" cy="8572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DA56B4BD-80FC-304A-9DFC-2D9FD908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4009" y="1212859"/>
            <a:ext cx="659606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80E8353-34B2-3ABA-989C-F4C88B2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3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1" grpId="0" animBg="1"/>
      <p:bldP spid="64" grpId="0" animBg="1"/>
      <p:bldP spid="65" grpId="0" animBg="1"/>
      <p:bldP spid="68" grpId="0"/>
      <p:bldP spid="69" grpId="0" animBg="1"/>
      <p:bldP spid="70" grpId="0" animBg="1"/>
      <p:bldP spid="71" grpId="0"/>
      <p:bldP spid="73" grpId="0" animBg="1"/>
      <p:bldP spid="75" grpId="0" animBg="1"/>
      <p:bldP spid="76" grpId="0" animBg="1"/>
      <p:bldP spid="77" grpId="0"/>
      <p:bldP spid="78" grpId="0" animBg="1"/>
      <p:bldP spid="79" grpId="0" animBg="1"/>
      <p:bldP spid="80" grpId="0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3269" y="1046494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63174" y="1072101"/>
            <a:ext cx="3905271" cy="523087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73296" y="2261122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73296" y="503893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55795" y="3220233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71165" y="4062170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تحيز العينة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2C9B72CE-4393-7346-9C7A-45D80AF15993}"/>
              </a:ext>
            </a:extLst>
          </p:cNvPr>
          <p:cNvSpPr/>
          <p:nvPr/>
        </p:nvSpPr>
        <p:spPr>
          <a:xfrm>
            <a:off x="833085" y="2871385"/>
            <a:ext cx="6822277" cy="78581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سئل كل ثامن شخص يدخل النادي الأهلي عن أفضل نادي بالسعودية .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E6C6CC0C-8C38-944F-B680-BE1031357AED}"/>
              </a:ext>
            </a:extLst>
          </p:cNvPr>
          <p:cNvSpPr/>
          <p:nvPr/>
        </p:nvSpPr>
        <p:spPr>
          <a:xfrm>
            <a:off x="7736527" y="2888100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D6C23053-1C41-7148-954C-9FE7BDCD19C2}"/>
              </a:ext>
            </a:extLst>
          </p:cNvPr>
          <p:cNvSpPr/>
          <p:nvPr/>
        </p:nvSpPr>
        <p:spPr>
          <a:xfrm>
            <a:off x="5530125" y="4077036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8E517A96-05D1-A041-966B-1097C9E6F9DE}"/>
              </a:ext>
            </a:extLst>
          </p:cNvPr>
          <p:cNvSpPr/>
          <p:nvPr/>
        </p:nvSpPr>
        <p:spPr>
          <a:xfrm>
            <a:off x="2292904" y="4145616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متحيزة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4C2229D1-8666-CA44-BC55-40A45AF9B858}"/>
              </a:ext>
            </a:extLst>
          </p:cNvPr>
          <p:cNvSpPr/>
          <p:nvPr/>
        </p:nvSpPr>
        <p:spPr>
          <a:xfrm>
            <a:off x="7209834" y="5171965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76C303A0-60A5-B84F-89E1-556EF19A85AB}"/>
              </a:ext>
            </a:extLst>
          </p:cNvPr>
          <p:cNvSpPr/>
          <p:nvPr/>
        </p:nvSpPr>
        <p:spPr>
          <a:xfrm>
            <a:off x="983781" y="5021641"/>
            <a:ext cx="6072230" cy="928694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لأن معظم الأشخاص الذين يدخلون النادي من مشجعي الأهلي . وسوف تكون إجاباتهم بأن أفضل نادي بالسعودية هو النادي الأهلي .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B0D2A04B-3E2F-0A4F-ABF7-B59FB928A10A}"/>
              </a:ext>
            </a:extLst>
          </p:cNvPr>
          <p:cNvSpPr/>
          <p:nvPr/>
        </p:nvSpPr>
        <p:spPr>
          <a:xfrm>
            <a:off x="833086" y="1038441"/>
            <a:ext cx="7303587" cy="171477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99BD27B6-AA5D-F848-9C44-180CD1AA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3352" y="1163242"/>
            <a:ext cx="6811622" cy="145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69AC889-11A1-B5D1-B98C-68816279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42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59080" y="1046494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48919" y="1072101"/>
            <a:ext cx="3950580" cy="5273814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73296" y="2261122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73296" y="503893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55795" y="3220233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71165" y="4062170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تحيز العينة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75679F96-2407-C648-A268-7648993248FA}"/>
              </a:ext>
            </a:extLst>
          </p:cNvPr>
          <p:cNvSpPr/>
          <p:nvPr/>
        </p:nvSpPr>
        <p:spPr>
          <a:xfrm>
            <a:off x="2049712" y="1124664"/>
            <a:ext cx="5820351" cy="8572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7119FA78-BFBC-C043-A4B8-6053D4106127}"/>
              </a:ext>
            </a:extLst>
          </p:cNvPr>
          <p:cNvSpPr/>
          <p:nvPr/>
        </p:nvSpPr>
        <p:spPr>
          <a:xfrm>
            <a:off x="7886325" y="107299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D22F617D-4D3E-0F45-8F90-F0C3BC685B6D}"/>
              </a:ext>
            </a:extLst>
          </p:cNvPr>
          <p:cNvSpPr/>
          <p:nvPr/>
        </p:nvSpPr>
        <p:spPr>
          <a:xfrm>
            <a:off x="1835695" y="2373170"/>
            <a:ext cx="6607879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A1340D23-8AC6-5D4C-8131-FE907AFD662A}"/>
              </a:ext>
            </a:extLst>
          </p:cNvPr>
          <p:cNvSpPr/>
          <p:nvPr/>
        </p:nvSpPr>
        <p:spPr>
          <a:xfrm>
            <a:off x="5441412" y="3674239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20766616-BF71-1049-831E-5A6619F61F50}"/>
              </a:ext>
            </a:extLst>
          </p:cNvPr>
          <p:cNvSpPr/>
          <p:nvPr/>
        </p:nvSpPr>
        <p:spPr>
          <a:xfrm>
            <a:off x="1633473" y="3534162"/>
            <a:ext cx="2219505" cy="98214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8DAFBCC8-E93C-5444-A409-525D7EDE5D71}"/>
              </a:ext>
            </a:extLst>
          </p:cNvPr>
          <p:cNvSpPr txBox="1"/>
          <p:nvPr/>
        </p:nvSpPr>
        <p:spPr>
          <a:xfrm>
            <a:off x="-288744" y="3862642"/>
            <a:ext cx="6215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غير متحيزة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BFABE4BD-F55D-2041-BA20-ED171D9ED2A9}"/>
              </a:ext>
            </a:extLst>
          </p:cNvPr>
          <p:cNvSpPr/>
          <p:nvPr/>
        </p:nvSpPr>
        <p:spPr>
          <a:xfrm>
            <a:off x="5456991" y="4850494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1DEA67F0-948F-CB40-BCA4-E2B1E727B710}"/>
              </a:ext>
            </a:extLst>
          </p:cNvPr>
          <p:cNvSpPr/>
          <p:nvPr/>
        </p:nvSpPr>
        <p:spPr>
          <a:xfrm>
            <a:off x="875453" y="4773743"/>
            <a:ext cx="3145795" cy="9236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1990A54-E0CB-4B4D-BC8F-DEA8BE6803E3}"/>
              </a:ext>
            </a:extLst>
          </p:cNvPr>
          <p:cNvSpPr txBox="1"/>
          <p:nvPr/>
        </p:nvSpPr>
        <p:spPr>
          <a:xfrm>
            <a:off x="-2364152" y="4978301"/>
            <a:ext cx="6215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لأن هذه العينة تتكون من أشخاص</a:t>
            </a:r>
          </a:p>
          <a:p>
            <a:r>
              <a:rPr lang="ar-SA" b="1" dirty="0"/>
              <a:t> اختيروا عشوائيا .</a:t>
            </a:r>
          </a:p>
        </p:txBody>
      </p:sp>
      <p:pic>
        <p:nvPicPr>
          <p:cNvPr id="72" name="Picture 3">
            <a:extLst>
              <a:ext uri="{FF2B5EF4-FFF2-40B4-BE49-F238E27FC236}">
                <a16:creationId xmlns:a16="http://schemas.microsoft.com/office/drawing/2014/main" id="{B0F39489-1C51-1846-8A0D-DA9174A8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2843" y="2458896"/>
            <a:ext cx="53721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BC3B155B-E6C2-D54B-92C3-1A8AA4B2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7203" y="1382870"/>
            <a:ext cx="52149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710B56A-C099-C210-F1FE-D37C4EA1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744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2" grpId="0" animBg="1"/>
      <p:bldP spid="64" grpId="0" animBg="1"/>
      <p:bldP spid="65" grpId="0" animBg="1"/>
      <p:bldP spid="68" grpId="0"/>
      <p:bldP spid="69" grpId="0" animBg="1"/>
      <p:bldP spid="70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3269" y="1046494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39628" y="1072100"/>
            <a:ext cx="3952213" cy="524015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73296" y="2261122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73296" y="503893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55795" y="3220233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71165" y="4062170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تحيز العينة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BBEE811E-CCCB-F14E-88CB-35E84CF910C9}"/>
              </a:ext>
            </a:extLst>
          </p:cNvPr>
          <p:cNvSpPr/>
          <p:nvPr/>
        </p:nvSpPr>
        <p:spPr>
          <a:xfrm>
            <a:off x="1692100" y="1195313"/>
            <a:ext cx="6452220" cy="64294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CCF1CE40-48D3-474F-AF10-E57A6066586E}"/>
              </a:ext>
            </a:extLst>
          </p:cNvPr>
          <p:cNvSpPr/>
          <p:nvPr/>
        </p:nvSpPr>
        <p:spPr>
          <a:xfrm>
            <a:off x="7949146" y="576049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A0ED2029-BDFE-874D-8F3D-88220992234E}"/>
              </a:ext>
            </a:extLst>
          </p:cNvPr>
          <p:cNvSpPr/>
          <p:nvPr/>
        </p:nvSpPr>
        <p:spPr>
          <a:xfrm>
            <a:off x="2428860" y="2143116"/>
            <a:ext cx="6286544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9" name="دبوس زينة 78">
            <a:extLst>
              <a:ext uri="{FF2B5EF4-FFF2-40B4-BE49-F238E27FC236}">
                <a16:creationId xmlns:a16="http://schemas.microsoft.com/office/drawing/2014/main" id="{B2C32A36-4D82-E94B-ADD9-5EE0CE48B5AA}"/>
              </a:ext>
            </a:extLst>
          </p:cNvPr>
          <p:cNvSpPr/>
          <p:nvPr/>
        </p:nvSpPr>
        <p:spPr>
          <a:xfrm>
            <a:off x="5942563" y="3325729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80" name="دبوس زينة 79">
            <a:extLst>
              <a:ext uri="{FF2B5EF4-FFF2-40B4-BE49-F238E27FC236}">
                <a16:creationId xmlns:a16="http://schemas.microsoft.com/office/drawing/2014/main" id="{979E9EA1-8478-2F4F-A856-4483DC9115FE}"/>
              </a:ext>
            </a:extLst>
          </p:cNvPr>
          <p:cNvSpPr/>
          <p:nvPr/>
        </p:nvSpPr>
        <p:spPr>
          <a:xfrm>
            <a:off x="1570364" y="3145923"/>
            <a:ext cx="227701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EF4D2B8E-B6E5-224E-BFCE-376F4D007529}"/>
              </a:ext>
            </a:extLst>
          </p:cNvPr>
          <p:cNvSpPr txBox="1"/>
          <p:nvPr/>
        </p:nvSpPr>
        <p:spPr>
          <a:xfrm>
            <a:off x="-452802" y="3544672"/>
            <a:ext cx="6215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متحيزة</a:t>
            </a:r>
          </a:p>
        </p:txBody>
      </p:sp>
      <p:sp>
        <p:nvSpPr>
          <p:cNvPr id="83" name="دبوس زينة 82">
            <a:extLst>
              <a:ext uri="{FF2B5EF4-FFF2-40B4-BE49-F238E27FC236}">
                <a16:creationId xmlns:a16="http://schemas.microsoft.com/office/drawing/2014/main" id="{A04A2EB4-FED3-A843-B0D9-AFA32D1F7EE8}"/>
              </a:ext>
            </a:extLst>
          </p:cNvPr>
          <p:cNvSpPr/>
          <p:nvPr/>
        </p:nvSpPr>
        <p:spPr>
          <a:xfrm>
            <a:off x="7643834" y="4786322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84" name="دبوس زينة 83">
            <a:extLst>
              <a:ext uri="{FF2B5EF4-FFF2-40B4-BE49-F238E27FC236}">
                <a16:creationId xmlns:a16="http://schemas.microsoft.com/office/drawing/2014/main" id="{F8BB8417-A895-AC40-B471-99840EDD644E}"/>
              </a:ext>
            </a:extLst>
          </p:cNvPr>
          <p:cNvSpPr/>
          <p:nvPr/>
        </p:nvSpPr>
        <p:spPr>
          <a:xfrm>
            <a:off x="1285852" y="4703449"/>
            <a:ext cx="6286544" cy="928694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380634F-C6E3-4F4A-9F19-CCC4250DA2B9}"/>
              </a:ext>
            </a:extLst>
          </p:cNvPr>
          <p:cNvSpPr txBox="1"/>
          <p:nvPr/>
        </p:nvSpPr>
        <p:spPr>
          <a:xfrm>
            <a:off x="1285852" y="4828264"/>
            <a:ext cx="6215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لأن الهواية المفضلة لمعظم الزائرين للمكتبة هي المطالعة .</a:t>
            </a:r>
          </a:p>
          <a:p>
            <a:pPr algn="ctr"/>
            <a:r>
              <a:rPr lang="ar-SA" b="1" dirty="0"/>
              <a:t>وسوف تكون إجاباتهم بأن الهواية المفضلة لديهم هي المطالعة . </a:t>
            </a:r>
          </a:p>
        </p:txBody>
      </p:sp>
      <p:pic>
        <p:nvPicPr>
          <p:cNvPr id="86" name="Picture 4">
            <a:extLst>
              <a:ext uri="{FF2B5EF4-FFF2-40B4-BE49-F238E27FC236}">
                <a16:creationId xmlns:a16="http://schemas.microsoft.com/office/drawing/2014/main" id="{CB115753-951E-3A44-A03D-9CB4115F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835" y="1292352"/>
            <a:ext cx="52149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3">
            <a:extLst>
              <a:ext uri="{FF2B5EF4-FFF2-40B4-BE49-F238E27FC236}">
                <a16:creationId xmlns:a16="http://schemas.microsoft.com/office/drawing/2014/main" id="{8291BF53-ACAD-5F4F-A4CA-D4D272DF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214554"/>
            <a:ext cx="476726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B1E969A-7AE0-18A2-A371-D2907464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480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4" grpId="0" animBg="1"/>
      <p:bldP spid="77" grpId="0" animBg="1"/>
      <p:bldP spid="79" grpId="0" animBg="1"/>
      <p:bldP spid="80" grpId="0" animBg="1"/>
      <p:bldP spid="82" grpId="0"/>
      <p:bldP spid="83" grpId="0" animBg="1"/>
      <p:bldP spid="84" grpId="0" animBg="1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3269" y="1046494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41498" y="1072101"/>
            <a:ext cx="3984391" cy="523087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52131" y="5361827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تحيز العينة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38BC7D0B-6D66-AF42-8A32-DD970D618EF4}"/>
              </a:ext>
            </a:extLst>
          </p:cNvPr>
          <p:cNvSpPr/>
          <p:nvPr/>
        </p:nvSpPr>
        <p:spPr>
          <a:xfrm>
            <a:off x="824324" y="1021575"/>
            <a:ext cx="7143800" cy="8572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BE762427-2DAA-9D42-BABC-EEF45EFE55AD}"/>
              </a:ext>
            </a:extLst>
          </p:cNvPr>
          <p:cNvSpPr/>
          <p:nvPr/>
        </p:nvSpPr>
        <p:spPr>
          <a:xfrm>
            <a:off x="7968673" y="50590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E2E32C2E-F1BD-7A4A-8840-843B0F71489C}"/>
              </a:ext>
            </a:extLst>
          </p:cNvPr>
          <p:cNvSpPr/>
          <p:nvPr/>
        </p:nvSpPr>
        <p:spPr>
          <a:xfrm>
            <a:off x="1110076" y="2450335"/>
            <a:ext cx="7429552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42EEBB84-4733-9B4D-A10D-9F12C17C8661}"/>
              </a:ext>
            </a:extLst>
          </p:cNvPr>
          <p:cNvSpPr/>
          <p:nvPr/>
        </p:nvSpPr>
        <p:spPr>
          <a:xfrm>
            <a:off x="5670633" y="3789706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DE52BE68-EEA7-054B-B4B8-182B15B5870D}"/>
              </a:ext>
            </a:extLst>
          </p:cNvPr>
          <p:cNvSpPr/>
          <p:nvPr/>
        </p:nvSpPr>
        <p:spPr>
          <a:xfrm>
            <a:off x="1292712" y="3478261"/>
            <a:ext cx="2301242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1ED45C9A-D4C6-A942-8001-B858C85F1EE9}"/>
              </a:ext>
            </a:extLst>
          </p:cNvPr>
          <p:cNvSpPr txBox="1"/>
          <p:nvPr/>
        </p:nvSpPr>
        <p:spPr>
          <a:xfrm>
            <a:off x="-504142" y="3864596"/>
            <a:ext cx="6215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غير متحيزة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0DF4972B-BFD3-734E-BD92-20C22A38931A}"/>
              </a:ext>
            </a:extLst>
          </p:cNvPr>
          <p:cNvSpPr/>
          <p:nvPr/>
        </p:nvSpPr>
        <p:spPr>
          <a:xfrm>
            <a:off x="5680380" y="5118029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CA465ABF-7A80-6E44-8EFC-D1D27367932A}"/>
              </a:ext>
            </a:extLst>
          </p:cNvPr>
          <p:cNvSpPr/>
          <p:nvPr/>
        </p:nvSpPr>
        <p:spPr>
          <a:xfrm>
            <a:off x="1045514" y="5232510"/>
            <a:ext cx="2824531" cy="553389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27490CCB-EBEC-FA40-8E9D-A532BCD78576}"/>
              </a:ext>
            </a:extLst>
          </p:cNvPr>
          <p:cNvSpPr txBox="1"/>
          <p:nvPr/>
        </p:nvSpPr>
        <p:spPr>
          <a:xfrm>
            <a:off x="-534726" y="5392588"/>
            <a:ext cx="6215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لأن العينة اختيرت عشوائيا</a:t>
            </a:r>
          </a:p>
        </p:txBody>
      </p:sp>
      <p:pic>
        <p:nvPicPr>
          <p:cNvPr id="70" name="Picture 4">
            <a:extLst>
              <a:ext uri="{FF2B5EF4-FFF2-40B4-BE49-F238E27FC236}">
                <a16:creationId xmlns:a16="http://schemas.microsoft.com/office/drawing/2014/main" id="{B46969A5-1C07-7349-8836-C943BB48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0274" y="1193027"/>
            <a:ext cx="52149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F3FD47A4-03EC-0844-8B8B-79CF2633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1646" y="2578923"/>
            <a:ext cx="59626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F6C2F48-EB86-B989-21B6-0A4A1C69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99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2" grpId="0" animBg="1"/>
      <p:bldP spid="63" grpId="0" animBg="1"/>
      <p:bldP spid="64" grpId="0"/>
      <p:bldP spid="65" grpId="0" animBg="1"/>
      <p:bldP spid="68" grpId="0" animBg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3269" y="1046494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57097" y="1072100"/>
            <a:ext cx="3900572" cy="524015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تحيز العينة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37E38742-F23A-5344-9CED-3EBB92412837}"/>
              </a:ext>
            </a:extLst>
          </p:cNvPr>
          <p:cNvSpPr/>
          <p:nvPr/>
        </p:nvSpPr>
        <p:spPr>
          <a:xfrm>
            <a:off x="1736467" y="1004001"/>
            <a:ext cx="6143668" cy="8572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53C6B1D3-B793-6E4E-B00B-750DF833328D}"/>
              </a:ext>
            </a:extLst>
          </p:cNvPr>
          <p:cNvSpPr/>
          <p:nvPr/>
        </p:nvSpPr>
        <p:spPr>
          <a:xfrm>
            <a:off x="7949202" y="631489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3FFFF8F6-A403-C746-B33F-1D1BAEC55AD4}"/>
              </a:ext>
            </a:extLst>
          </p:cNvPr>
          <p:cNvSpPr/>
          <p:nvPr/>
        </p:nvSpPr>
        <p:spPr>
          <a:xfrm>
            <a:off x="1022087" y="2075571"/>
            <a:ext cx="7429552" cy="100013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7C8B3F39-E703-D840-BBCE-7ECA9523202C}"/>
              </a:ext>
            </a:extLst>
          </p:cNvPr>
          <p:cNvSpPr/>
          <p:nvPr/>
        </p:nvSpPr>
        <p:spPr>
          <a:xfrm>
            <a:off x="5354697" y="3692177"/>
            <a:ext cx="1071570" cy="745296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5D8A9F67-98DE-3F4F-B568-967B3D9252D4}"/>
              </a:ext>
            </a:extLst>
          </p:cNvPr>
          <p:cNvSpPr/>
          <p:nvPr/>
        </p:nvSpPr>
        <p:spPr>
          <a:xfrm>
            <a:off x="1763009" y="3489803"/>
            <a:ext cx="181831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61389EFA-3BC7-CE42-92BF-DE1048E8DEEC}"/>
              </a:ext>
            </a:extLst>
          </p:cNvPr>
          <p:cNvSpPr txBox="1"/>
          <p:nvPr/>
        </p:nvSpPr>
        <p:spPr>
          <a:xfrm>
            <a:off x="-494918" y="3867435"/>
            <a:ext cx="6215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متحيزة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CFB25CE5-C3B1-F74F-9595-FE24F63E0286}"/>
              </a:ext>
            </a:extLst>
          </p:cNvPr>
          <p:cNvSpPr/>
          <p:nvPr/>
        </p:nvSpPr>
        <p:spPr>
          <a:xfrm>
            <a:off x="5373058" y="5062127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732D8D83-21E6-F844-9AC8-C34E7C0D6927}"/>
              </a:ext>
            </a:extLst>
          </p:cNvPr>
          <p:cNvSpPr/>
          <p:nvPr/>
        </p:nvSpPr>
        <p:spPr>
          <a:xfrm>
            <a:off x="1119932" y="5033789"/>
            <a:ext cx="2870470" cy="869221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CC3B8C52-0EE4-DD42-B353-89B2667E02B1}"/>
              </a:ext>
            </a:extLst>
          </p:cNvPr>
          <p:cNvSpPr txBox="1"/>
          <p:nvPr/>
        </p:nvSpPr>
        <p:spPr>
          <a:xfrm>
            <a:off x="-2335550" y="5177110"/>
            <a:ext cx="6215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لأن المدير راقب عاملا واحدا</a:t>
            </a:r>
          </a:p>
          <a:p>
            <a:r>
              <a:rPr lang="ar-SA" b="1" dirty="0"/>
              <a:t> من بين العاملين لمدة ساعة فقط .</a:t>
            </a:r>
          </a:p>
        </p:txBody>
      </p:sp>
      <p:pic>
        <p:nvPicPr>
          <p:cNvPr id="70" name="Picture 4">
            <a:extLst>
              <a:ext uri="{FF2B5EF4-FFF2-40B4-BE49-F238E27FC236}">
                <a16:creationId xmlns:a16="http://schemas.microsoft.com/office/drawing/2014/main" id="{B132B8C5-C1ED-C640-BA1B-0B9537EF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2285" y="1175453"/>
            <a:ext cx="52149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841B77C7-6CE4-9245-8D5F-094332B8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6467" y="2175585"/>
            <a:ext cx="61960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D15FD1-A13E-954E-85EC-D34FADC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479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2" grpId="0" animBg="1"/>
      <p:bldP spid="63" grpId="0" animBg="1"/>
      <p:bldP spid="64" grpId="0"/>
      <p:bldP spid="65" grpId="0" animBg="1"/>
      <p:bldP spid="68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3269" y="1046494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377817" y="1072101"/>
            <a:ext cx="4000797" cy="524015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151448" y="236649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تحيز العينة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034CF1CB-4E97-EF4B-AA6F-4D5FC3711072}"/>
              </a:ext>
            </a:extLst>
          </p:cNvPr>
          <p:cNvSpPr/>
          <p:nvPr/>
        </p:nvSpPr>
        <p:spPr>
          <a:xfrm>
            <a:off x="2098809" y="1085446"/>
            <a:ext cx="5929354" cy="8572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AFF0B973-DD6A-1B4D-AA93-EA15ABDF08E8}"/>
              </a:ext>
            </a:extLst>
          </p:cNvPr>
          <p:cNvSpPr/>
          <p:nvPr/>
        </p:nvSpPr>
        <p:spPr>
          <a:xfrm>
            <a:off x="8092977" y="33906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تأكد </a:t>
            </a:r>
          </a:p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٤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D11BF584-302D-584C-B922-36979D68A178}"/>
              </a:ext>
            </a:extLst>
          </p:cNvPr>
          <p:cNvSpPr/>
          <p:nvPr/>
        </p:nvSpPr>
        <p:spPr>
          <a:xfrm>
            <a:off x="1299119" y="2526104"/>
            <a:ext cx="6907987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EFDF76F6-2F7D-9743-A44B-E143BC55666C}"/>
              </a:ext>
            </a:extLst>
          </p:cNvPr>
          <p:cNvSpPr/>
          <p:nvPr/>
        </p:nvSpPr>
        <p:spPr>
          <a:xfrm>
            <a:off x="5796378" y="3716754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E20D4B13-4A3E-6D41-A1D3-16D2818FC3A4}"/>
              </a:ext>
            </a:extLst>
          </p:cNvPr>
          <p:cNvSpPr/>
          <p:nvPr/>
        </p:nvSpPr>
        <p:spPr>
          <a:xfrm>
            <a:off x="1996975" y="3514338"/>
            <a:ext cx="1873879" cy="975557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FE15209-D1B7-E242-BA4F-A590AD4AD939}"/>
              </a:ext>
            </a:extLst>
          </p:cNvPr>
          <p:cNvSpPr txBox="1"/>
          <p:nvPr/>
        </p:nvSpPr>
        <p:spPr>
          <a:xfrm>
            <a:off x="-89159" y="3844837"/>
            <a:ext cx="6215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متحيزة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B42A8A71-F77D-8B4F-AED0-0C25D40D79DF}"/>
              </a:ext>
            </a:extLst>
          </p:cNvPr>
          <p:cNvSpPr/>
          <p:nvPr/>
        </p:nvSpPr>
        <p:spPr>
          <a:xfrm>
            <a:off x="7528097" y="5157412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08F514E4-7B0D-DE40-8629-2FBEEC991F24}"/>
              </a:ext>
            </a:extLst>
          </p:cNvPr>
          <p:cNvSpPr/>
          <p:nvPr/>
        </p:nvSpPr>
        <p:spPr>
          <a:xfrm>
            <a:off x="1717839" y="5106142"/>
            <a:ext cx="5738819" cy="979963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F006742-7A0C-D647-BC9C-981DA8A387F6}"/>
              </a:ext>
            </a:extLst>
          </p:cNvPr>
          <p:cNvSpPr txBox="1"/>
          <p:nvPr/>
        </p:nvSpPr>
        <p:spPr>
          <a:xfrm>
            <a:off x="763301" y="5295039"/>
            <a:ext cx="6215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لأن كل الأشخاص الموجودين في المتجر يريدون شراء ملابس .</a:t>
            </a:r>
          </a:p>
          <a:p>
            <a:r>
              <a:rPr lang="ar-SA" b="1" dirty="0"/>
              <a:t>وسوف تكون إجاباتهم عن الهدية المفضلة لديهم هي الملابس .</a:t>
            </a:r>
          </a:p>
        </p:txBody>
      </p:sp>
      <p:pic>
        <p:nvPicPr>
          <p:cNvPr id="70" name="Picture 4">
            <a:extLst>
              <a:ext uri="{FF2B5EF4-FFF2-40B4-BE49-F238E27FC236}">
                <a16:creationId xmlns:a16="http://schemas.microsoft.com/office/drawing/2014/main" id="{7206805C-50A2-384E-8295-528ACEF3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0313" y="1256898"/>
            <a:ext cx="52149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195B3121-BCD7-F144-B235-C76A7206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7840" y="2708160"/>
            <a:ext cx="608172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6A26F2-CE27-E121-267D-1BA1C43B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71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2" grpId="0" animBg="1"/>
      <p:bldP spid="63" grpId="0" animBg="1"/>
      <p:bldP spid="64" grpId="0"/>
      <p:bldP spid="65" grpId="0" animBg="1"/>
      <p:bldP spid="68" grpId="0" animBg="1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3269" y="1046494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377817" y="1072101"/>
            <a:ext cx="3993813" cy="523087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تحيز العينة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37502AFE-0B26-FD46-B227-09EDC84C153E}"/>
              </a:ext>
            </a:extLst>
          </p:cNvPr>
          <p:cNvSpPr/>
          <p:nvPr/>
        </p:nvSpPr>
        <p:spPr>
          <a:xfrm>
            <a:off x="7791426" y="1132667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تأكد</a:t>
            </a:r>
          </a:p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٣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AA47FD57-47A8-AB47-8273-FC4B96111186}"/>
              </a:ext>
            </a:extLst>
          </p:cNvPr>
          <p:cNvSpPr/>
          <p:nvPr/>
        </p:nvSpPr>
        <p:spPr>
          <a:xfrm>
            <a:off x="919124" y="2075651"/>
            <a:ext cx="7429552" cy="100013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4FBE11FB-6A98-0349-844C-40744DBA6443}"/>
              </a:ext>
            </a:extLst>
          </p:cNvPr>
          <p:cNvSpPr/>
          <p:nvPr/>
        </p:nvSpPr>
        <p:spPr>
          <a:xfrm>
            <a:off x="5915716" y="3671479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DC860604-00E3-A04C-94B1-DB8F8838F121}"/>
              </a:ext>
            </a:extLst>
          </p:cNvPr>
          <p:cNvSpPr/>
          <p:nvPr/>
        </p:nvSpPr>
        <p:spPr>
          <a:xfrm>
            <a:off x="1305220" y="3461051"/>
            <a:ext cx="267193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DDACCA2-BBAE-E44A-8CA6-00C186541C00}"/>
              </a:ext>
            </a:extLst>
          </p:cNvPr>
          <p:cNvSpPr txBox="1"/>
          <p:nvPr/>
        </p:nvSpPr>
        <p:spPr>
          <a:xfrm>
            <a:off x="-439234" y="3905219"/>
            <a:ext cx="6215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غير متحيزة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7F236924-1B1B-F844-B841-5F6C31E36C8E}"/>
              </a:ext>
            </a:extLst>
          </p:cNvPr>
          <p:cNvSpPr/>
          <p:nvPr/>
        </p:nvSpPr>
        <p:spPr>
          <a:xfrm>
            <a:off x="7277106" y="5076047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71812182-CC1C-BC47-A3F9-8F462E6D299C}"/>
              </a:ext>
            </a:extLst>
          </p:cNvPr>
          <p:cNvSpPr/>
          <p:nvPr/>
        </p:nvSpPr>
        <p:spPr>
          <a:xfrm>
            <a:off x="919124" y="4861733"/>
            <a:ext cx="628654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54967C91-DAD4-2A42-8E5E-6D4138627888}"/>
              </a:ext>
            </a:extLst>
          </p:cNvPr>
          <p:cNvSpPr txBox="1"/>
          <p:nvPr/>
        </p:nvSpPr>
        <p:spPr>
          <a:xfrm>
            <a:off x="919124" y="5118909"/>
            <a:ext cx="6215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لأن العينة اختيرت عشوائيا والفرصة مهيأة لكل طالب بأن يكون من العينة العشوائية .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6D780B72-9B19-C847-A830-594DE6BD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0628" y="2204239"/>
            <a:ext cx="63246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71229C7A-BDDA-DD4A-9A83-74FBF143E6F3}"/>
              </a:ext>
            </a:extLst>
          </p:cNvPr>
          <p:cNvSpPr/>
          <p:nvPr/>
        </p:nvSpPr>
        <p:spPr>
          <a:xfrm>
            <a:off x="1391622" y="1009676"/>
            <a:ext cx="6286544" cy="100013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9" name="Picture 4">
            <a:extLst>
              <a:ext uri="{FF2B5EF4-FFF2-40B4-BE49-F238E27FC236}">
                <a16:creationId xmlns:a16="http://schemas.microsoft.com/office/drawing/2014/main" id="{C4D4DA12-709B-9D42-BBA0-251980F7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0120" y="1276269"/>
            <a:ext cx="52149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7C73770-3FBF-1A72-F345-E4E80752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348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1" grpId="0" animBg="1"/>
      <p:bldP spid="62" grpId="0" animBg="1"/>
      <p:bldP spid="63" grpId="0"/>
      <p:bldP spid="64" grpId="0" animBg="1"/>
      <p:bldP spid="65" grpId="0" animBg="1"/>
      <p:bldP spid="68" grpId="0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3" y="1038441"/>
            <a:ext cx="3973465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70646" y="1055779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377818" y="1072101"/>
            <a:ext cx="4088797" cy="518205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العينات العشوائية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7" name="Picture 3">
            <a:extLst>
              <a:ext uri="{FF2B5EF4-FFF2-40B4-BE49-F238E27FC236}">
                <a16:creationId xmlns:a16="http://schemas.microsoft.com/office/drawing/2014/main" id="{32DC3D70-3CC0-E345-AFE8-3B10B21B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814" y="1375106"/>
            <a:ext cx="7527780" cy="480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77B5FCC-E515-6B3C-DEEB-D89C33A2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81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2" y="6279588"/>
            <a:ext cx="6707639" cy="7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28" y="595288"/>
            <a:ext cx="5012765" cy="36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83" y="5472659"/>
            <a:ext cx="1017182" cy="10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915600" cy="143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0" y="5798768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132473EC-31B4-C44D-9628-4828EABDF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4AB720F-4D19-C045-B969-ECDDB0006361}"/>
              </a:ext>
            </a:extLst>
          </p:cNvPr>
          <p:cNvSpPr/>
          <p:nvPr/>
        </p:nvSpPr>
        <p:spPr>
          <a:xfrm>
            <a:off x="3124680" y="922803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FC00"/>
                </a:solidFill>
                <a:latin typeface="Beirut" pitchFamily="2" charset="-78"/>
                <a:cs typeface="Beirut" pitchFamily="2" charset="-78"/>
              </a:rPr>
              <a:t>١٠-١ </a:t>
            </a:r>
          </a:p>
          <a:p>
            <a:pPr algn="ctr"/>
            <a:r>
              <a:rPr lang="ar-SA" sz="2100" dirty="0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تصميم دراسة مسحية</a:t>
            </a:r>
          </a:p>
        </p:txBody>
      </p:sp>
      <p:sp>
        <p:nvSpPr>
          <p:cNvPr id="117" name="مربع نص 5">
            <a:extLst>
              <a:ext uri="{FF2B5EF4-FFF2-40B4-BE49-F238E27FC236}">
                <a16:creationId xmlns:a16="http://schemas.microsoft.com/office/drawing/2014/main" id="{D21F284B-C9C2-4E4A-8BAA-9DC411E3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865" y="976684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ا</a:t>
            </a:r>
            <a:r>
              <a:rPr lang="ar-SA" altLang="ar-SA" sz="1200" dirty="0">
                <a:solidFill>
                  <a:srgbClr val="73FEFF"/>
                </a:solidFill>
              </a:rPr>
              <a:t>لتاريخ </a:t>
            </a:r>
            <a:r>
              <a:rPr lang="ar-SA" altLang="ar-SA" sz="1200" dirty="0">
                <a:solidFill>
                  <a:schemeClr val="bg1"/>
                </a:solidFill>
              </a:rPr>
              <a:t>  / ٨/ ١٤٤٢هـ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chemeClr val="bg1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 </a:t>
            </a:r>
            <a:r>
              <a:rPr lang="ar-SA" altLang="ar-SA" sz="1200" dirty="0">
                <a:solidFill>
                  <a:srgbClr val="73FEFF"/>
                </a:solidFill>
              </a:rPr>
              <a:t>رقم الصفحة </a:t>
            </a:r>
            <a:r>
              <a:rPr lang="ar-SA" altLang="ar-SA" sz="1200" dirty="0">
                <a:solidFill>
                  <a:schemeClr val="bg1"/>
                </a:solidFill>
              </a:rPr>
              <a:t>: ١٨٦</a:t>
            </a:r>
            <a:r>
              <a:rPr lang="ar-SA" altLang="ar-SA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179347F8-FD23-E94A-8C8C-0BC212E1C02F}"/>
              </a:ext>
            </a:extLst>
          </p:cNvPr>
          <p:cNvSpPr/>
          <p:nvPr/>
        </p:nvSpPr>
        <p:spPr>
          <a:xfrm>
            <a:off x="4149695" y="2297144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فيما سبق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درست تنظيم البيانات باستعمال 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الجداول التكرارية</a:t>
            </a:r>
          </a:p>
          <a:p>
            <a:pPr algn="ctr"/>
            <a:endParaRPr lang="ar-SA" sz="2700" dirty="0">
              <a:solidFill>
                <a:srgbClr val="008F0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8FAF6126-C112-A541-A51A-3E41021303FF}"/>
              </a:ext>
            </a:extLst>
          </p:cNvPr>
          <p:cNvSpPr/>
          <p:nvPr/>
        </p:nvSpPr>
        <p:spPr>
          <a:xfrm>
            <a:off x="1940637" y="2005763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اصمم دارسة مسحية</a:t>
            </a:r>
          </a:p>
          <a:p>
            <a:pPr algn="ctr"/>
            <a:endParaRPr lang="ar-SA" dirty="0">
              <a:solidFill>
                <a:schemeClr val="bg1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اتعرف على الطرق المختلفة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لاختيار العينة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pic>
        <p:nvPicPr>
          <p:cNvPr id="113" name="Google Shape;68;p13">
            <a:extLst>
              <a:ext uri="{FF2B5EF4-FFF2-40B4-BE49-F238E27FC236}">
                <a16:creationId xmlns:a16="http://schemas.microsoft.com/office/drawing/2014/main" id="{AF6778BE-852F-F34E-8088-31F4E02E3DF4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044189" y="253365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5006" y="4205050"/>
            <a:ext cx="2254983" cy="31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86" y="4877906"/>
            <a:ext cx="3500579" cy="25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5895990" y="5430625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2" y="5345939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 flipH="1">
            <a:off x="6112499" y="4625100"/>
            <a:ext cx="1209593" cy="1163653"/>
          </a:xfrm>
          <a:prstGeom prst="rect">
            <a:avLst/>
          </a:prstGeom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53" y="4862696"/>
            <a:ext cx="734964" cy="5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71A4424-3A5A-3A48-BC3C-5524A3B51A24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DC5DD98-7753-CF41-A1DA-D674707C181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E1C09C97-5570-2889-4498-05E93B281226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217622" y="4674073"/>
            <a:ext cx="1659141" cy="159016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ECD48CD-769A-4D15-DFAD-A903CC3B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18177 -0.0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07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٤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75040" y="1045542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63174" y="1072101"/>
            <a:ext cx="3894495" cy="524015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العينات العشوائية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96382C11-4377-404F-8188-169875542BA3}"/>
              </a:ext>
            </a:extLst>
          </p:cNvPr>
          <p:cNvSpPr/>
          <p:nvPr/>
        </p:nvSpPr>
        <p:spPr>
          <a:xfrm>
            <a:off x="923293" y="1097550"/>
            <a:ext cx="7143800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C751B4D0-FBE7-9A4D-ADA2-F4B900798269}"/>
              </a:ext>
            </a:extLst>
          </p:cNvPr>
          <p:cNvSpPr/>
          <p:nvPr/>
        </p:nvSpPr>
        <p:spPr>
          <a:xfrm>
            <a:off x="8002662" y="50590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7CF4A767-A566-764F-850A-B917E64EFE6B}"/>
              </a:ext>
            </a:extLst>
          </p:cNvPr>
          <p:cNvSpPr/>
          <p:nvPr/>
        </p:nvSpPr>
        <p:spPr>
          <a:xfrm>
            <a:off x="4891043" y="2526310"/>
            <a:ext cx="3747554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A871F0D4-E295-EE42-B7F7-3F9C9454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5325" y="2626324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B3D7FE9E-305B-6143-830F-85ECDD0F7E2A}"/>
              </a:ext>
            </a:extLst>
          </p:cNvPr>
          <p:cNvSpPr/>
          <p:nvPr/>
        </p:nvSpPr>
        <p:spPr>
          <a:xfrm>
            <a:off x="7567027" y="3740756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C14006DC-8A27-624F-91C6-71C9F354EC8C}"/>
              </a:ext>
            </a:extLst>
          </p:cNvPr>
          <p:cNvSpPr/>
          <p:nvPr/>
        </p:nvSpPr>
        <p:spPr>
          <a:xfrm>
            <a:off x="5181981" y="3526442"/>
            <a:ext cx="2313607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84F1CE7A-80B7-FF41-A45C-FC507B747872}"/>
              </a:ext>
            </a:extLst>
          </p:cNvPr>
          <p:cNvSpPr txBox="1"/>
          <p:nvPr/>
        </p:nvSpPr>
        <p:spPr>
          <a:xfrm>
            <a:off x="4780945" y="3914352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أزواج الحيوانات من </a:t>
            </a:r>
          </a:p>
          <a:p>
            <a:pPr algn="ctr"/>
            <a:r>
              <a:rPr lang="ar-SA" b="1" dirty="0"/>
              <a:t>كل مجموعة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0ED94F32-B504-FD49-BF5E-CAE758BA74BA}"/>
              </a:ext>
            </a:extLst>
          </p:cNvPr>
          <p:cNvSpPr/>
          <p:nvPr/>
        </p:nvSpPr>
        <p:spPr>
          <a:xfrm>
            <a:off x="7567027" y="5169516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EAB2B67D-C61B-404B-9BCF-1FC8AB4A3E7E}"/>
              </a:ext>
            </a:extLst>
          </p:cNvPr>
          <p:cNvSpPr/>
          <p:nvPr/>
        </p:nvSpPr>
        <p:spPr>
          <a:xfrm>
            <a:off x="5000455" y="4955202"/>
            <a:ext cx="249513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64B22CDD-F676-064D-AB2A-1757A5391927}"/>
              </a:ext>
            </a:extLst>
          </p:cNvPr>
          <p:cNvSpPr txBox="1"/>
          <p:nvPr/>
        </p:nvSpPr>
        <p:spPr>
          <a:xfrm>
            <a:off x="4780945" y="5300250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الحيوانات في الحديقة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F36F9A3D-E31B-4142-BBE2-497D678FD7F1}"/>
              </a:ext>
            </a:extLst>
          </p:cNvPr>
          <p:cNvSpPr/>
          <p:nvPr/>
        </p:nvSpPr>
        <p:spPr>
          <a:xfrm>
            <a:off x="280351" y="2526310"/>
            <a:ext cx="4357718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0C1B1B94-A52C-EA4C-9A41-D1D69FED432A}"/>
              </a:ext>
            </a:extLst>
          </p:cNvPr>
          <p:cNvSpPr/>
          <p:nvPr/>
        </p:nvSpPr>
        <p:spPr>
          <a:xfrm>
            <a:off x="2789533" y="3717222"/>
            <a:ext cx="1081322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التصنيف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F9E175C0-E2C0-A246-BC87-B8819AC777FE}"/>
              </a:ext>
            </a:extLst>
          </p:cNvPr>
          <p:cNvSpPr/>
          <p:nvPr/>
        </p:nvSpPr>
        <p:spPr>
          <a:xfrm>
            <a:off x="770065" y="3526442"/>
            <a:ext cx="1936538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483257CD-3048-8B4C-A790-A0188F837F4A}"/>
              </a:ext>
            </a:extLst>
          </p:cNvPr>
          <p:cNvSpPr txBox="1"/>
          <p:nvPr/>
        </p:nvSpPr>
        <p:spPr>
          <a:xfrm>
            <a:off x="439550" y="3883632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عشوائية طبقية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A69D0C20-B4CC-BF4D-92C2-5BDC12DBA7B9}"/>
              </a:ext>
            </a:extLst>
          </p:cNvPr>
          <p:cNvSpPr/>
          <p:nvPr/>
        </p:nvSpPr>
        <p:spPr>
          <a:xfrm>
            <a:off x="3196732" y="5193081"/>
            <a:ext cx="836081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A52E96F6-D13D-DD4B-8A3B-A937ED3CA239}"/>
              </a:ext>
            </a:extLst>
          </p:cNvPr>
          <p:cNvSpPr/>
          <p:nvPr/>
        </p:nvSpPr>
        <p:spPr>
          <a:xfrm>
            <a:off x="636957" y="4955202"/>
            <a:ext cx="2517237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F84015FE-081C-0A41-9E74-8EFDD8B9A91E}"/>
              </a:ext>
            </a:extLst>
          </p:cNvPr>
          <p:cNvSpPr txBox="1"/>
          <p:nvPr/>
        </p:nvSpPr>
        <p:spPr>
          <a:xfrm>
            <a:off x="392730" y="5245270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لأن الحيوانات قسمت إلى فئات</a:t>
            </a:r>
          </a:p>
        </p:txBody>
      </p:sp>
      <p:pic>
        <p:nvPicPr>
          <p:cNvPr id="78" name="Picture 2">
            <a:extLst>
              <a:ext uri="{FF2B5EF4-FFF2-40B4-BE49-F238E27FC236}">
                <a16:creationId xmlns:a16="http://schemas.microsoft.com/office/drawing/2014/main" id="{6D4F52D3-A856-3A48-9A05-C42046CD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1893" y="1197562"/>
            <a:ext cx="672941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3">
            <a:extLst>
              <a:ext uri="{FF2B5EF4-FFF2-40B4-BE49-F238E27FC236}">
                <a16:creationId xmlns:a16="http://schemas.microsoft.com/office/drawing/2014/main" id="{A32D009B-1064-2540-A5B3-E94AD1CE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979" y="2597748"/>
            <a:ext cx="355282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133A932-FF6C-D7CC-8F12-2AB53A04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95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3" grpId="0" animBg="1"/>
      <p:bldP spid="64" grpId="0" animBg="1"/>
      <p:bldP spid="65" grpId="0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steep4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61225" y="1046494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63174" y="1072101"/>
            <a:ext cx="3926003" cy="527381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العينات العشوائية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A6BCC8A6-4CF0-D942-8C5F-D601849F9D4F}"/>
              </a:ext>
            </a:extLst>
          </p:cNvPr>
          <p:cNvSpPr/>
          <p:nvPr/>
        </p:nvSpPr>
        <p:spPr>
          <a:xfrm>
            <a:off x="1000100" y="1175533"/>
            <a:ext cx="7143800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711EBD0C-2832-6D46-9AAB-002050E5605D}"/>
              </a:ext>
            </a:extLst>
          </p:cNvPr>
          <p:cNvSpPr/>
          <p:nvPr/>
        </p:nvSpPr>
        <p:spPr>
          <a:xfrm>
            <a:off x="8045877" y="587249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AC62CDCB-3313-E84E-A5CC-A26ED4EC57AD}"/>
              </a:ext>
            </a:extLst>
          </p:cNvPr>
          <p:cNvSpPr/>
          <p:nvPr/>
        </p:nvSpPr>
        <p:spPr>
          <a:xfrm>
            <a:off x="4986836" y="2604293"/>
            <a:ext cx="3728568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50CF8E02-BA1B-714A-9FF4-F90805C9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704307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026DD9CF-2F13-4345-8C3C-E9A1BE359A07}"/>
              </a:ext>
            </a:extLst>
          </p:cNvPr>
          <p:cNvSpPr/>
          <p:nvPr/>
        </p:nvSpPr>
        <p:spPr>
          <a:xfrm>
            <a:off x="7643834" y="3818739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96A86736-9E62-9847-AF17-1FC23EB3D5BA}"/>
              </a:ext>
            </a:extLst>
          </p:cNvPr>
          <p:cNvSpPr/>
          <p:nvPr/>
        </p:nvSpPr>
        <p:spPr>
          <a:xfrm>
            <a:off x="4994306" y="3604425"/>
            <a:ext cx="257808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4B5ECF95-19BD-D54A-8A86-6A837EBA665A}"/>
              </a:ext>
            </a:extLst>
          </p:cNvPr>
          <p:cNvSpPr txBox="1"/>
          <p:nvPr/>
        </p:nvSpPr>
        <p:spPr>
          <a:xfrm>
            <a:off x="4857752" y="3992335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الأطباء الذين تم اختيارهم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7446EAA0-E33E-3D4E-BDD4-3FB97033BA3C}"/>
              </a:ext>
            </a:extLst>
          </p:cNvPr>
          <p:cNvSpPr/>
          <p:nvPr/>
        </p:nvSpPr>
        <p:spPr>
          <a:xfrm>
            <a:off x="7643834" y="5247499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63653AD8-6BAE-4147-BF28-478F1C0D5FC9}"/>
              </a:ext>
            </a:extLst>
          </p:cNvPr>
          <p:cNvSpPr/>
          <p:nvPr/>
        </p:nvSpPr>
        <p:spPr>
          <a:xfrm>
            <a:off x="5028734" y="5033185"/>
            <a:ext cx="2543662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3475380A-C421-AB44-9190-58CB660387AF}"/>
              </a:ext>
            </a:extLst>
          </p:cNvPr>
          <p:cNvSpPr txBox="1"/>
          <p:nvPr/>
        </p:nvSpPr>
        <p:spPr>
          <a:xfrm>
            <a:off x="4857752" y="5378233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أطباء المستشفى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8307E7B3-DAF0-D749-A503-6EAA62D24EA5}"/>
              </a:ext>
            </a:extLst>
          </p:cNvPr>
          <p:cNvSpPr/>
          <p:nvPr/>
        </p:nvSpPr>
        <p:spPr>
          <a:xfrm>
            <a:off x="430398" y="2604287"/>
            <a:ext cx="4251702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38675DCA-2C8A-CD44-8C9E-F00CF8BF3C42}"/>
              </a:ext>
            </a:extLst>
          </p:cNvPr>
          <p:cNvSpPr/>
          <p:nvPr/>
        </p:nvSpPr>
        <p:spPr>
          <a:xfrm>
            <a:off x="2780492" y="3843406"/>
            <a:ext cx="1180595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التصنيف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35F0A784-4A35-7E47-8D2E-7975A70AA101}"/>
              </a:ext>
            </a:extLst>
          </p:cNvPr>
          <p:cNvSpPr/>
          <p:nvPr/>
        </p:nvSpPr>
        <p:spPr>
          <a:xfrm>
            <a:off x="763380" y="3604425"/>
            <a:ext cx="1936412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4978B946-F2A6-0E48-A152-FEC674426B17}"/>
              </a:ext>
            </a:extLst>
          </p:cNvPr>
          <p:cNvSpPr txBox="1"/>
          <p:nvPr/>
        </p:nvSpPr>
        <p:spPr>
          <a:xfrm>
            <a:off x="399852" y="3968756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عشوائية طبقية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638E20E2-CC1B-D141-B93E-63971D5F0FC2}"/>
              </a:ext>
            </a:extLst>
          </p:cNvPr>
          <p:cNvSpPr/>
          <p:nvPr/>
        </p:nvSpPr>
        <p:spPr>
          <a:xfrm>
            <a:off x="2985479" y="5274193"/>
            <a:ext cx="1048552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6D9C1398-37D9-2C41-A918-7E15504E8F04}"/>
              </a:ext>
            </a:extLst>
          </p:cNvPr>
          <p:cNvSpPr/>
          <p:nvPr/>
        </p:nvSpPr>
        <p:spPr>
          <a:xfrm>
            <a:off x="785786" y="5047652"/>
            <a:ext cx="210312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5E08FA2-A032-5D4F-AAA1-FC3C769DD9DC}"/>
              </a:ext>
            </a:extLst>
          </p:cNvPr>
          <p:cNvSpPr txBox="1"/>
          <p:nvPr/>
        </p:nvSpPr>
        <p:spPr>
          <a:xfrm>
            <a:off x="-130120" y="5317860"/>
            <a:ext cx="2857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لأنه تم تقسيم الأطباء</a:t>
            </a:r>
          </a:p>
          <a:p>
            <a:r>
              <a:rPr lang="ar-SA" b="1" dirty="0"/>
              <a:t> إلى مجموعات</a:t>
            </a: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B86FDE0E-B670-E147-B2CA-7F3C4899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675731"/>
            <a:ext cx="355282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B16C6180-9004-D340-A7E9-1E4C5684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1318409"/>
            <a:ext cx="64008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7765C91-75B9-4E41-BE03-82AD88DCE752}"/>
                  </a:ext>
                </a:extLst>
              </p14:cNvPr>
              <p14:cNvContentPartPr/>
              <p14:nvPr/>
            </p14:nvContentPartPr>
            <p14:xfrm>
              <a:off x="1770480" y="1607400"/>
              <a:ext cx="5379840" cy="4665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7765C91-75B9-4E41-BE03-82AD88DCE7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1120" y="1598040"/>
                <a:ext cx="5398560" cy="485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D27059D-8813-BF98-8371-38753B0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40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3" grpId="0" animBg="1"/>
      <p:bldP spid="64" grpId="0" animBg="1"/>
      <p:bldP spid="65" grpId="0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steep4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70646" y="1055779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39628" y="1072101"/>
            <a:ext cx="3949549" cy="527381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العينات العشوائية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F5E113D2-42CF-9441-9CBF-0BF16F148A66}"/>
              </a:ext>
            </a:extLst>
          </p:cNvPr>
          <p:cNvSpPr/>
          <p:nvPr/>
        </p:nvSpPr>
        <p:spPr>
          <a:xfrm>
            <a:off x="907875" y="1118491"/>
            <a:ext cx="7143800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BD2E185A-030D-0F4E-A679-5F328857906A}"/>
              </a:ext>
            </a:extLst>
          </p:cNvPr>
          <p:cNvSpPr/>
          <p:nvPr/>
        </p:nvSpPr>
        <p:spPr>
          <a:xfrm>
            <a:off x="8067779" y="772709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2A970CBA-3173-DA46-9564-D8E2C0E70B06}"/>
              </a:ext>
            </a:extLst>
          </p:cNvPr>
          <p:cNvSpPr/>
          <p:nvPr/>
        </p:nvSpPr>
        <p:spPr>
          <a:xfrm>
            <a:off x="4908523" y="2408195"/>
            <a:ext cx="3714236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4" name="Picture 3">
            <a:extLst>
              <a:ext uri="{FF2B5EF4-FFF2-40B4-BE49-F238E27FC236}">
                <a16:creationId xmlns:a16="http://schemas.microsoft.com/office/drawing/2014/main" id="{973C3CAB-F2A9-F245-B525-B6FC4F33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9487" y="2508209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B0BE7665-1641-6343-99BC-A11510AB4218}"/>
              </a:ext>
            </a:extLst>
          </p:cNvPr>
          <p:cNvSpPr/>
          <p:nvPr/>
        </p:nvSpPr>
        <p:spPr>
          <a:xfrm>
            <a:off x="7551189" y="3622641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0FD75276-E479-9244-8D57-F2B76390C508}"/>
              </a:ext>
            </a:extLst>
          </p:cNvPr>
          <p:cNvSpPr/>
          <p:nvPr/>
        </p:nvSpPr>
        <p:spPr>
          <a:xfrm>
            <a:off x="5005121" y="3408327"/>
            <a:ext cx="247462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CA5DD57B-1310-5442-AE1C-85CE1DCE7F8C}"/>
              </a:ext>
            </a:extLst>
          </p:cNvPr>
          <p:cNvSpPr txBox="1"/>
          <p:nvPr/>
        </p:nvSpPr>
        <p:spPr>
          <a:xfrm>
            <a:off x="4765107" y="3796237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الفطائر التي يتم فحصها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518F9A7D-3AB6-5540-9E9E-EFDE4502B7F7}"/>
              </a:ext>
            </a:extLst>
          </p:cNvPr>
          <p:cNvSpPr/>
          <p:nvPr/>
        </p:nvSpPr>
        <p:spPr>
          <a:xfrm>
            <a:off x="7551189" y="5051401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1C30B3C5-8EE8-AB45-ACC7-4735468A708B}"/>
              </a:ext>
            </a:extLst>
          </p:cNvPr>
          <p:cNvSpPr/>
          <p:nvPr/>
        </p:nvSpPr>
        <p:spPr>
          <a:xfrm>
            <a:off x="4852411" y="4837087"/>
            <a:ext cx="262733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5EBDC79E-B6BA-7447-A9F5-AAEB64DEE578}"/>
              </a:ext>
            </a:extLst>
          </p:cNvPr>
          <p:cNvSpPr txBox="1"/>
          <p:nvPr/>
        </p:nvSpPr>
        <p:spPr>
          <a:xfrm>
            <a:off x="4867735" y="5221785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الفطائر التي تعد في المطعم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9E8F001C-0439-8E45-9D0F-A0594867CD57}"/>
              </a:ext>
            </a:extLst>
          </p:cNvPr>
          <p:cNvSpPr/>
          <p:nvPr/>
        </p:nvSpPr>
        <p:spPr>
          <a:xfrm>
            <a:off x="264513" y="2408195"/>
            <a:ext cx="4357718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9EE0EE4A-6B75-8641-BD59-721B344A3571}"/>
              </a:ext>
            </a:extLst>
          </p:cNvPr>
          <p:cNvSpPr/>
          <p:nvPr/>
        </p:nvSpPr>
        <p:spPr>
          <a:xfrm>
            <a:off x="2808111" y="3676517"/>
            <a:ext cx="1144932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التصنيف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523A81F0-DC48-C644-9109-EF8F7C53B5C2}"/>
              </a:ext>
            </a:extLst>
          </p:cNvPr>
          <p:cNvSpPr/>
          <p:nvPr/>
        </p:nvSpPr>
        <p:spPr>
          <a:xfrm>
            <a:off x="763379" y="3408327"/>
            <a:ext cx="202528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CF4238B-3664-D14B-8AFF-912FE868C3B9}"/>
              </a:ext>
            </a:extLst>
          </p:cNvPr>
          <p:cNvSpPr txBox="1"/>
          <p:nvPr/>
        </p:nvSpPr>
        <p:spPr>
          <a:xfrm>
            <a:off x="424373" y="3786007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عشوائية منتظمة</a:t>
            </a:r>
          </a:p>
        </p:txBody>
      </p:sp>
      <p:sp>
        <p:nvSpPr>
          <p:cNvPr id="79" name="دبوس زينة 78">
            <a:extLst>
              <a:ext uri="{FF2B5EF4-FFF2-40B4-BE49-F238E27FC236}">
                <a16:creationId xmlns:a16="http://schemas.microsoft.com/office/drawing/2014/main" id="{5C0C67C0-C6E6-F542-B51B-F3D005666A68}"/>
              </a:ext>
            </a:extLst>
          </p:cNvPr>
          <p:cNvSpPr/>
          <p:nvPr/>
        </p:nvSpPr>
        <p:spPr>
          <a:xfrm>
            <a:off x="3128802" y="5075709"/>
            <a:ext cx="878237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80" name="دبوس زينة 79">
            <a:extLst>
              <a:ext uri="{FF2B5EF4-FFF2-40B4-BE49-F238E27FC236}">
                <a16:creationId xmlns:a16="http://schemas.microsoft.com/office/drawing/2014/main" id="{D9A8F422-2B6F-424C-994F-4266AEB2BFBD}"/>
              </a:ext>
            </a:extLst>
          </p:cNvPr>
          <p:cNvSpPr/>
          <p:nvPr/>
        </p:nvSpPr>
        <p:spPr>
          <a:xfrm>
            <a:off x="590109" y="4853849"/>
            <a:ext cx="2473448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EB615A98-FE69-954C-BF44-C6371B35ABF2}"/>
              </a:ext>
            </a:extLst>
          </p:cNvPr>
          <p:cNvSpPr txBox="1"/>
          <p:nvPr/>
        </p:nvSpPr>
        <p:spPr>
          <a:xfrm>
            <a:off x="311692" y="5157141"/>
            <a:ext cx="30718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لأن الفحص يتم في فترات </a:t>
            </a:r>
          </a:p>
          <a:p>
            <a:pPr algn="ctr"/>
            <a:r>
              <a:rPr lang="ar-SA" b="1" dirty="0"/>
              <a:t>زمنية محددة</a:t>
            </a:r>
          </a:p>
        </p:txBody>
      </p:sp>
      <p:pic>
        <p:nvPicPr>
          <p:cNvPr id="83" name="Picture 3">
            <a:extLst>
              <a:ext uri="{FF2B5EF4-FFF2-40B4-BE49-F238E27FC236}">
                <a16:creationId xmlns:a16="http://schemas.microsoft.com/office/drawing/2014/main" id="{1D9F5325-5804-0746-9D85-C35BC017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41" y="2479633"/>
            <a:ext cx="355282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CBFF7966-67E2-EF4E-99AA-975B6129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0734" y="1430295"/>
            <a:ext cx="60388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4A23C0B-CA7A-FF91-E0DE-3D3CDD4E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06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2" grpId="0" animBg="1"/>
      <p:bldP spid="65" grpId="0" animBg="1"/>
      <p:bldP spid="68" grpId="0" animBg="1"/>
      <p:bldP spid="69" grpId="0"/>
      <p:bldP spid="70" grpId="0" animBg="1"/>
      <p:bldP spid="71" grpId="0" animBg="1"/>
      <p:bldP spid="72" grpId="0"/>
      <p:bldP spid="74" grpId="0" animBg="1"/>
      <p:bldP spid="76" grpId="0" animBg="1"/>
      <p:bldP spid="77" grpId="0" animBg="1"/>
      <p:bldP spid="78" grpId="0"/>
      <p:bldP spid="79" grpId="0" animBg="1"/>
      <p:bldP spid="80" grpId="0" animBg="1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steep4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65461" y="1045542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39169" y="1072101"/>
            <a:ext cx="3939443" cy="527381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العينات العشوائية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DA0E85D7-3891-BC45-9D34-04050120902E}"/>
              </a:ext>
            </a:extLst>
          </p:cNvPr>
          <p:cNvSpPr/>
          <p:nvPr/>
        </p:nvSpPr>
        <p:spPr>
          <a:xfrm>
            <a:off x="846561" y="1110809"/>
            <a:ext cx="7143800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60CFD0CF-FABE-7448-BD16-B67B3314FAFE}"/>
              </a:ext>
            </a:extLst>
          </p:cNvPr>
          <p:cNvSpPr/>
          <p:nvPr/>
        </p:nvSpPr>
        <p:spPr>
          <a:xfrm>
            <a:off x="8039733" y="58292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22399BC7-6BDC-3643-9DE7-05DFF7E25A04}"/>
              </a:ext>
            </a:extLst>
          </p:cNvPr>
          <p:cNvSpPr/>
          <p:nvPr/>
        </p:nvSpPr>
        <p:spPr>
          <a:xfrm>
            <a:off x="5021527" y="2526310"/>
            <a:ext cx="3616946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5CB80A2B-1195-E745-A168-2E67A531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5201" y="2626324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D10978D2-D036-FC4F-9D39-76DF21F3371B}"/>
              </a:ext>
            </a:extLst>
          </p:cNvPr>
          <p:cNvSpPr/>
          <p:nvPr/>
        </p:nvSpPr>
        <p:spPr>
          <a:xfrm>
            <a:off x="7566903" y="3740756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70D9C047-8CE6-124E-B9F5-9D822FC807FF}"/>
              </a:ext>
            </a:extLst>
          </p:cNvPr>
          <p:cNvSpPr/>
          <p:nvPr/>
        </p:nvSpPr>
        <p:spPr>
          <a:xfrm>
            <a:off x="5021527" y="3526442"/>
            <a:ext cx="2473937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CAA10C23-D21A-3646-AE97-B02BE493297F}"/>
              </a:ext>
            </a:extLst>
          </p:cNvPr>
          <p:cNvSpPr txBox="1"/>
          <p:nvPr/>
        </p:nvSpPr>
        <p:spPr>
          <a:xfrm>
            <a:off x="4958377" y="3926431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الأطباق التي تحمل الملصقات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FD238A4C-80FD-3F45-AAB4-F4C629DEC1BF}"/>
              </a:ext>
            </a:extLst>
          </p:cNvPr>
          <p:cNvSpPr/>
          <p:nvPr/>
        </p:nvSpPr>
        <p:spPr>
          <a:xfrm>
            <a:off x="7566903" y="5169516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D5128F80-CEE8-604D-B6B4-BDBF5CE6B9BD}"/>
              </a:ext>
            </a:extLst>
          </p:cNvPr>
          <p:cNvSpPr/>
          <p:nvPr/>
        </p:nvSpPr>
        <p:spPr>
          <a:xfrm>
            <a:off x="5021528" y="4955202"/>
            <a:ext cx="2473936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2F3D9FF-5FAC-184C-9ADD-1A325385690D}"/>
              </a:ext>
            </a:extLst>
          </p:cNvPr>
          <p:cNvSpPr txBox="1"/>
          <p:nvPr/>
        </p:nvSpPr>
        <p:spPr>
          <a:xfrm>
            <a:off x="4980057" y="5306321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الأطباق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35306D30-EE57-794B-8F75-8EF8769B70ED}"/>
              </a:ext>
            </a:extLst>
          </p:cNvPr>
          <p:cNvSpPr/>
          <p:nvPr/>
        </p:nvSpPr>
        <p:spPr>
          <a:xfrm>
            <a:off x="280227" y="2526310"/>
            <a:ext cx="4357718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6EE4AA21-3C39-6E48-AB54-62284A9E2D9F}"/>
              </a:ext>
            </a:extLst>
          </p:cNvPr>
          <p:cNvSpPr/>
          <p:nvPr/>
        </p:nvSpPr>
        <p:spPr>
          <a:xfrm>
            <a:off x="2950260" y="3783305"/>
            <a:ext cx="103995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التصنيف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8F66C828-9F64-CC43-BF77-B93F3F3F0961}"/>
              </a:ext>
            </a:extLst>
          </p:cNvPr>
          <p:cNvSpPr/>
          <p:nvPr/>
        </p:nvSpPr>
        <p:spPr>
          <a:xfrm>
            <a:off x="923169" y="3526442"/>
            <a:ext cx="1952011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A7959FD7-33C3-554B-A35A-BADC1EB03337}"/>
              </a:ext>
            </a:extLst>
          </p:cNvPr>
          <p:cNvSpPr txBox="1"/>
          <p:nvPr/>
        </p:nvSpPr>
        <p:spPr>
          <a:xfrm>
            <a:off x="600769" y="3883632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عشوائية  بسيطة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7874F243-8FDE-0B4F-8FFF-E87DBF6410A4}"/>
              </a:ext>
            </a:extLst>
          </p:cNvPr>
          <p:cNvSpPr/>
          <p:nvPr/>
        </p:nvSpPr>
        <p:spPr>
          <a:xfrm>
            <a:off x="3033189" y="5205235"/>
            <a:ext cx="915712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D51A57BD-EC88-4742-8D34-5AE347962DB4}"/>
              </a:ext>
            </a:extLst>
          </p:cNvPr>
          <p:cNvSpPr/>
          <p:nvPr/>
        </p:nvSpPr>
        <p:spPr>
          <a:xfrm>
            <a:off x="725102" y="4955202"/>
            <a:ext cx="2225158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E4DD40AE-1979-534A-B640-855E9AB57F64}"/>
              </a:ext>
            </a:extLst>
          </p:cNvPr>
          <p:cNvSpPr txBox="1"/>
          <p:nvPr/>
        </p:nvSpPr>
        <p:spPr>
          <a:xfrm>
            <a:off x="301478" y="5074448"/>
            <a:ext cx="30718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لأن لكل فرد الفرصة </a:t>
            </a:r>
          </a:p>
          <a:p>
            <a:pPr algn="ctr"/>
            <a:r>
              <a:rPr lang="ar-SA" b="1" dirty="0"/>
              <a:t>أن يكون</a:t>
            </a:r>
          </a:p>
          <a:p>
            <a:pPr algn="ctr"/>
            <a:r>
              <a:rPr lang="ar-SA" b="1" dirty="0"/>
              <a:t> الملصق على طبقه .</a:t>
            </a: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C8E76CED-2FFF-9446-BB9E-4B4328F9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855" y="2597748"/>
            <a:ext cx="355282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A63CED7E-57FA-A64B-B7B6-6C9CBE0E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8921" y="1240426"/>
            <a:ext cx="663893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1AC6940-3A21-AB00-1059-C0CA0FD6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3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3" grpId="0" animBg="1"/>
      <p:bldP spid="64" grpId="0" animBg="1"/>
      <p:bldP spid="65" grpId="0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steep4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58381" y="1095622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377818" y="1072101"/>
            <a:ext cx="4088797" cy="518205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227757" y="1592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العينات العشوائية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7110060B-6B27-1A45-BD28-23C56F346CF4}"/>
              </a:ext>
            </a:extLst>
          </p:cNvPr>
          <p:cNvSpPr/>
          <p:nvPr/>
        </p:nvSpPr>
        <p:spPr>
          <a:xfrm>
            <a:off x="945544" y="1043606"/>
            <a:ext cx="7143800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3EA61018-AA07-1547-9080-DCDBDE4721E3}"/>
              </a:ext>
            </a:extLst>
          </p:cNvPr>
          <p:cNvSpPr/>
          <p:nvPr/>
        </p:nvSpPr>
        <p:spPr>
          <a:xfrm>
            <a:off x="8115731" y="646633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٥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ED93DE81-D785-0A40-BDAA-54514C449536}"/>
              </a:ext>
            </a:extLst>
          </p:cNvPr>
          <p:cNvSpPr/>
          <p:nvPr/>
        </p:nvSpPr>
        <p:spPr>
          <a:xfrm>
            <a:off x="4731758" y="2472366"/>
            <a:ext cx="3929090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9336BEEC-2BFF-1143-A218-03906B68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7576" y="2572380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C22461C3-C065-3741-B7D6-9068E3964D0B}"/>
              </a:ext>
            </a:extLst>
          </p:cNvPr>
          <p:cNvSpPr/>
          <p:nvPr/>
        </p:nvSpPr>
        <p:spPr>
          <a:xfrm>
            <a:off x="7589278" y="3686812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9F61D084-79FA-9746-9C09-3F07D681D9AE}"/>
              </a:ext>
            </a:extLst>
          </p:cNvPr>
          <p:cNvSpPr/>
          <p:nvPr/>
        </p:nvSpPr>
        <p:spPr>
          <a:xfrm>
            <a:off x="4996614" y="3472498"/>
            <a:ext cx="2521226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3FD7FE10-A74B-4342-81E1-E9350503E530}"/>
              </a:ext>
            </a:extLst>
          </p:cNvPr>
          <p:cNvSpPr txBox="1"/>
          <p:nvPr/>
        </p:nvSpPr>
        <p:spPr>
          <a:xfrm>
            <a:off x="4803196" y="3860408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أزواج البطاقات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F6F203ED-1546-8E46-942B-C1D32E1BB41B}"/>
              </a:ext>
            </a:extLst>
          </p:cNvPr>
          <p:cNvSpPr/>
          <p:nvPr/>
        </p:nvSpPr>
        <p:spPr>
          <a:xfrm>
            <a:off x="7589278" y="5115572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235BB37D-30B4-474C-B557-53F639D2312F}"/>
              </a:ext>
            </a:extLst>
          </p:cNvPr>
          <p:cNvSpPr/>
          <p:nvPr/>
        </p:nvSpPr>
        <p:spPr>
          <a:xfrm>
            <a:off x="4982904" y="4901258"/>
            <a:ext cx="2534936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CC6D3DE-ECED-7F4F-9010-AB6CACCC0ACC}"/>
              </a:ext>
            </a:extLst>
          </p:cNvPr>
          <p:cNvSpPr txBox="1"/>
          <p:nvPr/>
        </p:nvSpPr>
        <p:spPr>
          <a:xfrm>
            <a:off x="4803196" y="5246306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البطاقات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60663988-D002-DF45-BC29-72C1E08371AB}"/>
              </a:ext>
            </a:extLst>
          </p:cNvPr>
          <p:cNvSpPr/>
          <p:nvPr/>
        </p:nvSpPr>
        <p:spPr>
          <a:xfrm>
            <a:off x="302602" y="2472366"/>
            <a:ext cx="4357718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E57F6511-F32E-A74C-B1F5-DB242386BC5B}"/>
              </a:ext>
            </a:extLst>
          </p:cNvPr>
          <p:cNvSpPr/>
          <p:nvPr/>
        </p:nvSpPr>
        <p:spPr>
          <a:xfrm>
            <a:off x="2913426" y="3749655"/>
            <a:ext cx="1038261" cy="590837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التصنيف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EEF23D34-4A95-F24B-ADDA-D5A287C1DFF7}"/>
              </a:ext>
            </a:extLst>
          </p:cNvPr>
          <p:cNvSpPr/>
          <p:nvPr/>
        </p:nvSpPr>
        <p:spPr>
          <a:xfrm>
            <a:off x="949394" y="3488932"/>
            <a:ext cx="190207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DF2E7EF4-9415-5D4B-B5BA-DDD07CB1D2BA}"/>
              </a:ext>
            </a:extLst>
          </p:cNvPr>
          <p:cNvSpPr txBox="1"/>
          <p:nvPr/>
        </p:nvSpPr>
        <p:spPr>
          <a:xfrm>
            <a:off x="536369" y="3860408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عشوائية  طبقية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99ADE38D-81C7-F44E-BD0E-444F512D830B}"/>
              </a:ext>
            </a:extLst>
          </p:cNvPr>
          <p:cNvSpPr/>
          <p:nvPr/>
        </p:nvSpPr>
        <p:spPr>
          <a:xfrm>
            <a:off x="2944597" y="5158044"/>
            <a:ext cx="1012021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4E009424-A5A0-6B45-A6D6-5E6D10F36F3E}"/>
              </a:ext>
            </a:extLst>
          </p:cNvPr>
          <p:cNvSpPr/>
          <p:nvPr/>
        </p:nvSpPr>
        <p:spPr>
          <a:xfrm>
            <a:off x="838888" y="4890181"/>
            <a:ext cx="2008547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4CCAB9D-6336-3448-8601-538AD0D18D24}"/>
              </a:ext>
            </a:extLst>
          </p:cNvPr>
          <p:cNvSpPr txBox="1"/>
          <p:nvPr/>
        </p:nvSpPr>
        <p:spPr>
          <a:xfrm>
            <a:off x="-421316" y="5192706"/>
            <a:ext cx="30718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لأنه صنف البطاقات</a:t>
            </a:r>
          </a:p>
          <a:p>
            <a:r>
              <a:rPr lang="ar-SA" b="1" dirty="0"/>
              <a:t> في مجموعات</a:t>
            </a: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A96322EA-3B2B-6549-829F-A41DE1D4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230" y="2543804"/>
            <a:ext cx="355282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9538B462-FC1B-3344-94A1-BA196EAD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9858" y="1186482"/>
            <a:ext cx="67294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5EBB42-6B1C-55B7-8597-920E95BC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349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3" grpId="0" animBg="1"/>
      <p:bldP spid="64" grpId="0" animBg="1"/>
      <p:bldP spid="65" grpId="0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360166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steep4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69592" y="1050445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24677" y="1072101"/>
            <a:ext cx="3966812" cy="527381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61425" y="234900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49850" y="525636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17730" y="3371291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19828" y="4325607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178737" y="187116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العينات العشوائية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54AF0D8D-8D99-0F4B-B855-22F6C05DCA01}"/>
              </a:ext>
            </a:extLst>
          </p:cNvPr>
          <p:cNvSpPr/>
          <p:nvPr/>
        </p:nvSpPr>
        <p:spPr>
          <a:xfrm>
            <a:off x="856084" y="1083883"/>
            <a:ext cx="7143800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9A45303C-68FD-3249-9CA5-B724C7FCF1BA}"/>
              </a:ext>
            </a:extLst>
          </p:cNvPr>
          <p:cNvSpPr/>
          <p:nvPr/>
        </p:nvSpPr>
        <p:spPr>
          <a:xfrm>
            <a:off x="7961261" y="486213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٦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5863C063-283B-614B-80D1-CFFC06F906D9}"/>
              </a:ext>
            </a:extLst>
          </p:cNvPr>
          <p:cNvSpPr/>
          <p:nvPr/>
        </p:nvSpPr>
        <p:spPr>
          <a:xfrm>
            <a:off x="5012030" y="2512643"/>
            <a:ext cx="3559358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3BB0C972-CFD6-FC47-BADB-A1C714C6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8116" y="2612657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3F0A2AB7-21B0-BE45-9975-4BF47A2686C9}"/>
              </a:ext>
            </a:extLst>
          </p:cNvPr>
          <p:cNvSpPr/>
          <p:nvPr/>
        </p:nvSpPr>
        <p:spPr>
          <a:xfrm>
            <a:off x="7499818" y="3727089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A0F8ADA0-B08D-1B40-A774-FA1E8509EA6D}"/>
              </a:ext>
            </a:extLst>
          </p:cNvPr>
          <p:cNvSpPr/>
          <p:nvPr/>
        </p:nvSpPr>
        <p:spPr>
          <a:xfrm>
            <a:off x="4913123" y="3512295"/>
            <a:ext cx="2549071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6AAF924E-8B92-614E-B06A-09EA5B08413D}"/>
              </a:ext>
            </a:extLst>
          </p:cNvPr>
          <p:cNvSpPr txBox="1"/>
          <p:nvPr/>
        </p:nvSpPr>
        <p:spPr>
          <a:xfrm>
            <a:off x="4830628" y="3889025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الأشخاص الذين تسلموا الاستبانة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BF10A3A3-A86D-BC45-AD8A-577FFA2E2F9E}"/>
              </a:ext>
            </a:extLst>
          </p:cNvPr>
          <p:cNvSpPr/>
          <p:nvPr/>
        </p:nvSpPr>
        <p:spPr>
          <a:xfrm>
            <a:off x="7499818" y="5155849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76188B20-84EF-F940-81AC-860BB3CE68B4}"/>
              </a:ext>
            </a:extLst>
          </p:cNvPr>
          <p:cNvSpPr/>
          <p:nvPr/>
        </p:nvSpPr>
        <p:spPr>
          <a:xfrm>
            <a:off x="4984048" y="4941535"/>
            <a:ext cx="2444331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778EBAE-33CA-0345-B5F2-8F2296752FA3}"/>
              </a:ext>
            </a:extLst>
          </p:cNvPr>
          <p:cNvSpPr txBox="1"/>
          <p:nvPr/>
        </p:nvSpPr>
        <p:spPr>
          <a:xfrm>
            <a:off x="4713736" y="5286583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من يشاهد المحطة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E468A9E2-2F32-2042-BCE0-00ACDF0C8D03}"/>
              </a:ext>
            </a:extLst>
          </p:cNvPr>
          <p:cNvSpPr/>
          <p:nvPr/>
        </p:nvSpPr>
        <p:spPr>
          <a:xfrm>
            <a:off x="398084" y="2512643"/>
            <a:ext cx="4172776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F98F7FA1-A44D-6D4D-81B1-BCA3CC1BD83F}"/>
              </a:ext>
            </a:extLst>
          </p:cNvPr>
          <p:cNvSpPr/>
          <p:nvPr/>
        </p:nvSpPr>
        <p:spPr>
          <a:xfrm>
            <a:off x="2900426" y="3748899"/>
            <a:ext cx="1083192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التصنيف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DCEA62D6-47F0-A243-87E0-56ABA253DF93}"/>
              </a:ext>
            </a:extLst>
          </p:cNvPr>
          <p:cNvSpPr/>
          <p:nvPr/>
        </p:nvSpPr>
        <p:spPr>
          <a:xfrm>
            <a:off x="791728" y="3521651"/>
            <a:ext cx="1996652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05A610F9-350C-CA4C-8E1E-F28FCD2116FF}"/>
              </a:ext>
            </a:extLst>
          </p:cNvPr>
          <p:cNvSpPr txBox="1"/>
          <p:nvPr/>
        </p:nvSpPr>
        <p:spPr>
          <a:xfrm>
            <a:off x="466970" y="3836670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عشوائية  بسيطة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8EE017C1-1854-8844-9718-0BEFED5A2B1E}"/>
              </a:ext>
            </a:extLst>
          </p:cNvPr>
          <p:cNvSpPr/>
          <p:nvPr/>
        </p:nvSpPr>
        <p:spPr>
          <a:xfrm>
            <a:off x="3100648" y="5155849"/>
            <a:ext cx="91918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EEFF25AF-CBE8-984D-980A-D7ED7746741E}"/>
              </a:ext>
            </a:extLst>
          </p:cNvPr>
          <p:cNvSpPr/>
          <p:nvPr/>
        </p:nvSpPr>
        <p:spPr>
          <a:xfrm>
            <a:off x="825365" y="4941535"/>
            <a:ext cx="2014852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3041668B-2A89-C648-9F2A-8E781EED9258}"/>
              </a:ext>
            </a:extLst>
          </p:cNvPr>
          <p:cNvSpPr txBox="1"/>
          <p:nvPr/>
        </p:nvSpPr>
        <p:spPr>
          <a:xfrm>
            <a:off x="146510" y="5273141"/>
            <a:ext cx="30718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لأن اختيار الأشخاص </a:t>
            </a:r>
          </a:p>
          <a:p>
            <a:pPr algn="ctr"/>
            <a:r>
              <a:rPr lang="ar-SA" b="1" dirty="0"/>
              <a:t>عشوائيا</a:t>
            </a: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A2E9CCEB-4060-504F-A99B-C89A6664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770" y="2584081"/>
            <a:ext cx="355282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A4802350-5363-F54D-A062-88D226F5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0398" y="1226759"/>
            <a:ext cx="67722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B9B1AE4-C976-6EE4-ABE3-653E0B87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936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3" grpId="0" animBg="1"/>
      <p:bldP spid="64" grpId="0" animBg="1"/>
      <p:bldP spid="65" grpId="0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180403" y="842652"/>
            <a:ext cx="4541601" cy="57746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357985" y="4372073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357985" y="4890095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357985" y="540921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357985" y="5862257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366122" y="1331510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352666" y="178024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373599" y="2404682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357985" y="287685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381156" y="332570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381156" y="383705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080743" y="2480938"/>
            <a:ext cx="583947" cy="605945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096658" y="1402189"/>
            <a:ext cx="583947" cy="605945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096659" y="4488462"/>
            <a:ext cx="583947" cy="605945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096658" y="5502534"/>
            <a:ext cx="583948" cy="551861"/>
            <a:chOff x="1331026" y="922810"/>
            <a:chExt cx="507038" cy="282187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7" y="115299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066296" y="3442474"/>
            <a:ext cx="598393" cy="554984"/>
            <a:chOff x="1331026" y="922810"/>
            <a:chExt cx="519580" cy="283784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43569" y="115459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C88BF4AC-06DB-3C44-97DD-39362085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985188" y="1776341"/>
            <a:ext cx="1239145" cy="1026487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7699D22-EDE6-DB4A-A89A-11A1D9FD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381264" y="3083034"/>
            <a:ext cx="651729" cy="53988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15C9424-F261-2743-9A24-C66A8F2F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865914" y="4034078"/>
            <a:ext cx="397833" cy="32955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AABB697E-CCD2-B542-AA6E-04D5FDBE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4982238" y="4276676"/>
            <a:ext cx="421140" cy="34886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8C51D5B-78E8-C17B-E222-E099EB1D4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840778" y="2568092"/>
            <a:ext cx="2532986" cy="242768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159DB41-5F5C-46D1-EDE5-99413761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95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" y="6000750"/>
            <a:ext cx="6707639" cy="8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2" y="672865"/>
            <a:ext cx="4953811" cy="32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723484" cy="113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2" y="5619902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8CAB9D6-EB6A-D244-992D-2C07AD252901}"/>
              </a:ext>
            </a:extLst>
          </p:cNvPr>
          <p:cNvSpPr txBox="1"/>
          <p:nvPr/>
        </p:nvSpPr>
        <p:spPr>
          <a:xfrm>
            <a:off x="5307834" y="1580842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21BD2172-3361-AD45-BA63-28D0E327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9721" y="1249569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97541FF8-27AC-DE4A-8025-747488A3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4" y="1065588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CBE469A4-8585-DB4A-86E4-01E8B825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47" y="877048"/>
            <a:ext cx="4529791" cy="29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مستطيل 49">
            <a:extLst>
              <a:ext uri="{FF2B5EF4-FFF2-40B4-BE49-F238E27FC236}">
                <a16:creationId xmlns:a16="http://schemas.microsoft.com/office/drawing/2014/main" id="{ADB49C41-9B00-1F40-A782-7D4413D79CCB}"/>
              </a:ext>
            </a:extLst>
          </p:cNvPr>
          <p:cNvSpPr/>
          <p:nvPr/>
        </p:nvSpPr>
        <p:spPr>
          <a:xfrm>
            <a:off x="4738940" y="1023784"/>
            <a:ext cx="5934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العينة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49C92A4D-38FF-1B4B-8680-A17A420F9CAD}"/>
              </a:ext>
            </a:extLst>
          </p:cNvPr>
          <p:cNvSpPr/>
          <p:nvPr/>
        </p:nvSpPr>
        <p:spPr>
          <a:xfrm>
            <a:off x="3388977" y="907129"/>
            <a:ext cx="8370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المجتمع 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F5F70AD4-F382-B041-9265-D5E1667B7D8D}"/>
              </a:ext>
            </a:extLst>
          </p:cNvPr>
          <p:cNvSpPr/>
          <p:nvPr/>
        </p:nvSpPr>
        <p:spPr>
          <a:xfrm>
            <a:off x="2626442" y="1352306"/>
            <a:ext cx="14382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الدراسة المسحية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E22B6B71-24A7-7B46-A9D9-43E84B6B990A}"/>
              </a:ext>
            </a:extLst>
          </p:cNvPr>
          <p:cNvSpPr/>
          <p:nvPr/>
        </p:nvSpPr>
        <p:spPr>
          <a:xfrm>
            <a:off x="2290158" y="1814090"/>
            <a:ext cx="24048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الدراسة القائمة على الملاحظة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8F5858EE-B094-D445-8FC6-C58EEBDAB02C}"/>
              </a:ext>
            </a:extLst>
          </p:cNvPr>
          <p:cNvSpPr/>
          <p:nvPr/>
        </p:nvSpPr>
        <p:spPr>
          <a:xfrm>
            <a:off x="4058293" y="2751128"/>
            <a:ext cx="9108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الملاحظة 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B265F2BF-39E8-3F42-8645-EAC5DB0A5D52}"/>
              </a:ext>
            </a:extLst>
          </p:cNvPr>
          <p:cNvSpPr/>
          <p:nvPr/>
        </p:nvSpPr>
        <p:spPr>
          <a:xfrm>
            <a:off x="2767933" y="2551866"/>
            <a:ext cx="7296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التجربة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43605C20-3462-E64B-96A8-1A21C80A2A9A}"/>
              </a:ext>
            </a:extLst>
          </p:cNvPr>
          <p:cNvSpPr/>
          <p:nvPr/>
        </p:nvSpPr>
        <p:spPr>
          <a:xfrm>
            <a:off x="2366062" y="3305972"/>
            <a:ext cx="13612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العينة العشوائية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4446A7EE-032B-E544-A17A-4F24C9DE4AD9}"/>
              </a:ext>
            </a:extLst>
          </p:cNvPr>
          <p:cNvSpPr/>
          <p:nvPr/>
        </p:nvSpPr>
        <p:spPr>
          <a:xfrm>
            <a:off x="3688000" y="3197684"/>
            <a:ext cx="12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العينة المتحيزة</a:t>
            </a:r>
          </a:p>
        </p:txBody>
      </p:sp>
      <p:pic>
        <p:nvPicPr>
          <p:cNvPr id="58" name="Google Shape;68;p13">
            <a:extLst>
              <a:ext uri="{FF2B5EF4-FFF2-40B4-BE49-F238E27FC236}">
                <a16:creationId xmlns:a16="http://schemas.microsoft.com/office/drawing/2014/main" id="{AF4010C7-053F-044D-AF5C-ED0DBBD2E0B4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43619" y="230601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64" y="4938048"/>
            <a:ext cx="1342292" cy="13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485" y="4013595"/>
            <a:ext cx="2440746" cy="29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64" y="4833504"/>
            <a:ext cx="3556388" cy="21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75" y="4712544"/>
            <a:ext cx="733220" cy="5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5869834" y="4527560"/>
            <a:ext cx="1209593" cy="1163653"/>
          </a:xfrm>
          <a:prstGeom prst="rect">
            <a:avLst/>
          </a:prstGeom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7120196" y="5335908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29" y="5035365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DF4C5F10-B54E-094C-8774-1DE0D6AC9533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46622CCB-1ADE-414F-A379-C0FD320AB9A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DC649227-2EB0-4F1F-EF9F-5F35A0C0814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399276" y="4851593"/>
            <a:ext cx="1082587" cy="103758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CB988C9-0F5E-170E-7820-F93B8209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3528" y="566730"/>
            <a:ext cx="4821898" cy="60306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648039" y="47651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648039" y="52369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648039" y="567181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4633158" y="612635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633158" y="187815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633158" y="2416155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633158" y="288957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633158" y="3357912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633158" y="3823389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648039" y="431061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753669" y="1946215"/>
            <a:ext cx="578778" cy="636722"/>
            <a:chOff x="1347338" y="889432"/>
            <a:chExt cx="537973" cy="352111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347338" y="88943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378274" y="118953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4703738" y="2958971"/>
            <a:ext cx="545635" cy="560669"/>
            <a:chOff x="1285758" y="938571"/>
            <a:chExt cx="507167" cy="310053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5758" y="9385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4761861" y="3883489"/>
            <a:ext cx="573140" cy="583553"/>
            <a:chOff x="1283516" y="896752"/>
            <a:chExt cx="532733" cy="322708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309212" y="1167456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4752657" y="5753656"/>
            <a:ext cx="554699" cy="537771"/>
            <a:chOff x="1285889" y="917371"/>
            <a:chExt cx="515592" cy="292786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94444" y="9173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9" y="115815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4752656" y="4857536"/>
            <a:ext cx="545497" cy="548575"/>
            <a:chOff x="1294446" y="917403"/>
            <a:chExt cx="507039" cy="303365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94446" y="91740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94448" y="1168764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755576" y="1727656"/>
            <a:ext cx="2803208" cy="934403"/>
          </a:xfrm>
          <a:prstGeom prst="rect">
            <a:avLst/>
          </a:prstGeom>
          <a:noFill/>
          <a:ln w="28575">
            <a:noFill/>
          </a:ln>
          <a:effectLst>
            <a:outerShdw blurRad="50800" dist="50800" dir="5400000" algn="ctr" rotWithShape="0">
              <a:srgbClr val="9CDF9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١٠-١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تصميم دراسة مسحية</a:t>
            </a:r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8CF09041-73F4-1045-810E-67EA3EE4EDBF}"/>
              </a:ext>
            </a:extLst>
          </p:cNvPr>
          <p:cNvSpPr/>
          <p:nvPr/>
        </p:nvSpPr>
        <p:spPr>
          <a:xfrm>
            <a:off x="4597896" y="89943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056C6628-8BCD-6B49-8B70-F88FD2C4CF23}"/>
              </a:ext>
            </a:extLst>
          </p:cNvPr>
          <p:cNvSpPr/>
          <p:nvPr/>
        </p:nvSpPr>
        <p:spPr>
          <a:xfrm>
            <a:off x="4597896" y="1437431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7" name="Google Shape;150;p5">
            <a:extLst>
              <a:ext uri="{FF2B5EF4-FFF2-40B4-BE49-F238E27FC236}">
                <a16:creationId xmlns:a16="http://schemas.microsoft.com/office/drawing/2014/main" id="{5FEA7270-67B0-4A46-9AB8-B196B6626150}"/>
              </a:ext>
            </a:extLst>
          </p:cNvPr>
          <p:cNvGrpSpPr/>
          <p:nvPr/>
        </p:nvGrpSpPr>
        <p:grpSpPr>
          <a:xfrm rot="10800000" flipV="1">
            <a:off x="4754682" y="992169"/>
            <a:ext cx="545495" cy="636290"/>
            <a:chOff x="1344558" y="903079"/>
            <a:chExt cx="507037" cy="351872"/>
          </a:xfrm>
        </p:grpSpPr>
        <p:sp>
          <p:nvSpPr>
            <p:cNvPr id="38" name="Google Shape;152;p5">
              <a:extLst>
                <a:ext uri="{FF2B5EF4-FFF2-40B4-BE49-F238E27FC236}">
                  <a16:creationId xmlns:a16="http://schemas.microsoft.com/office/drawing/2014/main" id="{22766A71-8FBD-9B43-9FE5-CF818DF4F245}"/>
                </a:ext>
              </a:extLst>
            </p:cNvPr>
            <p:cNvSpPr/>
            <p:nvPr/>
          </p:nvSpPr>
          <p:spPr>
            <a:xfrm>
              <a:off x="1344558" y="90307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3;p5">
              <a:extLst>
                <a:ext uri="{FF2B5EF4-FFF2-40B4-BE49-F238E27FC236}">
                  <a16:creationId xmlns:a16="http://schemas.microsoft.com/office/drawing/2014/main" id="{21A3C235-C296-6A49-92FD-BC748F1C8EC1}"/>
                </a:ext>
              </a:extLst>
            </p:cNvPr>
            <p:cNvSpPr/>
            <p:nvPr/>
          </p:nvSpPr>
          <p:spPr>
            <a:xfrm>
              <a:off x="1344558" y="1202947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FEF59B73-7DEA-4842-8251-0CAA36236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69271"/>
            <a:ext cx="2364970" cy="2814510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0668EF54-A55B-C5BB-A912-F178A24F71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418662" y="1715487"/>
            <a:ext cx="3409570" cy="326783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CA2C8F3-0C02-4746-8FE4-714E26D3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867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73940" y="103946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تصميم دراسة مسحية</a:t>
            </a:r>
          </a:p>
        </p:txBody>
      </p:sp>
      <p:sp>
        <p:nvSpPr>
          <p:cNvPr id="89" name="دبوس زينة 88">
            <a:extLst>
              <a:ext uri="{FF2B5EF4-FFF2-40B4-BE49-F238E27FC236}">
                <a16:creationId xmlns:a16="http://schemas.microsoft.com/office/drawing/2014/main" id="{F8596C41-6747-1E4B-A641-7331E4D12A42}"/>
              </a:ext>
            </a:extLst>
          </p:cNvPr>
          <p:cNvSpPr/>
          <p:nvPr/>
        </p:nvSpPr>
        <p:spPr>
          <a:xfrm>
            <a:off x="5054664" y="3143248"/>
            <a:ext cx="3560243" cy="64294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ماذا تمثل جميع الملابس الرياضية المنتجة ؟</a:t>
            </a:r>
          </a:p>
        </p:txBody>
      </p:sp>
      <p:sp>
        <p:nvSpPr>
          <p:cNvPr id="90" name="دبوس زينة 89">
            <a:extLst>
              <a:ext uri="{FF2B5EF4-FFF2-40B4-BE49-F238E27FC236}">
                <a16:creationId xmlns:a16="http://schemas.microsoft.com/office/drawing/2014/main" id="{9E758019-5EEF-A14C-9B83-FF5BD2C55963}"/>
              </a:ext>
            </a:extLst>
          </p:cNvPr>
          <p:cNvSpPr/>
          <p:nvPr/>
        </p:nvSpPr>
        <p:spPr>
          <a:xfrm>
            <a:off x="1187624" y="3143248"/>
            <a:ext cx="2664296" cy="64294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المجتمع</a:t>
            </a:r>
          </a:p>
        </p:txBody>
      </p:sp>
      <p:sp>
        <p:nvSpPr>
          <p:cNvPr id="91" name="دبوس زينة 90">
            <a:extLst>
              <a:ext uri="{FF2B5EF4-FFF2-40B4-BE49-F238E27FC236}">
                <a16:creationId xmlns:a16="http://schemas.microsoft.com/office/drawing/2014/main" id="{0EE0BD7C-1A0B-104D-85D2-DA80D1777FA7}"/>
              </a:ext>
            </a:extLst>
          </p:cNvPr>
          <p:cNvSpPr/>
          <p:nvPr/>
        </p:nvSpPr>
        <p:spPr>
          <a:xfrm>
            <a:off x="5078851" y="4214818"/>
            <a:ext cx="3486963" cy="1214446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افترض أن المصنع ينتج ٢٠٠ قطعة يوميا . إذا أخذت أول ٥٠ قطعة وتم فحصها للكشف عن عيوب ، فهل يشكل ذلك عينة عشوائية ؟</a:t>
            </a:r>
          </a:p>
        </p:txBody>
      </p:sp>
      <p:sp>
        <p:nvSpPr>
          <p:cNvPr id="92" name="دبوس زينة 91">
            <a:extLst>
              <a:ext uri="{FF2B5EF4-FFF2-40B4-BE49-F238E27FC236}">
                <a16:creationId xmlns:a16="http://schemas.microsoft.com/office/drawing/2014/main" id="{0C125F60-2004-1640-85A7-552153984741}"/>
              </a:ext>
            </a:extLst>
          </p:cNvPr>
          <p:cNvSpPr/>
          <p:nvPr/>
        </p:nvSpPr>
        <p:spPr>
          <a:xfrm>
            <a:off x="909986" y="4214818"/>
            <a:ext cx="3161947" cy="10143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لا ، يجب أن يكون لكل قطعة فرصة الاختيار نفسها كأي قطعة أخرى </a:t>
            </a:r>
            <a:r>
              <a:rPr lang="ar-SA" sz="2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3" name="دبوس زينة 92">
            <a:extLst>
              <a:ext uri="{FF2B5EF4-FFF2-40B4-BE49-F238E27FC236}">
                <a16:creationId xmlns:a16="http://schemas.microsoft.com/office/drawing/2014/main" id="{3F87EC23-E508-DD40-9E85-8ACF329863FA}"/>
              </a:ext>
            </a:extLst>
          </p:cNvPr>
          <p:cNvSpPr/>
          <p:nvPr/>
        </p:nvSpPr>
        <p:spPr>
          <a:xfrm>
            <a:off x="5031300" y="5650272"/>
            <a:ext cx="3675007" cy="64294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كيف يمكن للمصنع أن يختار عينة عشوائية ؟</a:t>
            </a:r>
          </a:p>
        </p:txBody>
      </p:sp>
      <p:sp>
        <p:nvSpPr>
          <p:cNvPr id="94" name="دبوس زينة 93">
            <a:extLst>
              <a:ext uri="{FF2B5EF4-FFF2-40B4-BE49-F238E27FC236}">
                <a16:creationId xmlns:a16="http://schemas.microsoft.com/office/drawing/2014/main" id="{872023E3-7C70-E14F-9D77-A18D6F1BE5D2}"/>
              </a:ext>
            </a:extLst>
          </p:cNvPr>
          <p:cNvSpPr/>
          <p:nvPr/>
        </p:nvSpPr>
        <p:spPr>
          <a:xfrm>
            <a:off x="909985" y="5527407"/>
            <a:ext cx="3142367" cy="64294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يختار كل عاشر قطعة يتم إنتاجها </a:t>
            </a:r>
          </a:p>
        </p:txBody>
      </p:sp>
      <p:pic>
        <p:nvPicPr>
          <p:cNvPr id="88" name="Picture 3">
            <a:extLst>
              <a:ext uri="{FF2B5EF4-FFF2-40B4-BE49-F238E27FC236}">
                <a16:creationId xmlns:a16="http://schemas.microsoft.com/office/drawing/2014/main" id="{737E3085-06FB-C046-AB5F-7E88E46B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7169" y="1056608"/>
            <a:ext cx="43086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صورة 2" descr="صورة تحتوي على شخص, رجل, وجبة&#10;&#10;تم إنشاء الوصف تلقائياً">
            <a:extLst>
              <a:ext uri="{FF2B5EF4-FFF2-40B4-BE49-F238E27FC236}">
                <a16:creationId xmlns:a16="http://schemas.microsoft.com/office/drawing/2014/main" id="{38964B13-5355-0445-A0AF-435C5CAC3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3" y="1021626"/>
            <a:ext cx="3031137" cy="203497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41B069E-9382-31D2-646D-A8DAFCFD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70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73940" y="103946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112640" y="23267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تصميم دراسة مسحية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5F6BC909-56CB-7347-8464-953C24F7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618" y="944581"/>
            <a:ext cx="7063690" cy="115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8" name="Picture 3">
            <a:extLst>
              <a:ext uri="{FF2B5EF4-FFF2-40B4-BE49-F238E27FC236}">
                <a16:creationId xmlns:a16="http://schemas.microsoft.com/office/drawing/2014/main" id="{981F4D39-7A33-A44F-A412-FD4B203D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134" y="2083912"/>
            <a:ext cx="7495437" cy="430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4253974-A0AF-3AD8-2746-396CFCA0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132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97183" y="1008223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26140" y="1108411"/>
            <a:ext cx="3975068" cy="5182814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117345" y="2348681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82453" y="5229393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136787" y="3270416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94252" y="4186880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جمع البيانات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" name="دبوس زينة 119">
            <a:extLst>
              <a:ext uri="{FF2B5EF4-FFF2-40B4-BE49-F238E27FC236}">
                <a16:creationId xmlns:a16="http://schemas.microsoft.com/office/drawing/2014/main" id="{377234D1-830C-7340-949B-13F0991361AF}"/>
              </a:ext>
            </a:extLst>
          </p:cNvPr>
          <p:cNvSpPr/>
          <p:nvPr/>
        </p:nvSpPr>
        <p:spPr>
          <a:xfrm>
            <a:off x="915099" y="1108411"/>
            <a:ext cx="7215238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1" name="دبوس زينة 120">
            <a:extLst>
              <a:ext uri="{FF2B5EF4-FFF2-40B4-BE49-F238E27FC236}">
                <a16:creationId xmlns:a16="http://schemas.microsoft.com/office/drawing/2014/main" id="{18DB622B-FC89-0346-857B-62AF2827BA83}"/>
              </a:ext>
            </a:extLst>
          </p:cNvPr>
          <p:cNvSpPr/>
          <p:nvPr/>
        </p:nvSpPr>
        <p:spPr>
          <a:xfrm>
            <a:off x="8028867" y="46653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123" name="دبوس زينة 122">
            <a:extLst>
              <a:ext uri="{FF2B5EF4-FFF2-40B4-BE49-F238E27FC236}">
                <a16:creationId xmlns:a16="http://schemas.microsoft.com/office/drawing/2014/main" id="{DE48B42E-6A6E-5E45-BEE9-2BF0DD5E0BA3}"/>
              </a:ext>
            </a:extLst>
          </p:cNvPr>
          <p:cNvSpPr/>
          <p:nvPr/>
        </p:nvSpPr>
        <p:spPr>
          <a:xfrm>
            <a:off x="4984742" y="2297304"/>
            <a:ext cx="3446548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5" name="Picture 2">
            <a:extLst>
              <a:ext uri="{FF2B5EF4-FFF2-40B4-BE49-F238E27FC236}">
                <a16:creationId xmlns:a16="http://schemas.microsoft.com/office/drawing/2014/main" id="{E948EAF1-7FFB-C645-A3DA-7A876DC7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2232" y="1208436"/>
            <a:ext cx="661988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3">
            <a:extLst>
              <a:ext uri="{FF2B5EF4-FFF2-40B4-BE49-F238E27FC236}">
                <a16:creationId xmlns:a16="http://schemas.microsoft.com/office/drawing/2014/main" id="{A4D502B9-8B9B-0246-A040-EA551BC1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8018" y="2397318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دبوس زينة 126">
            <a:extLst>
              <a:ext uri="{FF2B5EF4-FFF2-40B4-BE49-F238E27FC236}">
                <a16:creationId xmlns:a16="http://schemas.microsoft.com/office/drawing/2014/main" id="{3CE4C83A-E01D-F343-AD4F-C46B564856E8}"/>
              </a:ext>
            </a:extLst>
          </p:cNvPr>
          <p:cNvSpPr/>
          <p:nvPr/>
        </p:nvSpPr>
        <p:spPr>
          <a:xfrm>
            <a:off x="7494474" y="3511750"/>
            <a:ext cx="936816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128" name="دبوس زينة 127">
            <a:extLst>
              <a:ext uri="{FF2B5EF4-FFF2-40B4-BE49-F238E27FC236}">
                <a16:creationId xmlns:a16="http://schemas.microsoft.com/office/drawing/2014/main" id="{BD70279C-E6EA-1A4C-BD78-8647375A5B41}"/>
              </a:ext>
            </a:extLst>
          </p:cNvPr>
          <p:cNvSpPr/>
          <p:nvPr/>
        </p:nvSpPr>
        <p:spPr>
          <a:xfrm>
            <a:off x="4974812" y="3308516"/>
            <a:ext cx="2484322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384C88C6-1FA9-C14E-A931-E11EF8A61D78}"/>
              </a:ext>
            </a:extLst>
          </p:cNvPr>
          <p:cNvSpPr txBox="1"/>
          <p:nvPr/>
        </p:nvSpPr>
        <p:spPr>
          <a:xfrm>
            <a:off x="4849532" y="3521216"/>
            <a:ext cx="27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الأشخاص الذين تسلموا </a:t>
            </a:r>
          </a:p>
          <a:p>
            <a:pPr algn="ctr"/>
            <a:r>
              <a:rPr lang="ar-SA" sz="1600" b="1" dirty="0"/>
              <a:t>الاستبانات وعددهم ١٠٠٠ شخص</a:t>
            </a:r>
          </a:p>
        </p:txBody>
      </p:sp>
      <p:sp>
        <p:nvSpPr>
          <p:cNvPr id="130" name="دبوس زينة 129">
            <a:extLst>
              <a:ext uri="{FF2B5EF4-FFF2-40B4-BE49-F238E27FC236}">
                <a16:creationId xmlns:a16="http://schemas.microsoft.com/office/drawing/2014/main" id="{32C51035-3F3E-DB4E-8877-C1CCA55955FB}"/>
              </a:ext>
            </a:extLst>
          </p:cNvPr>
          <p:cNvSpPr/>
          <p:nvPr/>
        </p:nvSpPr>
        <p:spPr>
          <a:xfrm>
            <a:off x="7359720" y="4940510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131" name="دبوس زينة 130">
            <a:extLst>
              <a:ext uri="{FF2B5EF4-FFF2-40B4-BE49-F238E27FC236}">
                <a16:creationId xmlns:a16="http://schemas.microsoft.com/office/drawing/2014/main" id="{33D17A49-E8CD-734D-BA39-660F2FD880B6}"/>
              </a:ext>
            </a:extLst>
          </p:cNvPr>
          <p:cNvSpPr/>
          <p:nvPr/>
        </p:nvSpPr>
        <p:spPr>
          <a:xfrm>
            <a:off x="5044857" y="4726196"/>
            <a:ext cx="2243424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705BDEDA-0534-7F4C-8CC1-0451644DE82B}"/>
              </a:ext>
            </a:extLst>
          </p:cNvPr>
          <p:cNvSpPr txBox="1"/>
          <p:nvPr/>
        </p:nvSpPr>
        <p:spPr>
          <a:xfrm>
            <a:off x="4737021" y="5071244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جميع سكان الحي</a:t>
            </a:r>
          </a:p>
        </p:txBody>
      </p:sp>
      <p:sp>
        <p:nvSpPr>
          <p:cNvPr id="134" name="دبوس زينة 133">
            <a:extLst>
              <a:ext uri="{FF2B5EF4-FFF2-40B4-BE49-F238E27FC236}">
                <a16:creationId xmlns:a16="http://schemas.microsoft.com/office/drawing/2014/main" id="{9819C0ED-8591-4F4C-B092-BFA067D7596B}"/>
              </a:ext>
            </a:extLst>
          </p:cNvPr>
          <p:cNvSpPr/>
          <p:nvPr/>
        </p:nvSpPr>
        <p:spPr>
          <a:xfrm>
            <a:off x="501672" y="2297304"/>
            <a:ext cx="3929090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6" name="دبوس زينة 135">
            <a:extLst>
              <a:ext uri="{FF2B5EF4-FFF2-40B4-BE49-F238E27FC236}">
                <a16:creationId xmlns:a16="http://schemas.microsoft.com/office/drawing/2014/main" id="{FA284E9B-C0DD-9641-86BB-B418DF57CB9F}"/>
              </a:ext>
            </a:extLst>
          </p:cNvPr>
          <p:cNvSpPr/>
          <p:nvPr/>
        </p:nvSpPr>
        <p:spPr>
          <a:xfrm>
            <a:off x="3048890" y="3565060"/>
            <a:ext cx="1053308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الأسلوب</a:t>
            </a:r>
          </a:p>
        </p:txBody>
      </p:sp>
      <p:sp>
        <p:nvSpPr>
          <p:cNvPr id="137" name="دبوس زينة 136">
            <a:extLst>
              <a:ext uri="{FF2B5EF4-FFF2-40B4-BE49-F238E27FC236}">
                <a16:creationId xmlns:a16="http://schemas.microsoft.com/office/drawing/2014/main" id="{297FC95D-81CD-1647-85E6-575050C28D67}"/>
              </a:ext>
            </a:extLst>
          </p:cNvPr>
          <p:cNvSpPr/>
          <p:nvPr/>
        </p:nvSpPr>
        <p:spPr>
          <a:xfrm>
            <a:off x="818147" y="3297436"/>
            <a:ext cx="2153618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AB85772A-849E-2847-AD4B-3BF970CDAF18}"/>
              </a:ext>
            </a:extLst>
          </p:cNvPr>
          <p:cNvSpPr txBox="1"/>
          <p:nvPr/>
        </p:nvSpPr>
        <p:spPr>
          <a:xfrm>
            <a:off x="488994" y="3696334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الدراسة المسحية</a:t>
            </a:r>
          </a:p>
        </p:txBody>
      </p:sp>
      <p:sp>
        <p:nvSpPr>
          <p:cNvPr id="139" name="دبوس زينة 138">
            <a:extLst>
              <a:ext uri="{FF2B5EF4-FFF2-40B4-BE49-F238E27FC236}">
                <a16:creationId xmlns:a16="http://schemas.microsoft.com/office/drawing/2014/main" id="{BD565232-C233-014F-8BEC-CEE6522A1538}"/>
              </a:ext>
            </a:extLst>
          </p:cNvPr>
          <p:cNvSpPr/>
          <p:nvPr/>
        </p:nvSpPr>
        <p:spPr>
          <a:xfrm>
            <a:off x="3141116" y="5023530"/>
            <a:ext cx="91754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140" name="دبوس زينة 139">
            <a:extLst>
              <a:ext uri="{FF2B5EF4-FFF2-40B4-BE49-F238E27FC236}">
                <a16:creationId xmlns:a16="http://schemas.microsoft.com/office/drawing/2014/main" id="{D0E51BDA-887D-FA4B-A4D0-D37ED7D8F1AF}"/>
              </a:ext>
            </a:extLst>
          </p:cNvPr>
          <p:cNvSpPr/>
          <p:nvPr/>
        </p:nvSpPr>
        <p:spPr>
          <a:xfrm>
            <a:off x="754090" y="4726196"/>
            <a:ext cx="232971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67C98AB2-8CA3-D84F-8303-85DCCE8CE3E5}"/>
              </a:ext>
            </a:extLst>
          </p:cNvPr>
          <p:cNvSpPr txBox="1"/>
          <p:nvPr/>
        </p:nvSpPr>
        <p:spPr>
          <a:xfrm>
            <a:off x="487518" y="5087229"/>
            <a:ext cx="27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لأن البيانات تؤخذ من استجابات</a:t>
            </a:r>
          </a:p>
          <a:p>
            <a:pPr algn="ctr"/>
            <a:r>
              <a:rPr lang="ar-SA" sz="1600" b="1" dirty="0"/>
              <a:t> أفراد العينة .</a:t>
            </a:r>
          </a:p>
        </p:txBody>
      </p:sp>
      <p:pic>
        <p:nvPicPr>
          <p:cNvPr id="142" name="Picture 4">
            <a:extLst>
              <a:ext uri="{FF2B5EF4-FFF2-40B4-BE49-F238E27FC236}">
                <a16:creationId xmlns:a16="http://schemas.microsoft.com/office/drawing/2014/main" id="{54074C84-6425-EC4B-889F-7B6F26A6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7424" y="2440180"/>
            <a:ext cx="33813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79C60B8-83C1-8C81-707D-6AAEC48B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37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0" grpId="0" animBg="1"/>
      <p:bldP spid="123" grpId="0" animBg="1"/>
      <p:bldP spid="127" grpId="0" animBg="1"/>
      <p:bldP spid="128" grpId="0" animBg="1"/>
      <p:bldP spid="129" grpId="0"/>
      <p:bldP spid="130" grpId="0" animBg="1"/>
      <p:bldP spid="131" grpId="0" animBg="1"/>
      <p:bldP spid="132" grpId="0"/>
      <p:bldP spid="134" grpId="0" animBg="1"/>
      <p:bldP spid="136" grpId="0" animBg="1"/>
      <p:bldP spid="137" grpId="0" animBg="1"/>
      <p:bldP spid="138" grpId="0"/>
      <p:bldP spid="139" grpId="0" animBg="1"/>
      <p:bldP spid="140" grpId="0" animBg="1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83061" y="993930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39617" y="1072101"/>
            <a:ext cx="3962942" cy="527381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89026" y="2274577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25091" y="5255950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58853" y="3296887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25091" y="4266770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جمع البيانات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1C26A6F1-F19E-2546-B8CF-1A84EF7B5B49}"/>
              </a:ext>
            </a:extLst>
          </p:cNvPr>
          <p:cNvSpPr/>
          <p:nvPr/>
        </p:nvSpPr>
        <p:spPr>
          <a:xfrm>
            <a:off x="3526316" y="1057698"/>
            <a:ext cx="4643470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D89D79BA-375D-E944-8C6C-397248793FA2}"/>
              </a:ext>
            </a:extLst>
          </p:cNvPr>
          <p:cNvSpPr/>
          <p:nvPr/>
        </p:nvSpPr>
        <p:spPr>
          <a:xfrm>
            <a:off x="8019037" y="550968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0CB19E91-B949-FC4B-AE52-8589D364FD48}"/>
              </a:ext>
            </a:extLst>
          </p:cNvPr>
          <p:cNvSpPr/>
          <p:nvPr/>
        </p:nvSpPr>
        <p:spPr>
          <a:xfrm>
            <a:off x="5039631" y="2312309"/>
            <a:ext cx="3462708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4" name="Picture 3">
            <a:extLst>
              <a:ext uri="{FF2B5EF4-FFF2-40B4-BE49-F238E27FC236}">
                <a16:creationId xmlns:a16="http://schemas.microsoft.com/office/drawing/2014/main" id="{3BE7AA81-386C-6546-88A9-9A43084A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9067" y="2412323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8ABC347A-CC07-1F4B-A62C-D54852E5285D}"/>
              </a:ext>
            </a:extLst>
          </p:cNvPr>
          <p:cNvSpPr/>
          <p:nvPr/>
        </p:nvSpPr>
        <p:spPr>
          <a:xfrm>
            <a:off x="7430769" y="3526755"/>
            <a:ext cx="9766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446BFE58-1B02-3443-B47E-32BDCF3E800E}"/>
              </a:ext>
            </a:extLst>
          </p:cNvPr>
          <p:cNvSpPr/>
          <p:nvPr/>
        </p:nvSpPr>
        <p:spPr>
          <a:xfrm>
            <a:off x="4787487" y="3331245"/>
            <a:ext cx="263763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0BE9AD19-4EED-484A-96AF-6A5D8B847F88}"/>
              </a:ext>
            </a:extLst>
          </p:cNvPr>
          <p:cNvSpPr txBox="1"/>
          <p:nvPr/>
        </p:nvSpPr>
        <p:spPr>
          <a:xfrm>
            <a:off x="4644687" y="3523366"/>
            <a:ext cx="27146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مجموعة الفئران الموجودة في</a:t>
            </a:r>
          </a:p>
          <a:p>
            <a:pPr algn="ctr"/>
            <a:endParaRPr lang="ar-SA" sz="1600" b="1" dirty="0"/>
          </a:p>
          <a:p>
            <a:pPr algn="ctr"/>
            <a:r>
              <a:rPr lang="ar-SA" sz="1600" b="1" dirty="0"/>
              <a:t> مركز البحوث .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C0184ACB-6E4D-7549-BCB6-A474A5D2E13E}"/>
              </a:ext>
            </a:extLst>
          </p:cNvPr>
          <p:cNvSpPr/>
          <p:nvPr/>
        </p:nvSpPr>
        <p:spPr>
          <a:xfrm>
            <a:off x="7430769" y="4955515"/>
            <a:ext cx="9766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4BAAB0E6-7F2D-AB4D-944D-FB321A6BE35F}"/>
              </a:ext>
            </a:extLst>
          </p:cNvPr>
          <p:cNvSpPr/>
          <p:nvPr/>
        </p:nvSpPr>
        <p:spPr>
          <a:xfrm>
            <a:off x="4837161" y="4741201"/>
            <a:ext cx="2522169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D00E74F8-781E-FC47-A967-1F6880238D4E}"/>
              </a:ext>
            </a:extLst>
          </p:cNvPr>
          <p:cNvSpPr txBox="1"/>
          <p:nvPr/>
        </p:nvSpPr>
        <p:spPr>
          <a:xfrm>
            <a:off x="4644687" y="5086249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جميع الفئران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92604222-FFB1-BA4D-AC7B-EE91A93E405C}"/>
              </a:ext>
            </a:extLst>
          </p:cNvPr>
          <p:cNvSpPr/>
          <p:nvPr/>
        </p:nvSpPr>
        <p:spPr>
          <a:xfrm>
            <a:off x="572721" y="2312309"/>
            <a:ext cx="3929090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CC6D3B82-EC5E-FF43-9E30-97D1845330EE}"/>
              </a:ext>
            </a:extLst>
          </p:cNvPr>
          <p:cNvSpPr/>
          <p:nvPr/>
        </p:nvSpPr>
        <p:spPr>
          <a:xfrm>
            <a:off x="2834793" y="3517384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الأسلوب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D4F9A751-1682-5D43-B393-461523DEEF1D}"/>
              </a:ext>
            </a:extLst>
          </p:cNvPr>
          <p:cNvSpPr/>
          <p:nvPr/>
        </p:nvSpPr>
        <p:spPr>
          <a:xfrm>
            <a:off x="992994" y="3312441"/>
            <a:ext cx="1724813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85A35F9B-D87B-BA49-B3B8-7F0134241C69}"/>
              </a:ext>
            </a:extLst>
          </p:cNvPr>
          <p:cNvSpPr txBox="1"/>
          <p:nvPr/>
        </p:nvSpPr>
        <p:spPr>
          <a:xfrm>
            <a:off x="507948" y="3710552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التجربة</a:t>
            </a:r>
          </a:p>
        </p:txBody>
      </p:sp>
      <p:sp>
        <p:nvSpPr>
          <p:cNvPr id="79" name="دبوس زينة 78">
            <a:extLst>
              <a:ext uri="{FF2B5EF4-FFF2-40B4-BE49-F238E27FC236}">
                <a16:creationId xmlns:a16="http://schemas.microsoft.com/office/drawing/2014/main" id="{61609106-44FA-A142-A1C6-6BD8C0B7A69B}"/>
              </a:ext>
            </a:extLst>
          </p:cNvPr>
          <p:cNvSpPr/>
          <p:nvPr/>
        </p:nvSpPr>
        <p:spPr>
          <a:xfrm>
            <a:off x="2909233" y="4971879"/>
            <a:ext cx="997167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80" name="دبوس زينة 79">
            <a:extLst>
              <a:ext uri="{FF2B5EF4-FFF2-40B4-BE49-F238E27FC236}">
                <a16:creationId xmlns:a16="http://schemas.microsoft.com/office/drawing/2014/main" id="{2F9A4668-3895-7F4F-B988-F648487B7DBE}"/>
              </a:ext>
            </a:extLst>
          </p:cNvPr>
          <p:cNvSpPr/>
          <p:nvPr/>
        </p:nvSpPr>
        <p:spPr>
          <a:xfrm>
            <a:off x="637345" y="4747370"/>
            <a:ext cx="2179576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A1D30FAB-5023-5440-8351-8DE4302BD76B}"/>
              </a:ext>
            </a:extLst>
          </p:cNvPr>
          <p:cNvSpPr txBox="1"/>
          <p:nvPr/>
        </p:nvSpPr>
        <p:spPr>
          <a:xfrm>
            <a:off x="280021" y="5030046"/>
            <a:ext cx="27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لأن البيانات تسجل بعد </a:t>
            </a:r>
          </a:p>
          <a:p>
            <a:pPr algn="ctr"/>
            <a:r>
              <a:rPr lang="ar-SA" sz="1600" b="1" dirty="0"/>
              <a:t>تغيير العينة</a:t>
            </a:r>
          </a:p>
        </p:txBody>
      </p:sp>
      <p:pic>
        <p:nvPicPr>
          <p:cNvPr id="83" name="Picture 4">
            <a:extLst>
              <a:ext uri="{FF2B5EF4-FFF2-40B4-BE49-F238E27FC236}">
                <a16:creationId xmlns:a16="http://schemas.microsoft.com/office/drawing/2014/main" id="{DEE3795F-98E2-D549-B075-0AB3E85B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8473" y="2455185"/>
            <a:ext cx="33813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A7D7E449-6907-2447-BECD-10B2868C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3597" y="1175356"/>
            <a:ext cx="39909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B9D1D695-3BC4-2441-9254-FBE01102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971" y="1004781"/>
            <a:ext cx="2497102" cy="128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544D11B-B0DD-9A98-E4CD-941CA75D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23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2" grpId="0" animBg="1"/>
      <p:bldP spid="65" grpId="0" animBg="1"/>
      <p:bldP spid="68" grpId="0" animBg="1"/>
      <p:bldP spid="69" grpId="0"/>
      <p:bldP spid="70" grpId="0" animBg="1"/>
      <p:bldP spid="71" grpId="0" animBg="1"/>
      <p:bldP spid="72" grpId="0"/>
      <p:bldP spid="74" grpId="0" animBg="1"/>
      <p:bldP spid="76" grpId="0" animBg="1"/>
      <p:bldP spid="77" grpId="0" animBg="1"/>
      <p:bldP spid="78" grpId="0"/>
      <p:bldP spid="79" grpId="0" animBg="1"/>
      <p:bldP spid="80" grpId="0" animBg="1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164246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427984" y="908720"/>
            <a:ext cx="4528224" cy="56305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398084" y="1038441"/>
            <a:ext cx="4058179" cy="5273815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626557" y="1043606"/>
            <a:ext cx="4054268" cy="530849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591787" y="1597346"/>
            <a:ext cx="853337" cy="421567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644067" y="994249"/>
            <a:ext cx="3967368" cy="5256477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455614" y="1072101"/>
            <a:ext cx="3917238" cy="524015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073296" y="2261122"/>
            <a:ext cx="780311" cy="5551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073296" y="5038936"/>
            <a:ext cx="780311" cy="5551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055795" y="3220233"/>
            <a:ext cx="780311" cy="5551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071165" y="4062170"/>
            <a:ext cx="780311" cy="5551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11318" y="8366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تصنيف جمع البيانات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077538" y="1299980"/>
            <a:ext cx="780311" cy="5551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D5CCF438-BD65-3148-841E-ADC8C590E5B7}"/>
              </a:ext>
            </a:extLst>
          </p:cNvPr>
          <p:cNvSpPr/>
          <p:nvPr/>
        </p:nvSpPr>
        <p:spPr>
          <a:xfrm>
            <a:off x="3215386" y="801642"/>
            <a:ext cx="4643470" cy="142876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71E3B711-4558-3341-808B-40AA6B7E2517}"/>
              </a:ext>
            </a:extLst>
          </p:cNvPr>
          <p:cNvSpPr/>
          <p:nvPr/>
        </p:nvSpPr>
        <p:spPr>
          <a:xfrm>
            <a:off x="8057535" y="545330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38DB761D-AB31-9449-B349-45F592CE03B6}"/>
              </a:ext>
            </a:extLst>
          </p:cNvPr>
          <p:cNvSpPr/>
          <p:nvPr/>
        </p:nvSpPr>
        <p:spPr>
          <a:xfrm>
            <a:off x="4961649" y="2291851"/>
            <a:ext cx="3589894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4" name="Picture 3">
            <a:extLst>
              <a:ext uri="{FF2B5EF4-FFF2-40B4-BE49-F238E27FC236}">
                <a16:creationId xmlns:a16="http://schemas.microsoft.com/office/drawing/2014/main" id="{F744A622-D7F8-9043-9308-CB909ABA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8271" y="2391865"/>
            <a:ext cx="2738441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449DEAFA-2847-064B-A216-E51281811D48}"/>
              </a:ext>
            </a:extLst>
          </p:cNvPr>
          <p:cNvSpPr/>
          <p:nvPr/>
        </p:nvSpPr>
        <p:spPr>
          <a:xfrm>
            <a:off x="7479973" y="3506297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04FF5866-E23A-8142-9A12-AADA334113C5}"/>
              </a:ext>
            </a:extLst>
          </p:cNvPr>
          <p:cNvSpPr/>
          <p:nvPr/>
        </p:nvSpPr>
        <p:spPr>
          <a:xfrm>
            <a:off x="4989994" y="3291983"/>
            <a:ext cx="2418540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A93B440D-77C9-8146-AC5C-29EFFA211F18}"/>
              </a:ext>
            </a:extLst>
          </p:cNvPr>
          <p:cNvSpPr txBox="1"/>
          <p:nvPr/>
        </p:nvSpPr>
        <p:spPr>
          <a:xfrm>
            <a:off x="4693891" y="3679893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١٠٠٠ شخص من سكان المدينة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2DC0A284-C314-9743-9C6C-9C3F4AFB0477}"/>
              </a:ext>
            </a:extLst>
          </p:cNvPr>
          <p:cNvSpPr/>
          <p:nvPr/>
        </p:nvSpPr>
        <p:spPr>
          <a:xfrm>
            <a:off x="7479973" y="4935057"/>
            <a:ext cx="107157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4A614572-F87F-614B-AAC5-E93245CB7545}"/>
              </a:ext>
            </a:extLst>
          </p:cNvPr>
          <p:cNvSpPr/>
          <p:nvPr/>
        </p:nvSpPr>
        <p:spPr>
          <a:xfrm>
            <a:off x="5050114" y="4720743"/>
            <a:ext cx="2358420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DEE44FDB-B430-0E45-9C8E-7278AB7D0FFF}"/>
              </a:ext>
            </a:extLst>
          </p:cNvPr>
          <p:cNvSpPr txBox="1"/>
          <p:nvPr/>
        </p:nvSpPr>
        <p:spPr>
          <a:xfrm>
            <a:off x="4818013" y="5076514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جميع جميع سكان المدينة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D1CAE1A3-7E3F-EB4F-86AF-DFD9E28082FE}"/>
              </a:ext>
            </a:extLst>
          </p:cNvPr>
          <p:cNvSpPr/>
          <p:nvPr/>
        </p:nvSpPr>
        <p:spPr>
          <a:xfrm>
            <a:off x="621925" y="2291851"/>
            <a:ext cx="3929090" cy="642942"/>
          </a:xfrm>
          <a:prstGeom prst="plaqu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741F4AAB-03C6-A24F-BA60-603D71DAEDDF}"/>
              </a:ext>
            </a:extLst>
          </p:cNvPr>
          <p:cNvSpPr/>
          <p:nvPr/>
        </p:nvSpPr>
        <p:spPr>
          <a:xfrm>
            <a:off x="2959250" y="3497959"/>
            <a:ext cx="981392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الأسلوب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81058274-F874-9342-B113-1E2F6551434B}"/>
              </a:ext>
            </a:extLst>
          </p:cNvPr>
          <p:cNvSpPr/>
          <p:nvPr/>
        </p:nvSpPr>
        <p:spPr>
          <a:xfrm>
            <a:off x="889409" y="3291983"/>
            <a:ext cx="1978855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D24FEF94-345F-CE42-9003-6C0F3A407AB8}"/>
              </a:ext>
            </a:extLst>
          </p:cNvPr>
          <p:cNvSpPr txBox="1"/>
          <p:nvPr/>
        </p:nvSpPr>
        <p:spPr>
          <a:xfrm>
            <a:off x="417544" y="3658491"/>
            <a:ext cx="271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الدراسة المسحية</a:t>
            </a:r>
          </a:p>
        </p:txBody>
      </p:sp>
      <p:sp>
        <p:nvSpPr>
          <p:cNvPr id="79" name="دبوس زينة 78">
            <a:extLst>
              <a:ext uri="{FF2B5EF4-FFF2-40B4-BE49-F238E27FC236}">
                <a16:creationId xmlns:a16="http://schemas.microsoft.com/office/drawing/2014/main" id="{DF76D193-93BF-4D4D-8AEE-2129B3FC50C6}"/>
              </a:ext>
            </a:extLst>
          </p:cNvPr>
          <p:cNvSpPr/>
          <p:nvPr/>
        </p:nvSpPr>
        <p:spPr>
          <a:xfrm>
            <a:off x="3086288" y="4985553"/>
            <a:ext cx="9081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السبب</a:t>
            </a:r>
          </a:p>
        </p:txBody>
      </p:sp>
      <p:sp>
        <p:nvSpPr>
          <p:cNvPr id="80" name="دبوس زينة 79">
            <a:extLst>
              <a:ext uri="{FF2B5EF4-FFF2-40B4-BE49-F238E27FC236}">
                <a16:creationId xmlns:a16="http://schemas.microsoft.com/office/drawing/2014/main" id="{9F85C375-B4AA-604A-87C7-5B11BA48998C}"/>
              </a:ext>
            </a:extLst>
          </p:cNvPr>
          <p:cNvSpPr/>
          <p:nvPr/>
        </p:nvSpPr>
        <p:spPr>
          <a:xfrm>
            <a:off x="725103" y="4720743"/>
            <a:ext cx="2228222" cy="114300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C330B4F-770B-0641-9AA7-E29E2637573C}"/>
              </a:ext>
            </a:extLst>
          </p:cNvPr>
          <p:cNvSpPr txBox="1"/>
          <p:nvPr/>
        </p:nvSpPr>
        <p:spPr>
          <a:xfrm>
            <a:off x="467876" y="5043720"/>
            <a:ext cx="27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لأن البيانات تؤخذ من استجابات</a:t>
            </a:r>
          </a:p>
          <a:p>
            <a:pPr algn="ctr"/>
            <a:r>
              <a:rPr lang="ar-SA" sz="1600" b="1" dirty="0"/>
              <a:t> عينة من المجتمع .</a:t>
            </a:r>
          </a:p>
        </p:txBody>
      </p:sp>
      <p:pic>
        <p:nvPicPr>
          <p:cNvPr id="83" name="Picture 4">
            <a:extLst>
              <a:ext uri="{FF2B5EF4-FFF2-40B4-BE49-F238E27FC236}">
                <a16:creationId xmlns:a16="http://schemas.microsoft.com/office/drawing/2014/main" id="{EFFA40DF-C925-9E40-BA31-90E99E28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7677" y="2434727"/>
            <a:ext cx="33813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A6A6639-3DB0-0A41-B911-C371999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1229" y="848510"/>
            <a:ext cx="40195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CE18DC2-287E-71FD-82DD-72B16A1D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52-EA65-4CA6-A4F4-832EBA8DA8A5}" type="slidenum">
              <a:rPr lang="ar-SA" smtClean="0"/>
              <a:pPr/>
              <a:t>341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11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254 L 0.06649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2" grpId="0" animBg="1"/>
      <p:bldP spid="65" grpId="0" animBg="1"/>
      <p:bldP spid="68" grpId="0" animBg="1"/>
      <p:bldP spid="69" grpId="0"/>
      <p:bldP spid="70" grpId="0" animBg="1"/>
      <p:bldP spid="71" grpId="0" animBg="1"/>
      <p:bldP spid="72" grpId="0"/>
      <p:bldP spid="74" grpId="0" animBg="1"/>
      <p:bldP spid="76" grpId="0" animBg="1"/>
      <p:bldP spid="77" grpId="0" animBg="1"/>
      <p:bldP spid="78" grpId="0"/>
      <p:bldP spid="79" grpId="0" animBg="1"/>
      <p:bldP spid="80" grpId="0" animBg="1"/>
      <p:bldP spid="8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648</Words>
  <Application>Microsoft Macintosh PowerPoint</Application>
  <PresentationFormat>عرض على الشاشة (4:3)</PresentationFormat>
  <Paragraphs>286</Paragraphs>
  <Slides>26</Slides>
  <Notes>24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18 Khebrat Musamim</vt:lpstr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74</cp:revision>
  <dcterms:created xsi:type="dcterms:W3CDTF">2012-12-05T20:04:13Z</dcterms:created>
  <dcterms:modified xsi:type="dcterms:W3CDTF">2022-08-10T23:46:01Z</dcterms:modified>
</cp:coreProperties>
</file>