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94" rtl="1" saveSubsetFonts="1" autoCompressPictures="0">
  <p:sldMasterIdLst>
    <p:sldMasterId id="2147483648" r:id="rId1"/>
  </p:sldMasterIdLst>
  <p:notesMasterIdLst>
    <p:notesMasterId r:id="rId24"/>
  </p:notesMasterIdLst>
  <p:sldIdLst>
    <p:sldId id="273" r:id="rId2"/>
    <p:sldId id="354" r:id="rId3"/>
    <p:sldId id="257" r:id="rId4"/>
    <p:sldId id="258" r:id="rId5"/>
    <p:sldId id="259" r:id="rId6"/>
    <p:sldId id="358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5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EC2"/>
    <a:srgbClr val="B2EEBA"/>
    <a:srgbClr val="C7F7A9"/>
    <a:srgbClr val="8CA0A3"/>
    <a:srgbClr val="BAC0C6"/>
    <a:srgbClr val="909497"/>
    <a:srgbClr val="709397"/>
    <a:srgbClr val="D5EBFB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297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B538-1E19-3A48-A686-4D02C78ACA4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9E7-816A-014F-B260-E2BDD2F566B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CD4C-C5D6-8946-BFD6-8A53739778D3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683D4-5F16-A544-9940-640477D19461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9B21-CA3B-764A-98B5-F0F6974CE49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E122-3B7F-B242-A876-362958492AE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0270-275D-944E-931C-76FC826A698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8F57-7CD3-0944-A40F-F9141701B9A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B1D6-2840-9940-BCD5-4F6B7E7362F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7DE9-94EB-694F-BC11-51CEFA4D9F4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AF22-125B-BE47-A1D7-BFF269263A5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9D99-3E04-FE4B-88E4-F2EA3BD7469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6C38-FA7B-0A41-9AC2-46AFF40549D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.jpg"/><Relationship Id="rId7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jpg"/><Relationship Id="rId7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33.jpg"/><Relationship Id="rId7" Type="http://schemas.openxmlformats.org/officeDocument/2006/relationships/image" Target="../media/image5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33.jpg"/><Relationship Id="rId7" Type="http://schemas.openxmlformats.org/officeDocument/2006/relationships/image" Target="../media/image5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33.jpg"/><Relationship Id="rId7" Type="http://schemas.openxmlformats.org/officeDocument/2006/relationships/image" Target="../media/image6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33.jpg"/><Relationship Id="rId7" Type="http://schemas.openxmlformats.org/officeDocument/2006/relationships/image" Target="../media/image6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.jpg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.jpg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.jpg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3.jpg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3.jpg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33.jpg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jpg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audio" Target="NULL"/><Relationship Id="rId5" Type="http://schemas.openxmlformats.org/officeDocument/2006/relationships/image" Target="../media/image35.png"/><Relationship Id="rId10" Type="http://schemas.openxmlformats.org/officeDocument/2006/relationships/image" Target="../media/image40.wm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3.jpg"/><Relationship Id="rId7" Type="http://schemas.openxmlformats.org/officeDocument/2006/relationships/image" Target="../media/image4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3.jpg"/><Relationship Id="rId7" Type="http://schemas.openxmlformats.org/officeDocument/2006/relationships/image" Target="../media/image43.png"/><Relationship Id="rId12" Type="http://schemas.openxmlformats.org/officeDocument/2006/relationships/image" Target="../media/image4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7.wmf"/><Relationship Id="rId5" Type="http://schemas.openxmlformats.org/officeDocument/2006/relationships/image" Target="../media/image35.png"/><Relationship Id="rId15" Type="http://schemas.openxmlformats.org/officeDocument/2006/relationships/audio" Target="../media/audio1.wav"/><Relationship Id="rId10" Type="http://schemas.openxmlformats.org/officeDocument/2006/relationships/image" Target="../media/image46.wmf"/><Relationship Id="rId4" Type="http://schemas.openxmlformats.org/officeDocument/2006/relationships/image" Target="../media/image34.png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.jpg"/><Relationship Id="rId7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5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.jpg"/><Relationship Id="rId7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052081-E839-6F43-D647-20B373A551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813759" y="637434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294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AED8887-4AE8-884B-9F21-FEF5F221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04" y="768732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E7D1AD0-F274-7640-A0D8-4A3F9DF5F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129" y="1525969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C804BF7-55EB-CF44-9B49-507197EC6E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42466" y="1633920"/>
            <a:ext cx="6610351" cy="482601"/>
            <a:chOff x="1292" y="640"/>
            <a:chExt cx="4164" cy="304"/>
          </a:xfrm>
        </p:grpSpPr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94E934F2-E423-7445-9BD6-52F8831DA4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2" y="640"/>
              <a:ext cx="415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16409154-A4E0-574F-A564-FD453BAAB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40"/>
              <a:ext cx="41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8">
            <a:extLst>
              <a:ext uri="{FF2B5EF4-FFF2-40B4-BE49-F238E27FC236}">
                <a16:creationId xmlns:a16="http://schemas.microsoft.com/office/drawing/2014/main" id="{FEC7D904-A3DC-9142-A3EA-F0D6AD6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579" y="2570544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نقسم الشكل إلى شبه منحرف ومستطيل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AD9D0C3-8179-EE4A-9900-893424B25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041" y="3864357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350E387F-CAA3-5F43-9703-E825787C3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354" y="4908932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١٥٧.٥ 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47D4F5DD-ACA0-214F-9294-D4A855DF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204" y="3864357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DA105BF7-5FE2-4B49-9C40-8306CFAE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904" y="3900869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الطول × العرض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C69E5E09-8A41-804C-ADB7-B031E0C6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16" y="4404107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٢٥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١٣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68680E20-2617-E34F-8DD6-669E0DC9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16" y="4908932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٣٢٥ 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47BB3009-6737-834C-A944-B451498C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691" y="3181732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شبه المنحرف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63B14882-E3B3-1F48-BCDD-104EF59F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54" y="3253169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7" name="Text Box 17">
            <a:extLst>
              <a:ext uri="{FF2B5EF4-FFF2-40B4-BE49-F238E27FC236}">
                <a16:creationId xmlns:a16="http://schemas.microsoft.com/office/drawing/2014/main" id="{D63039AA-C89C-2F49-A55B-F0F2649F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291" y="609796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A95DE74-F41F-FA49-A2D6-E22069A1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579" y="6132894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١٥٧.٥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FF0000"/>
                </a:solidFill>
              </a:rPr>
              <a:t>٣٢٥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4EDF53EE-0CB9-1746-8E0E-2513F7EA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104" y="6140832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٤٨٢.٥ م٢</a:t>
            </a:r>
            <a:endParaRPr lang="en-US" altLang="en-US" sz="2000" b="1" dirty="0"/>
          </a:p>
        </p:txBody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id="{CDFC7F25-6A80-F64D-8D88-7E3A75B2614E}"/>
              </a:ext>
            </a:extLst>
          </p:cNvPr>
          <p:cNvGrpSpPr>
            <a:grpSpLocks/>
          </p:cNvGrpSpPr>
          <p:nvPr/>
        </p:nvGrpSpPr>
        <p:grpSpPr bwMode="auto">
          <a:xfrm>
            <a:off x="6634974" y="3743707"/>
            <a:ext cx="2197103" cy="700087"/>
            <a:chOff x="3492" y="1947"/>
            <a:chExt cx="1384" cy="441"/>
          </a:xfrm>
        </p:grpSpPr>
        <p:grpSp>
          <p:nvGrpSpPr>
            <p:cNvPr id="43" name="Group 22">
              <a:extLst>
                <a:ext uri="{FF2B5EF4-FFF2-40B4-BE49-F238E27FC236}">
                  <a16:creationId xmlns:a16="http://schemas.microsoft.com/office/drawing/2014/main" id="{05817CB9-6752-2747-9182-4707D75C6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45" name="Text Box 23">
                <a:extLst>
                  <a:ext uri="{FF2B5EF4-FFF2-40B4-BE49-F238E27FC236}">
                    <a16:creationId xmlns:a16="http://schemas.microsoft.com/office/drawing/2014/main" id="{DA98952B-11AF-1943-8A98-04290E06B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F5A16E5C-065F-2B4E-B0E0-F9AAD7B54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5">
                <a:extLst>
                  <a:ext uri="{FF2B5EF4-FFF2-40B4-BE49-F238E27FC236}">
                    <a16:creationId xmlns:a16="http://schemas.microsoft.com/office/drawing/2014/main" id="{3C881DE7-EF84-9746-BAAF-78D164943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BAE5CE8C-82C5-AD48-99B6-D949FAD87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6600"/>
                  </a:solidFill>
                </a:rPr>
                <a:t>ع ( ق</a:t>
              </a:r>
              <a:r>
                <a:rPr lang="ar-SA" altLang="en-US" sz="2800" b="1" baseline="-25000" dirty="0">
                  <a:solidFill>
                    <a:srgbClr val="006600"/>
                  </a:solidFill>
                </a:rPr>
                <a:t>١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 + ق</a:t>
              </a:r>
              <a:r>
                <a:rPr lang="ar-SA" altLang="en-US" sz="2800" b="1" baseline="-25000" dirty="0">
                  <a:solidFill>
                    <a:srgbClr val="006600"/>
                  </a:solidFill>
                </a:rPr>
                <a:t>٢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 )</a:t>
              </a:r>
              <a:endParaRPr lang="en-US" altLang="en-US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55" name="Group 36">
            <a:extLst>
              <a:ext uri="{FF2B5EF4-FFF2-40B4-BE49-F238E27FC236}">
                <a16:creationId xmlns:a16="http://schemas.microsoft.com/office/drawing/2014/main" id="{BB79776D-769E-4E40-92C8-004DBAD4AB40}"/>
              </a:ext>
            </a:extLst>
          </p:cNvPr>
          <p:cNvGrpSpPr>
            <a:grpSpLocks/>
          </p:cNvGrpSpPr>
          <p:nvPr/>
        </p:nvGrpSpPr>
        <p:grpSpPr bwMode="auto">
          <a:xfrm>
            <a:off x="6493679" y="4283463"/>
            <a:ext cx="2590800" cy="700088"/>
            <a:chOff x="3403" y="2287"/>
            <a:chExt cx="1632" cy="441"/>
          </a:xfrm>
        </p:grpSpPr>
        <p:sp>
          <p:nvSpPr>
            <p:cNvPr id="50" name="Text Box 28">
              <a:extLst>
                <a:ext uri="{FF2B5EF4-FFF2-40B4-BE49-F238E27FC236}">
                  <a16:creationId xmlns:a16="http://schemas.microsoft.com/office/drawing/2014/main" id="{768226B8-CA9E-6A4B-A439-13A0AC689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×٧ ( ٢٠ + ٢٥ )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51" name="Group 29">
              <a:extLst>
                <a:ext uri="{FF2B5EF4-FFF2-40B4-BE49-F238E27FC236}">
                  <a16:creationId xmlns:a16="http://schemas.microsoft.com/office/drawing/2014/main" id="{D713909A-6B5B-E447-9E20-B568CBB38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52" name="Text Box 30">
                <a:extLst>
                  <a:ext uri="{FF2B5EF4-FFF2-40B4-BE49-F238E27FC236}">
                    <a16:creationId xmlns:a16="http://schemas.microsoft.com/office/drawing/2014/main" id="{717763BF-FA43-6F4F-89DE-A6ABC0CCAA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3" name="Line 31">
                <a:extLst>
                  <a:ext uri="{FF2B5EF4-FFF2-40B4-BE49-F238E27FC236}">
                    <a16:creationId xmlns:a16="http://schemas.microsoft.com/office/drawing/2014/main" id="{3449DE19-5D6D-024F-A00C-F97142FE3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 Box 32">
                <a:extLst>
                  <a:ext uri="{FF2B5EF4-FFF2-40B4-BE49-F238E27FC236}">
                    <a16:creationId xmlns:a16="http://schemas.microsoft.com/office/drawing/2014/main" id="{915FAE6A-3D18-1243-9C40-74730D55D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57" name="Picture 33">
            <a:extLst>
              <a:ext uri="{FF2B5EF4-FFF2-40B4-BE49-F238E27FC236}">
                <a16:creationId xmlns:a16="http://schemas.microsoft.com/office/drawing/2014/main" id="{351B9F4A-9352-8546-8A06-F41D6DC3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16" y="2929319"/>
            <a:ext cx="21240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 Box 37">
            <a:extLst>
              <a:ext uri="{FF2B5EF4-FFF2-40B4-BE49-F238E27FC236}">
                <a16:creationId xmlns:a16="http://schemas.microsoft.com/office/drawing/2014/main" id="{CC980742-23AF-8440-B5EA-D97B6358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604" y="3613532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٢٠ م</a:t>
            </a:r>
            <a:endParaRPr lang="en-US" altLang="en-US" sz="2000" b="1" dirty="0"/>
          </a:p>
        </p:txBody>
      </p:sp>
      <p:sp>
        <p:nvSpPr>
          <p:cNvPr id="61" name="Line 38">
            <a:extLst>
              <a:ext uri="{FF2B5EF4-FFF2-40B4-BE49-F238E27FC236}">
                <a16:creationId xmlns:a16="http://schemas.microsoft.com/office/drawing/2014/main" id="{A4973871-81B8-BE43-A163-5AEB6BDF7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6454" y="3591307"/>
            <a:ext cx="1116012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39">
            <a:extLst>
              <a:ext uri="{FF2B5EF4-FFF2-40B4-BE49-F238E27FC236}">
                <a16:creationId xmlns:a16="http://schemas.microsoft.com/office/drawing/2014/main" id="{098E53F9-0E21-8B4B-A847-1B8E1282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41" y="3224594"/>
            <a:ext cx="525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٧ م</a:t>
            </a:r>
            <a:endParaRPr lang="en-US" altLang="en-US" sz="2000" b="1" dirty="0"/>
          </a:p>
        </p:txBody>
      </p:sp>
      <p:sp>
        <p:nvSpPr>
          <p:cNvPr id="65" name="Text Box 40">
            <a:extLst>
              <a:ext uri="{FF2B5EF4-FFF2-40B4-BE49-F238E27FC236}">
                <a16:creationId xmlns:a16="http://schemas.microsoft.com/office/drawing/2014/main" id="{FC221EDB-0982-9C4C-894E-ED126209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928" y="3875469"/>
            <a:ext cx="598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١٣م</a:t>
            </a:r>
            <a:endParaRPr lang="en-US" altLang="en-US" sz="20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90A25BB-F3E6-3E8E-1766-E6B2957C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83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29" grpId="0"/>
      <p:bldP spid="31" grpId="0"/>
      <p:bldP spid="35" grpId="0"/>
      <p:bldP spid="37" grpId="0"/>
      <p:bldP spid="39" grpId="0"/>
      <p:bldP spid="41" grpId="0"/>
      <p:bldP spid="59" grpId="0"/>
      <p:bldP spid="59" grpId="1"/>
      <p:bldP spid="63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B140523-C815-6146-B054-5895A2DC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09" y="441694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49B6C78B-CFD4-F748-BCDA-BC6610C2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96" y="1017956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 أوجد مساحة المنطقة المظللة ، مقربا الجواب إلى أقرب جزء من عشرة .</a:t>
            </a:r>
            <a:endParaRPr lang="en-US" altLang="en-US" sz="2000" b="1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2B2CC96-8D81-9242-94E0-E9BA29F1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184" y="450886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</a:t>
            </a:r>
            <a:r>
              <a:rPr lang="ar-SA" altLang="en-US" sz="2000" b="1">
                <a:solidFill>
                  <a:srgbClr val="FF00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CC6A000D-9689-3B48-A54A-A2B0B26B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84" y="4545381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الطول × العرض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8D86F2D0-B5D5-514A-9950-7A1F7798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96" y="504861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١٣ × ٧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988D8605-8AF9-5A4B-B337-7DC2EAB30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96" y="555344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٩١</a:t>
            </a:r>
            <a:r>
              <a:rPr lang="ar-SA" altLang="en-US" sz="2000" b="1" dirty="0">
                <a:solidFill>
                  <a:srgbClr val="FF0000"/>
                </a:solidFill>
              </a:rPr>
              <a:t> </a:t>
            </a:r>
            <a:r>
              <a:rPr lang="ar-SA" altLang="en-US" sz="2000" b="1" dirty="0">
                <a:solidFill>
                  <a:srgbClr val="0000FF"/>
                </a:solidFill>
              </a:rPr>
              <a:t>سم٢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B7448317-6C22-EC44-8F91-461FD222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959" y="3897681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مساحة المستطيل الكبير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4A9E5839-7136-EE4C-BAB7-ADCD22E1D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984" y="6159869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المنطقة المظللة =</a:t>
            </a:r>
            <a:endParaRPr lang="en-US" altLang="en-US" sz="2000" b="1"/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B1C69A4E-FA84-D141-AB46-F3ED271A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659" y="6194794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٩١</a:t>
            </a:r>
            <a:r>
              <a:rPr lang="ar-SA" altLang="en-US" sz="2000" b="1" dirty="0"/>
              <a:t> – </a:t>
            </a:r>
            <a:r>
              <a:rPr lang="ar-SA" altLang="en-US" sz="2000" b="1" dirty="0">
                <a:solidFill>
                  <a:srgbClr val="FF0000"/>
                </a:solidFill>
              </a:rPr>
              <a:t>١٢</a:t>
            </a:r>
            <a:r>
              <a:rPr lang="ar-SA" altLang="en-US" sz="2000" b="1" dirty="0"/>
              <a:t> – </a:t>
            </a:r>
            <a:r>
              <a:rPr lang="ar-SA" altLang="en-US" sz="2000" b="1" dirty="0">
                <a:solidFill>
                  <a:srgbClr val="006600"/>
                </a:solidFill>
              </a:rPr>
              <a:t>٢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1510C865-2140-5541-A552-353AEE49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746" y="6202731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٧٧ سم٢</a:t>
            </a:r>
            <a:endParaRPr lang="en-US" altLang="en-US" sz="2000" b="1" dirty="0"/>
          </a:p>
        </p:txBody>
      </p:sp>
      <p:sp>
        <p:nvSpPr>
          <p:cNvPr id="31" name="Text Box 37">
            <a:extLst>
              <a:ext uri="{FF2B5EF4-FFF2-40B4-BE49-F238E27FC236}">
                <a16:creationId xmlns:a16="http://schemas.microsoft.com/office/drawing/2014/main" id="{0C96A231-E433-764A-A448-D40EE2F4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509" y="450886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A28CEB0C-C23C-6747-B566-CE9F1059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209" y="4545381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الطول × العرض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B251AF18-13E0-654A-ACA6-BA71883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521" y="504861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٤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٣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08ABE427-F85A-F144-9DC3-A80C1317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521" y="555344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١٢ سم٢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3ACE90E8-EAE5-8049-AB99-1B7AD052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259" y="3897681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 الأوسط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41" name="Text Box 42">
            <a:extLst>
              <a:ext uri="{FF2B5EF4-FFF2-40B4-BE49-F238E27FC236}">
                <a16:creationId xmlns:a16="http://schemas.microsoft.com/office/drawing/2014/main" id="{35B8657E-CBBC-914A-B13D-7FDE18CE4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271" y="450886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</a:t>
            </a:r>
            <a:r>
              <a:rPr lang="ar-SA" altLang="en-US" sz="2000" b="1">
                <a:solidFill>
                  <a:srgbClr val="FF00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5EF1057F-398F-9B45-8E7A-C4F5E27B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971" y="4545381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الطول × العرض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45" name="Text Box 44">
            <a:extLst>
              <a:ext uri="{FF2B5EF4-FFF2-40B4-BE49-F238E27FC236}">
                <a16:creationId xmlns:a16="http://schemas.microsoft.com/office/drawing/2014/main" id="{09E6F9DB-095C-3E4A-9833-B734C646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96" y="504861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6600"/>
                </a:solidFill>
              </a:rPr>
              <a:t>٢</a:t>
            </a:r>
            <a:r>
              <a:rPr lang="ar-SA" altLang="en-US" sz="2000" b="1" dirty="0">
                <a:solidFill>
                  <a:srgbClr val="FF0000"/>
                </a:solidFill>
              </a:rPr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× ١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61A185D2-9401-A348-8AA4-20FEF160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96" y="555344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6600"/>
                </a:solidFill>
              </a:rPr>
              <a:t>٢</a:t>
            </a:r>
            <a:r>
              <a:rPr lang="ar-SA" altLang="en-US" sz="2000" b="1" dirty="0">
                <a:solidFill>
                  <a:srgbClr val="FF0000"/>
                </a:solidFill>
              </a:rPr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سم٢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AAD324EC-DD01-544C-B435-73723B32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584" y="3897681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المستطيل الصغير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53" name="Group 49">
            <a:extLst>
              <a:ext uri="{FF2B5EF4-FFF2-40B4-BE49-F238E27FC236}">
                <a16:creationId xmlns:a16="http://schemas.microsoft.com/office/drawing/2014/main" id="{E00FC0E8-58C8-2244-BC53-20CB4C728A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54697" y="1846631"/>
            <a:ext cx="3506788" cy="2176463"/>
            <a:chOff x="2290" y="958"/>
            <a:chExt cx="2209" cy="1371"/>
          </a:xfrm>
        </p:grpSpPr>
        <p:sp>
          <p:nvSpPr>
            <p:cNvPr id="51" name="AutoShape 48">
              <a:extLst>
                <a:ext uri="{FF2B5EF4-FFF2-40B4-BE49-F238E27FC236}">
                  <a16:creationId xmlns:a16="http://schemas.microsoft.com/office/drawing/2014/main" id="{185A513A-E57F-3A43-9F0E-8C7822B81B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90" y="958"/>
              <a:ext cx="2200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" name="Picture 50">
              <a:extLst>
                <a:ext uri="{FF2B5EF4-FFF2-40B4-BE49-F238E27FC236}">
                  <a16:creationId xmlns:a16="http://schemas.microsoft.com/office/drawing/2014/main" id="{3E5BC922-0771-0F4D-B674-E6CB110C2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58"/>
              <a:ext cx="2209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5557424-875E-1CD8-EA82-62A9D9FE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39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4">
            <a:extLst>
              <a:ext uri="{FF2B5EF4-FFF2-40B4-BE49-F238E27FC236}">
                <a16:creationId xmlns:a16="http://schemas.microsoft.com/office/drawing/2014/main" id="{0964CF1D-4069-1242-9F60-33E57B6F6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641" y="1513562"/>
            <a:ext cx="33480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أوجد مساحة الشكل التالي :</a:t>
            </a:r>
            <a:endParaRPr lang="en-US" altLang="en-US" sz="2400" b="1"/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5C4CD5FB-A25A-CA4E-BE7C-7FA7D85E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691" y="2558137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الشكل مقسم إلى مثلث ومستطيل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65" name="Text Box 9">
            <a:extLst>
              <a:ext uri="{FF2B5EF4-FFF2-40B4-BE49-F238E27FC236}">
                <a16:creationId xmlns:a16="http://schemas.microsoft.com/office/drawing/2014/main" id="{A8C639C5-7F93-724A-8183-25B4F7950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153" y="42488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67" name="Text Box 10">
            <a:extLst>
              <a:ext uri="{FF2B5EF4-FFF2-40B4-BE49-F238E27FC236}">
                <a16:creationId xmlns:a16="http://schemas.microsoft.com/office/drawing/2014/main" id="{93B4DA70-59D9-7748-86D4-30D32DBC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466" y="529340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١٢ سم٢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CD66D657-AE5A-994B-A71C-26EAB976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316" y="42488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8AF0A62C-C7B3-C547-A585-F1E0A55F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16" y="4285337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الطول × العرض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3" name="Text Box 13">
            <a:extLst>
              <a:ext uri="{FF2B5EF4-FFF2-40B4-BE49-F238E27FC236}">
                <a16:creationId xmlns:a16="http://schemas.microsoft.com/office/drawing/2014/main" id="{0154E28A-2A24-6B4F-B3F9-5C7331299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328" y="478857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١٧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١٢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Text Box 14">
            <a:extLst>
              <a:ext uri="{FF2B5EF4-FFF2-40B4-BE49-F238E27FC236}">
                <a16:creationId xmlns:a16="http://schemas.microsoft.com/office/drawing/2014/main" id="{D75197B5-E95F-1A46-80F4-2F302321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328" y="52934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٢٠٤ سم٢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Text Box 15">
            <a:extLst>
              <a:ext uri="{FF2B5EF4-FFF2-40B4-BE49-F238E27FC236}">
                <a16:creationId xmlns:a16="http://schemas.microsoft.com/office/drawing/2014/main" id="{35BE610A-CCE7-404E-A06D-B6E0C330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803" y="356620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المثلث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79" name="Text Box 16">
            <a:extLst>
              <a:ext uri="{FF2B5EF4-FFF2-40B4-BE49-F238E27FC236}">
                <a16:creationId xmlns:a16="http://schemas.microsoft.com/office/drawing/2014/main" id="{C13CF545-FDFE-6148-AE41-79F88497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866" y="3637637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1" name="Text Box 17">
            <a:extLst>
              <a:ext uri="{FF2B5EF4-FFF2-40B4-BE49-F238E27FC236}">
                <a16:creationId xmlns:a16="http://schemas.microsoft.com/office/drawing/2014/main" id="{6A7FAEC1-C69F-4942-9C12-0AA91362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403" y="6085562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83" name="Text Box 18">
            <a:extLst>
              <a:ext uri="{FF2B5EF4-FFF2-40B4-BE49-F238E27FC236}">
                <a16:creationId xmlns:a16="http://schemas.microsoft.com/office/drawing/2014/main" id="{D8773CC0-06F0-7344-ADBD-B4715CF2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691" y="6120487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١٢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FF0000"/>
                </a:solidFill>
              </a:rPr>
              <a:t>٢٠٤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85" name="Text Box 19">
            <a:extLst>
              <a:ext uri="{FF2B5EF4-FFF2-40B4-BE49-F238E27FC236}">
                <a16:creationId xmlns:a16="http://schemas.microsoft.com/office/drawing/2014/main" id="{2BEF98A2-D99C-9548-B5A1-289A0A10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603" y="61284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٢١٦ سم٢</a:t>
            </a:r>
            <a:endParaRPr lang="en-US" altLang="en-US" sz="2000" b="1" dirty="0"/>
          </a:p>
        </p:txBody>
      </p:sp>
      <p:grpSp>
        <p:nvGrpSpPr>
          <p:cNvPr id="92" name="Group 20">
            <a:extLst>
              <a:ext uri="{FF2B5EF4-FFF2-40B4-BE49-F238E27FC236}">
                <a16:creationId xmlns:a16="http://schemas.microsoft.com/office/drawing/2014/main" id="{43AD3972-39F1-164A-9CD4-6509457AF6FE}"/>
              </a:ext>
            </a:extLst>
          </p:cNvPr>
          <p:cNvGrpSpPr>
            <a:grpSpLocks/>
          </p:cNvGrpSpPr>
          <p:nvPr/>
        </p:nvGrpSpPr>
        <p:grpSpPr bwMode="auto">
          <a:xfrm>
            <a:off x="6848086" y="4128175"/>
            <a:ext cx="2197103" cy="703262"/>
            <a:chOff x="3492" y="1947"/>
            <a:chExt cx="1384" cy="443"/>
          </a:xfrm>
        </p:grpSpPr>
        <p:grpSp>
          <p:nvGrpSpPr>
            <p:cNvPr id="87" name="Group 21">
              <a:extLst>
                <a:ext uri="{FF2B5EF4-FFF2-40B4-BE49-F238E27FC236}">
                  <a16:creationId xmlns:a16="http://schemas.microsoft.com/office/drawing/2014/main" id="{DCFA45B7-3787-E542-9772-DFFBECA6A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3"/>
              <a:chOff x="3438" y="2309"/>
              <a:chExt cx="249" cy="443"/>
            </a:xfrm>
          </p:grpSpPr>
          <p:sp>
            <p:nvSpPr>
              <p:cNvPr id="89" name="Text Box 22">
                <a:extLst>
                  <a:ext uri="{FF2B5EF4-FFF2-40B4-BE49-F238E27FC236}">
                    <a16:creationId xmlns:a16="http://schemas.microsoft.com/office/drawing/2014/main" id="{892C7EB5-51C5-554C-9AC2-D91654793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90" name="Line 23">
                <a:extLst>
                  <a:ext uri="{FF2B5EF4-FFF2-40B4-BE49-F238E27FC236}">
                    <a16:creationId xmlns:a16="http://schemas.microsoft.com/office/drawing/2014/main" id="{BAE8811C-163A-5D4F-8403-3132B0AB0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24">
                <a:extLst>
                  <a:ext uri="{FF2B5EF4-FFF2-40B4-BE49-F238E27FC236}">
                    <a16:creationId xmlns:a16="http://schemas.microsoft.com/office/drawing/2014/main" id="{BC9BC09B-767E-C543-869B-DD5EE7B91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88" name="Text Box 25">
              <a:extLst>
                <a:ext uri="{FF2B5EF4-FFF2-40B4-BE49-F238E27FC236}">
                  <a16:creationId xmlns:a16="http://schemas.microsoft.com/office/drawing/2014/main" id="{8A351F8B-1785-F04B-96C6-C3ECEED12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6600"/>
                  </a:solidFill>
                </a:rPr>
                <a:t>ق ع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99" name="Group 26">
            <a:extLst>
              <a:ext uri="{FF2B5EF4-FFF2-40B4-BE49-F238E27FC236}">
                <a16:creationId xmlns:a16="http://schemas.microsoft.com/office/drawing/2014/main" id="{7E6B29C4-B97A-7348-BB49-EE890C020D0F}"/>
              </a:ext>
            </a:extLst>
          </p:cNvPr>
          <p:cNvGrpSpPr>
            <a:grpSpLocks/>
          </p:cNvGrpSpPr>
          <p:nvPr/>
        </p:nvGrpSpPr>
        <p:grpSpPr bwMode="auto">
          <a:xfrm>
            <a:off x="6706791" y="4667931"/>
            <a:ext cx="2590800" cy="700088"/>
            <a:chOff x="3403" y="2287"/>
            <a:chExt cx="1632" cy="441"/>
          </a:xfrm>
        </p:grpSpPr>
        <p:sp>
          <p:nvSpPr>
            <p:cNvPr id="94" name="Text Box 27">
              <a:extLst>
                <a:ext uri="{FF2B5EF4-FFF2-40B4-BE49-F238E27FC236}">
                  <a16:creationId xmlns:a16="http://schemas.microsoft.com/office/drawing/2014/main" id="{5795BCF9-2039-9E45-B457-971052A00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٤ × ٦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95" name="Group 28">
              <a:extLst>
                <a:ext uri="{FF2B5EF4-FFF2-40B4-BE49-F238E27FC236}">
                  <a16:creationId xmlns:a16="http://schemas.microsoft.com/office/drawing/2014/main" id="{07CC0E7C-4E59-1F4D-9DE1-FBD66EB40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96" name="Text Box 29">
                <a:extLst>
                  <a:ext uri="{FF2B5EF4-FFF2-40B4-BE49-F238E27FC236}">
                    <a16:creationId xmlns:a16="http://schemas.microsoft.com/office/drawing/2014/main" id="{386DE88B-7726-DC49-9597-2DAE29991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97" name="Line 30">
                <a:extLst>
                  <a:ext uri="{FF2B5EF4-FFF2-40B4-BE49-F238E27FC236}">
                    <a16:creationId xmlns:a16="http://schemas.microsoft.com/office/drawing/2014/main" id="{9C75F392-2258-6947-B140-A57A5A03D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 Box 31">
                <a:extLst>
                  <a:ext uri="{FF2B5EF4-FFF2-40B4-BE49-F238E27FC236}">
                    <a16:creationId xmlns:a16="http://schemas.microsoft.com/office/drawing/2014/main" id="{E1976014-AFA7-6D4A-AFB5-1BD07FC89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101" name="Picture 37">
            <a:extLst>
              <a:ext uri="{FF2B5EF4-FFF2-40B4-BE49-F238E27FC236}">
                <a16:creationId xmlns:a16="http://schemas.microsoft.com/office/drawing/2014/main" id="{798E999D-3A41-224A-9FD2-A9F85ACE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66" y="1189712"/>
            <a:ext cx="24479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38">
            <a:extLst>
              <a:ext uri="{FF2B5EF4-FFF2-40B4-BE49-F238E27FC236}">
                <a16:creationId xmlns:a16="http://schemas.microsoft.com/office/drawing/2014/main" id="{2175E541-1DB3-0C4C-97EB-4DF67327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53" y="2629575"/>
            <a:ext cx="57467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900" b="1" dirty="0"/>
              <a:t>٦سم</a:t>
            </a:r>
            <a:endParaRPr lang="en-US" altLang="en-US" sz="1900" b="1" dirty="0"/>
          </a:p>
        </p:txBody>
      </p:sp>
      <p:sp>
        <p:nvSpPr>
          <p:cNvPr id="105" name="Text Box 39">
            <a:extLst>
              <a:ext uri="{FF2B5EF4-FFF2-40B4-BE49-F238E27FC236}">
                <a16:creationId xmlns:a16="http://schemas.microsoft.com/office/drawing/2014/main" id="{304379B6-7B9F-CD4E-8D2C-83B1AD981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566" y="3004225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900" b="1" dirty="0"/>
              <a:t>٤سم</a:t>
            </a:r>
            <a:endParaRPr lang="en-US" altLang="en-US" sz="1900" b="1" dirty="0"/>
          </a:p>
        </p:txBody>
      </p:sp>
      <p:pic>
        <p:nvPicPr>
          <p:cNvPr id="107" name="Picture 40">
            <a:extLst>
              <a:ext uri="{FF2B5EF4-FFF2-40B4-BE49-F238E27FC236}">
                <a16:creationId xmlns:a16="http://schemas.microsoft.com/office/drawing/2014/main" id="{5CE08273-6B2A-6E4F-8CEC-0F8BF81E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53" y="640437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51652FE-D525-805A-618B-9A9D7663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35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5" grpId="0"/>
      <p:bldP spid="67" grpId="0"/>
      <p:bldP spid="69" grpId="0"/>
      <p:bldP spid="71" grpId="0"/>
      <p:bldP spid="73" grpId="0"/>
      <p:bldP spid="75" grpId="0"/>
      <p:bldP spid="79" grpId="0"/>
      <p:bldP spid="81" grpId="0"/>
      <p:bldP spid="83" grpId="0"/>
      <p:bldP spid="85" grpId="0"/>
      <p:bldP spid="103" grpId="0"/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9F204673-52B4-3A41-9E1F-4D2B5D0E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644" y="1450562"/>
            <a:ext cx="33480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أوجد مساحة الشكل التالي :</a:t>
            </a:r>
            <a:endParaRPr lang="en-US" altLang="en-US" sz="2400" b="1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C746BCE-92F8-F245-BE16-390047D4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431" y="2495137"/>
            <a:ext cx="399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الشكل مقسم إلى نصف دائرة وشبه منحرف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D15C985-C437-0741-9A33-5FF20ECB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406" y="6022562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E3DCFBE-76D2-604C-90A5-ADB312F5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694" y="6057487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١٤.١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FF0000"/>
                </a:solidFill>
              </a:rPr>
              <a:t>٦٤ 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B0A62840-3268-EE49-926F-C05F7F18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144" y="60654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٧٨.١ م٢</a:t>
            </a:r>
            <a:endParaRPr lang="en-US" altLang="en-US" sz="2000" b="1" dirty="0"/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6ACCAC5A-9078-1E4A-B28C-9A06E03EF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156" y="3788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84A759E8-3CA8-9F41-A53F-59A602B6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956" y="4833525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١٤.١ 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B0D03959-438F-EE47-A03F-904BDB4D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806" y="310632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نصف الدائرة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32" name="Group 35">
            <a:extLst>
              <a:ext uri="{FF2B5EF4-FFF2-40B4-BE49-F238E27FC236}">
                <a16:creationId xmlns:a16="http://schemas.microsoft.com/office/drawing/2014/main" id="{57EE2EF4-B77E-924D-894E-B5FCC404BACB}"/>
              </a:ext>
            </a:extLst>
          </p:cNvPr>
          <p:cNvGrpSpPr>
            <a:grpSpLocks/>
          </p:cNvGrpSpPr>
          <p:nvPr/>
        </p:nvGrpSpPr>
        <p:grpSpPr bwMode="auto">
          <a:xfrm>
            <a:off x="8024015" y="3668300"/>
            <a:ext cx="1173161" cy="700087"/>
            <a:chOff x="2948" y="2309"/>
            <a:chExt cx="739" cy="441"/>
          </a:xfrm>
        </p:grpSpPr>
        <p:grpSp>
          <p:nvGrpSpPr>
            <p:cNvPr id="27" name="Group 36">
              <a:extLst>
                <a:ext uri="{FF2B5EF4-FFF2-40B4-BE49-F238E27FC236}">
                  <a16:creationId xmlns:a16="http://schemas.microsoft.com/office/drawing/2014/main" id="{A2484A4A-2BA4-FA4C-8294-A3E1F2B7D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id="{7B327A18-A5DE-7A49-A2B4-AFECDF343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0" name="Line 38">
                <a:extLst>
                  <a:ext uri="{FF2B5EF4-FFF2-40B4-BE49-F238E27FC236}">
                    <a16:creationId xmlns:a16="http://schemas.microsoft.com/office/drawing/2014/main" id="{A843F01B-32EE-2245-87A2-E3385DBEB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39">
                <a:extLst>
                  <a:ext uri="{FF2B5EF4-FFF2-40B4-BE49-F238E27FC236}">
                    <a16:creationId xmlns:a16="http://schemas.microsoft.com/office/drawing/2014/main" id="{5DBAEEDA-2EB3-1842-BC5F-B3EF928BA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28" name="Text Box 40">
              <a:extLst>
                <a:ext uri="{FF2B5EF4-FFF2-40B4-BE49-F238E27FC236}">
                  <a16:creationId xmlns:a16="http://schemas.microsoft.com/office/drawing/2014/main" id="{F09A82CC-5202-2546-ADE0-BCE3E1361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6600"/>
                  </a:solidFill>
                </a:rPr>
                <a:t>ط نـق٢</a:t>
              </a:r>
              <a:endParaRPr lang="en-US" altLang="en-US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B583A265-3F5A-084D-A583-F16783C97B1B}"/>
              </a:ext>
            </a:extLst>
          </p:cNvPr>
          <p:cNvGrpSpPr>
            <a:grpSpLocks/>
          </p:cNvGrpSpPr>
          <p:nvPr/>
        </p:nvGrpSpPr>
        <p:grpSpPr bwMode="auto">
          <a:xfrm>
            <a:off x="6858795" y="4208056"/>
            <a:ext cx="2590800" cy="700088"/>
            <a:chOff x="3198" y="2287"/>
            <a:chExt cx="1632" cy="441"/>
          </a:xfrm>
        </p:grpSpPr>
        <p:sp>
          <p:nvSpPr>
            <p:cNvPr id="34" name="Text Box 42">
              <a:extLst>
                <a:ext uri="{FF2B5EF4-FFF2-40B4-BE49-F238E27FC236}">
                  <a16:creationId xmlns:a16="http://schemas.microsoft.com/office/drawing/2014/main" id="{1D401884-90E5-0847-B256-0341CAC85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٣.١٤ × </a:t>
              </a:r>
              <a:r>
                <a:rPr lang="ar-SA" altLang="en-US" sz="2800" b="1" baseline="30000" dirty="0">
                  <a:solidFill>
                    <a:srgbClr val="006600"/>
                  </a:solidFill>
                </a:rPr>
                <a:t>٢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٣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35" name="Group 43">
              <a:extLst>
                <a:ext uri="{FF2B5EF4-FFF2-40B4-BE49-F238E27FC236}">
                  <a16:creationId xmlns:a16="http://schemas.microsoft.com/office/drawing/2014/main" id="{FF7002EF-81A8-9A4D-AC63-3DDB3057C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36" name="Text Box 44">
                <a:extLst>
                  <a:ext uri="{FF2B5EF4-FFF2-40B4-BE49-F238E27FC236}">
                    <a16:creationId xmlns:a16="http://schemas.microsoft.com/office/drawing/2014/main" id="{338DD7E4-5076-F840-A182-EEADA7600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7" name="Line 45">
                <a:extLst>
                  <a:ext uri="{FF2B5EF4-FFF2-40B4-BE49-F238E27FC236}">
                    <a16:creationId xmlns:a16="http://schemas.microsoft.com/office/drawing/2014/main" id="{0A29D119-1A0C-444F-8A13-2B11894F2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46">
                <a:extLst>
                  <a:ext uri="{FF2B5EF4-FFF2-40B4-BE49-F238E27FC236}">
                    <a16:creationId xmlns:a16="http://schemas.microsoft.com/office/drawing/2014/main" id="{BBB2E88D-EDBE-CA47-8C65-0797A2440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sp>
        <p:nvSpPr>
          <p:cNvPr id="41" name="Text Box 47">
            <a:extLst>
              <a:ext uri="{FF2B5EF4-FFF2-40B4-BE49-F238E27FC236}">
                <a16:creationId xmlns:a16="http://schemas.microsoft.com/office/drawing/2014/main" id="{FAB28A91-3EC6-474F-87C8-DF5767CD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994" y="3788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</a:t>
            </a:r>
            <a:r>
              <a:rPr lang="ar-SA" altLang="en-US" sz="2000" b="1">
                <a:solidFill>
                  <a:srgbClr val="0066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43" name="Text Box 48">
            <a:extLst>
              <a:ext uri="{FF2B5EF4-FFF2-40B4-BE49-F238E27FC236}">
                <a16:creationId xmlns:a16="http://schemas.microsoft.com/office/drawing/2014/main" id="{82652EB1-CEF2-5D40-8A2D-FA18222A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306" y="48335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٦٤</a:t>
            </a:r>
            <a:r>
              <a:rPr lang="ar-SA" altLang="en-US" sz="2000" b="1" dirty="0">
                <a:solidFill>
                  <a:srgbClr val="006600"/>
                </a:solidFill>
              </a:rPr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 Box 49">
            <a:extLst>
              <a:ext uri="{FF2B5EF4-FFF2-40B4-BE49-F238E27FC236}">
                <a16:creationId xmlns:a16="http://schemas.microsoft.com/office/drawing/2014/main" id="{C1EE65C3-3561-AB40-989E-D745C793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644" y="3106325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شبه المنحرف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pSp>
        <p:nvGrpSpPr>
          <p:cNvPr id="52" name="Group 50">
            <a:extLst>
              <a:ext uri="{FF2B5EF4-FFF2-40B4-BE49-F238E27FC236}">
                <a16:creationId xmlns:a16="http://schemas.microsoft.com/office/drawing/2014/main" id="{E2AC1151-D160-EC4A-9157-3F3BB6803D2A}"/>
              </a:ext>
            </a:extLst>
          </p:cNvPr>
          <p:cNvGrpSpPr>
            <a:grpSpLocks/>
          </p:cNvGrpSpPr>
          <p:nvPr/>
        </p:nvGrpSpPr>
        <p:grpSpPr bwMode="auto">
          <a:xfrm>
            <a:off x="3540927" y="3668300"/>
            <a:ext cx="2197103" cy="700087"/>
            <a:chOff x="3492" y="1947"/>
            <a:chExt cx="1384" cy="441"/>
          </a:xfrm>
        </p:grpSpPr>
        <p:grpSp>
          <p:nvGrpSpPr>
            <p:cNvPr id="47" name="Group 51">
              <a:extLst>
                <a:ext uri="{FF2B5EF4-FFF2-40B4-BE49-F238E27FC236}">
                  <a16:creationId xmlns:a16="http://schemas.microsoft.com/office/drawing/2014/main" id="{D79F7D8D-131B-BD4E-9144-C04B59323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49" name="Text Box 52">
                <a:extLst>
                  <a:ext uri="{FF2B5EF4-FFF2-40B4-BE49-F238E27FC236}">
                    <a16:creationId xmlns:a16="http://schemas.microsoft.com/office/drawing/2014/main" id="{AED5397D-B6DB-BC44-9302-347933FB7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0" name="Line 53">
                <a:extLst>
                  <a:ext uri="{FF2B5EF4-FFF2-40B4-BE49-F238E27FC236}">
                    <a16:creationId xmlns:a16="http://schemas.microsoft.com/office/drawing/2014/main" id="{7465AD1B-8A08-E04D-A36A-E7A7157F4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54">
                <a:extLst>
                  <a:ext uri="{FF2B5EF4-FFF2-40B4-BE49-F238E27FC236}">
                    <a16:creationId xmlns:a16="http://schemas.microsoft.com/office/drawing/2014/main" id="{72798F43-767D-3B4D-AB55-415F63DEF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48" name="Text Box 55">
              <a:extLst>
                <a:ext uri="{FF2B5EF4-FFF2-40B4-BE49-F238E27FC236}">
                  <a16:creationId xmlns:a16="http://schemas.microsoft.com/office/drawing/2014/main" id="{07118254-28E9-644E-BB5B-FCAE15C25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ع ( ق</a:t>
              </a:r>
              <a:r>
                <a:rPr lang="ar-SA" altLang="en-US" sz="2800" b="1" baseline="-25000" dirty="0">
                  <a:solidFill>
                    <a:srgbClr val="FF0000"/>
                  </a:solidFill>
                </a:rPr>
                <a:t>١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 + ق</a:t>
              </a:r>
              <a:r>
                <a:rPr lang="ar-SA" altLang="en-US" sz="2800" b="1" baseline="-25000" dirty="0">
                  <a:solidFill>
                    <a:srgbClr val="FF0000"/>
                  </a:solidFill>
                </a:rPr>
                <a:t>٢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 )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6">
            <a:extLst>
              <a:ext uri="{FF2B5EF4-FFF2-40B4-BE49-F238E27FC236}">
                <a16:creationId xmlns:a16="http://schemas.microsoft.com/office/drawing/2014/main" id="{114E6107-7FC1-6644-A684-AB1C5CF07109}"/>
              </a:ext>
            </a:extLst>
          </p:cNvPr>
          <p:cNvGrpSpPr>
            <a:grpSpLocks/>
          </p:cNvGrpSpPr>
          <p:nvPr/>
        </p:nvGrpSpPr>
        <p:grpSpPr bwMode="auto">
          <a:xfrm>
            <a:off x="3399631" y="4208056"/>
            <a:ext cx="2590800" cy="700088"/>
            <a:chOff x="3403" y="2287"/>
            <a:chExt cx="1632" cy="441"/>
          </a:xfrm>
        </p:grpSpPr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02D4DC8D-FDB2-D54B-8B7D-0B27EF9ED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× ٨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 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( ١٠ + ٦ )</a:t>
              </a:r>
              <a:endParaRPr lang="en-US" altLang="en-US" sz="2800" b="1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55" name="Group 58">
              <a:extLst>
                <a:ext uri="{FF2B5EF4-FFF2-40B4-BE49-F238E27FC236}">
                  <a16:creationId xmlns:a16="http://schemas.microsoft.com/office/drawing/2014/main" id="{C37D1954-A32C-3E44-BDEB-2A065271F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56" name="Text Box 59">
                <a:extLst>
                  <a:ext uri="{FF2B5EF4-FFF2-40B4-BE49-F238E27FC236}">
                    <a16:creationId xmlns:a16="http://schemas.microsoft.com/office/drawing/2014/main" id="{9254E225-6776-464B-8F6C-9DBA2FFE6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7" name="Line 60">
                <a:extLst>
                  <a:ext uri="{FF2B5EF4-FFF2-40B4-BE49-F238E27FC236}">
                    <a16:creationId xmlns:a16="http://schemas.microsoft.com/office/drawing/2014/main" id="{A39AFBCF-A41E-ED44-B648-DD1F0EB62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 Box 61">
                <a:extLst>
                  <a:ext uri="{FF2B5EF4-FFF2-40B4-BE49-F238E27FC236}">
                    <a16:creationId xmlns:a16="http://schemas.microsoft.com/office/drawing/2014/main" id="{5668F416-1D4A-2F44-ADC9-15E2501B5B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61" name="Picture 62">
            <a:extLst>
              <a:ext uri="{FF2B5EF4-FFF2-40B4-BE49-F238E27FC236}">
                <a16:creationId xmlns:a16="http://schemas.microsoft.com/office/drawing/2014/main" id="{FDAC8D8B-6182-AC4A-8204-451ED90A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31" y="1306100"/>
            <a:ext cx="1979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3">
            <a:extLst>
              <a:ext uri="{FF2B5EF4-FFF2-40B4-BE49-F238E27FC236}">
                <a16:creationId xmlns:a16="http://schemas.microsoft.com/office/drawing/2014/main" id="{8FA946E2-28A3-5447-A480-59E8942B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56" y="577437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A8A3FE-62DD-4A10-97CD-9EF8665E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08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7" grpId="0"/>
      <p:bldP spid="19" grpId="0"/>
      <p:bldP spid="21" grpId="0"/>
      <p:bldP spid="23" grpId="0"/>
      <p:bldP spid="25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0FA8401B-FCCB-DF4E-9362-7E6B820A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225" y="1610080"/>
            <a:ext cx="33480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أوجد مساحة الشكل التالي :</a:t>
            </a:r>
            <a:endParaRPr lang="en-US" altLang="en-US" sz="2400" b="1"/>
          </a:p>
        </p:txBody>
      </p:sp>
      <p:sp>
        <p:nvSpPr>
          <p:cNvPr id="4" name="Text Box 40">
            <a:extLst>
              <a:ext uri="{FF2B5EF4-FFF2-40B4-BE49-F238E27FC236}">
                <a16:creationId xmlns:a16="http://schemas.microsoft.com/office/drawing/2014/main" id="{74A6BA0D-E5AC-0942-B679-BC49D9564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75" y="2654655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الشكل مقسم إلى نصف دائرة ومستطيل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A09E2997-8D55-F54C-B018-C017F7AD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737" y="394846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6CFF1B6F-6122-2F4E-BCD7-1555568C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537" y="4993043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٠.٩ 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43B3EE9B-DB73-BA44-BF1B-B365A566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900" y="394846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398B909A-B89F-C140-9139-8477A92F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600" y="398498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الطول × العرض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C287E51F-D6B0-F64A-BF6A-F3EE138D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912" y="448821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٢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١.٥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 Box 46">
            <a:extLst>
              <a:ext uri="{FF2B5EF4-FFF2-40B4-BE49-F238E27FC236}">
                <a16:creationId xmlns:a16="http://schemas.microsoft.com/office/drawing/2014/main" id="{2A19AD3F-D343-4C4A-84A2-1D737D52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087" y="4993043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٣ 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E656E9C0-B59F-C24D-985C-174F49D2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387" y="3265843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نصف الدائرة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29" name="Text Box 48">
            <a:extLst>
              <a:ext uri="{FF2B5EF4-FFF2-40B4-BE49-F238E27FC236}">
                <a16:creationId xmlns:a16="http://schemas.microsoft.com/office/drawing/2014/main" id="{A403BC5D-24EA-7847-A3EA-829396CD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450" y="3337280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3E5EEA6D-9474-9C45-B122-32F9CA8E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987" y="618208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33" name="Text Box 50">
            <a:extLst>
              <a:ext uri="{FF2B5EF4-FFF2-40B4-BE49-F238E27FC236}">
                <a16:creationId xmlns:a16="http://schemas.microsoft.com/office/drawing/2014/main" id="{817717AD-4572-604D-AC39-6637B15B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687" y="621700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٠.٩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FF0000"/>
                </a:solidFill>
              </a:rPr>
              <a:t>٣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2D72B011-C063-D049-8031-85FE2AE7F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700" y="621700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٣.٩ م٢</a:t>
            </a:r>
            <a:endParaRPr lang="en-US" altLang="en-US" sz="2000" b="1" dirty="0"/>
          </a:p>
        </p:txBody>
      </p:sp>
      <p:grpSp>
        <p:nvGrpSpPr>
          <p:cNvPr id="42" name="Group 52">
            <a:extLst>
              <a:ext uri="{FF2B5EF4-FFF2-40B4-BE49-F238E27FC236}">
                <a16:creationId xmlns:a16="http://schemas.microsoft.com/office/drawing/2014/main" id="{408E65FC-5FEA-1A46-A0E7-BD2E0BF675B9}"/>
              </a:ext>
            </a:extLst>
          </p:cNvPr>
          <p:cNvGrpSpPr>
            <a:grpSpLocks/>
          </p:cNvGrpSpPr>
          <p:nvPr/>
        </p:nvGrpSpPr>
        <p:grpSpPr bwMode="auto">
          <a:xfrm>
            <a:off x="8065596" y="3827818"/>
            <a:ext cx="1173161" cy="700087"/>
            <a:chOff x="2948" y="2309"/>
            <a:chExt cx="739" cy="441"/>
          </a:xfrm>
        </p:grpSpPr>
        <p:grpSp>
          <p:nvGrpSpPr>
            <p:cNvPr id="37" name="Group 53">
              <a:extLst>
                <a:ext uri="{FF2B5EF4-FFF2-40B4-BE49-F238E27FC236}">
                  <a16:creationId xmlns:a16="http://schemas.microsoft.com/office/drawing/2014/main" id="{85B40A50-6D86-FE49-B88F-23D582835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39" name="Text Box 54">
                <a:extLst>
                  <a:ext uri="{FF2B5EF4-FFF2-40B4-BE49-F238E27FC236}">
                    <a16:creationId xmlns:a16="http://schemas.microsoft.com/office/drawing/2014/main" id="{D1C01FA2-43F7-2D4D-BEA2-1BA460B34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0" name="Line 55">
                <a:extLst>
                  <a:ext uri="{FF2B5EF4-FFF2-40B4-BE49-F238E27FC236}">
                    <a16:creationId xmlns:a16="http://schemas.microsoft.com/office/drawing/2014/main" id="{1EA9B7DB-B3A6-214D-8771-D384041C6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56">
                <a:extLst>
                  <a:ext uri="{FF2B5EF4-FFF2-40B4-BE49-F238E27FC236}">
                    <a16:creationId xmlns:a16="http://schemas.microsoft.com/office/drawing/2014/main" id="{0B8517B3-38D5-D34A-8DA5-C1523F8D8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38" name="Text Box 57">
              <a:extLst>
                <a:ext uri="{FF2B5EF4-FFF2-40B4-BE49-F238E27FC236}">
                  <a16:creationId xmlns:a16="http://schemas.microsoft.com/office/drawing/2014/main" id="{53C3A802-81CE-D94D-B097-1B428E960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6600"/>
                  </a:solidFill>
                </a:rPr>
                <a:t>ط نـق٢</a:t>
              </a:r>
              <a:endParaRPr lang="en-US" altLang="en-US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9" name="Group 58">
            <a:extLst>
              <a:ext uri="{FF2B5EF4-FFF2-40B4-BE49-F238E27FC236}">
                <a16:creationId xmlns:a16="http://schemas.microsoft.com/office/drawing/2014/main" id="{66F33F91-0275-FA4D-B420-32DE81D08241}"/>
              </a:ext>
            </a:extLst>
          </p:cNvPr>
          <p:cNvGrpSpPr>
            <a:grpSpLocks/>
          </p:cNvGrpSpPr>
          <p:nvPr/>
        </p:nvGrpSpPr>
        <p:grpSpPr bwMode="auto">
          <a:xfrm>
            <a:off x="6646375" y="4367574"/>
            <a:ext cx="2844800" cy="700088"/>
            <a:chOff x="3198" y="2287"/>
            <a:chExt cx="1632" cy="441"/>
          </a:xfrm>
        </p:grpSpPr>
        <p:sp>
          <p:nvSpPr>
            <p:cNvPr id="44" name="Text Box 59">
              <a:extLst>
                <a:ext uri="{FF2B5EF4-FFF2-40B4-BE49-F238E27FC236}">
                  <a16:creationId xmlns:a16="http://schemas.microsoft.com/office/drawing/2014/main" id="{B5841EA4-9EA6-C142-9130-CCA55387C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٣.١٤ × ( ٠.٧٥ )</a:t>
              </a:r>
              <a:r>
                <a:rPr lang="ar-SA" altLang="en-US" sz="2800" b="1" baseline="30000" dirty="0">
                  <a:solidFill>
                    <a:srgbClr val="006600"/>
                  </a:solidFill>
                </a:rPr>
                <a:t>٢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46E3550A-6BA8-C448-A418-3CFF00D96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46" name="Text Box 61">
                <a:extLst>
                  <a:ext uri="{FF2B5EF4-FFF2-40B4-BE49-F238E27FC236}">
                    <a16:creationId xmlns:a16="http://schemas.microsoft.com/office/drawing/2014/main" id="{524D5052-174A-5A4D-A47F-08DB4336D8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7" name="Line 62">
                <a:extLst>
                  <a:ext uri="{FF2B5EF4-FFF2-40B4-BE49-F238E27FC236}">
                    <a16:creationId xmlns:a16="http://schemas.microsoft.com/office/drawing/2014/main" id="{B59CA3E8-0F03-4849-8AE7-A5841CBD6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63">
                <a:extLst>
                  <a:ext uri="{FF2B5EF4-FFF2-40B4-BE49-F238E27FC236}">
                    <a16:creationId xmlns:a16="http://schemas.microsoft.com/office/drawing/2014/main" id="{B8C32971-5F92-7B40-8D13-CD82E56D6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51" name="Picture 64">
            <a:extLst>
              <a:ext uri="{FF2B5EF4-FFF2-40B4-BE49-F238E27FC236}">
                <a16:creationId xmlns:a16="http://schemas.microsoft.com/office/drawing/2014/main" id="{BF72A951-E625-E94C-8ACE-DE427662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50" y="1429105"/>
            <a:ext cx="1908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5">
            <a:extLst>
              <a:ext uri="{FF2B5EF4-FFF2-40B4-BE49-F238E27FC236}">
                <a16:creationId xmlns:a16="http://schemas.microsoft.com/office/drawing/2014/main" id="{70D93148-93BF-3040-91E5-164025AA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37" y="736955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1161ED-325D-8418-42A0-8CBFCB2F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646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4">
            <a:extLst>
              <a:ext uri="{FF2B5EF4-FFF2-40B4-BE49-F238E27FC236}">
                <a16:creationId xmlns:a16="http://schemas.microsoft.com/office/drawing/2014/main" id="{A10D166F-13CB-CC42-A14E-5CCE63FD3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660" y="1185864"/>
            <a:ext cx="2987675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 أوجد مساحة المنطقة المظللة </a:t>
            </a:r>
            <a:endParaRPr lang="en-US" altLang="en-US" sz="2000" b="1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CD58AD08-4751-DF45-B880-55DBEA8DE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610" y="4425951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</a:t>
            </a:r>
            <a:r>
              <a:rPr lang="ar-SA" altLang="en-US" sz="2000" b="1">
                <a:solidFill>
                  <a:srgbClr val="FF00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9CE16C24-D26D-C848-8B6C-0DB1E2CA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310" y="446246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الطول × العرض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F4E0539D-75D5-2B4D-8AF6-71061AEF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622" y="4965701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١١ × ٦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AAC1886E-603D-E548-BBD3-7B4A21FE3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622" y="5470526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٦٦</a:t>
            </a:r>
            <a:r>
              <a:rPr lang="ar-SA" altLang="en-US" sz="2000" b="1" dirty="0">
                <a:solidFill>
                  <a:srgbClr val="FF0000"/>
                </a:solidFill>
              </a:rPr>
              <a:t> </a:t>
            </a:r>
            <a:r>
              <a:rPr lang="ar-SA" altLang="en-US" sz="2000" b="1" dirty="0">
                <a:solidFill>
                  <a:srgbClr val="0000FF"/>
                </a:solidFill>
              </a:rPr>
              <a:t>سم٢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65" name="Text Box 9">
            <a:extLst>
              <a:ext uri="{FF2B5EF4-FFF2-40B4-BE49-F238E27FC236}">
                <a16:creationId xmlns:a16="http://schemas.microsoft.com/office/drawing/2014/main" id="{395CF544-C220-AF44-98E2-474A3AE10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85" y="3814764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مساحة المستطيل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67" name="Text Box 10">
            <a:extLst>
              <a:ext uri="{FF2B5EF4-FFF2-40B4-BE49-F238E27FC236}">
                <a16:creationId xmlns:a16="http://schemas.microsoft.com/office/drawing/2014/main" id="{73263BE5-F33D-A54A-85ED-3F47904A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85" y="6326189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المنطقة المظللة =</a:t>
            </a:r>
            <a:endParaRPr lang="en-US" altLang="en-US" sz="2000" b="1"/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E624C394-1270-CD41-85CC-562C15C3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085" y="6361114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٦٦</a:t>
            </a:r>
            <a:r>
              <a:rPr lang="ar-SA" altLang="en-US" sz="2000" b="1" dirty="0"/>
              <a:t> – </a:t>
            </a:r>
            <a:r>
              <a:rPr lang="ar-SA" altLang="en-US" sz="2000" b="1" dirty="0">
                <a:solidFill>
                  <a:srgbClr val="006600"/>
                </a:solidFill>
              </a:rPr>
              <a:t>١٢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92C413D5-DD7A-0147-BB7E-BF6CE59F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47" y="6369051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٥٤ سم٢</a:t>
            </a:r>
            <a:endParaRPr lang="en-US" altLang="en-US" sz="2000" b="1" dirty="0"/>
          </a:p>
        </p:txBody>
      </p:sp>
      <p:pic>
        <p:nvPicPr>
          <p:cNvPr id="73" name="Picture 26">
            <a:extLst>
              <a:ext uri="{FF2B5EF4-FFF2-40B4-BE49-F238E27FC236}">
                <a16:creationId xmlns:a16="http://schemas.microsoft.com/office/drawing/2014/main" id="{A9615C99-3E4C-F547-8C11-CBAE52A3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72" y="1438276"/>
            <a:ext cx="3276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28">
            <a:extLst>
              <a:ext uri="{FF2B5EF4-FFF2-40B4-BE49-F238E27FC236}">
                <a16:creationId xmlns:a16="http://schemas.microsoft.com/office/drawing/2014/main" id="{A06C18CF-7E23-F447-B1E4-460C163C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522" y="453548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77" name="Text Box 29">
            <a:extLst>
              <a:ext uri="{FF2B5EF4-FFF2-40B4-BE49-F238E27FC236}">
                <a16:creationId xmlns:a16="http://schemas.microsoft.com/office/drawing/2014/main" id="{EC684C6C-3E92-BA4C-8876-9C9F13E5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835" y="558006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١٢ سم٢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79" name="Text Box 30">
            <a:extLst>
              <a:ext uri="{FF2B5EF4-FFF2-40B4-BE49-F238E27FC236}">
                <a16:creationId xmlns:a16="http://schemas.microsoft.com/office/drawing/2014/main" id="{C07D3491-18A0-AE4C-8984-FD6DECEF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172" y="3852864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المثلث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86" name="Group 31">
            <a:extLst>
              <a:ext uri="{FF2B5EF4-FFF2-40B4-BE49-F238E27FC236}">
                <a16:creationId xmlns:a16="http://schemas.microsoft.com/office/drawing/2014/main" id="{9CCB5098-D6BB-6A4A-A723-8CF4FB5B881A}"/>
              </a:ext>
            </a:extLst>
          </p:cNvPr>
          <p:cNvGrpSpPr>
            <a:grpSpLocks/>
          </p:cNvGrpSpPr>
          <p:nvPr/>
        </p:nvGrpSpPr>
        <p:grpSpPr bwMode="auto">
          <a:xfrm>
            <a:off x="3763455" y="4414839"/>
            <a:ext cx="2197103" cy="700087"/>
            <a:chOff x="3492" y="1947"/>
            <a:chExt cx="1384" cy="441"/>
          </a:xfrm>
        </p:grpSpPr>
        <p:grpSp>
          <p:nvGrpSpPr>
            <p:cNvPr id="81" name="Group 32">
              <a:extLst>
                <a:ext uri="{FF2B5EF4-FFF2-40B4-BE49-F238E27FC236}">
                  <a16:creationId xmlns:a16="http://schemas.microsoft.com/office/drawing/2014/main" id="{657E826F-B2AC-A641-824D-803D35A84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83" name="Text Box 33">
                <a:extLst>
                  <a:ext uri="{FF2B5EF4-FFF2-40B4-BE49-F238E27FC236}">
                    <a16:creationId xmlns:a16="http://schemas.microsoft.com/office/drawing/2014/main" id="{850AC940-199A-6F48-8419-79DE4EB82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84" name="Line 34">
                <a:extLst>
                  <a:ext uri="{FF2B5EF4-FFF2-40B4-BE49-F238E27FC236}">
                    <a16:creationId xmlns:a16="http://schemas.microsoft.com/office/drawing/2014/main" id="{63BE76E6-1081-8A4B-A389-485F49494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 Box 35">
                <a:extLst>
                  <a:ext uri="{FF2B5EF4-FFF2-40B4-BE49-F238E27FC236}">
                    <a16:creationId xmlns:a16="http://schemas.microsoft.com/office/drawing/2014/main" id="{DAC309BE-D07B-2349-B4EC-2C0E70E78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82" name="Text Box 36">
              <a:extLst>
                <a:ext uri="{FF2B5EF4-FFF2-40B4-BE49-F238E27FC236}">
                  <a16:creationId xmlns:a16="http://schemas.microsoft.com/office/drawing/2014/main" id="{B3F0B0E7-ACB2-AC46-B7EC-C39304B8D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6600"/>
                  </a:solidFill>
                </a:rPr>
                <a:t>ق ع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93" name="Group 37">
            <a:extLst>
              <a:ext uri="{FF2B5EF4-FFF2-40B4-BE49-F238E27FC236}">
                <a16:creationId xmlns:a16="http://schemas.microsoft.com/office/drawing/2014/main" id="{85250263-D650-8A4E-94E5-1DEA291F8BD4}"/>
              </a:ext>
            </a:extLst>
          </p:cNvPr>
          <p:cNvGrpSpPr>
            <a:grpSpLocks/>
          </p:cNvGrpSpPr>
          <p:nvPr/>
        </p:nvGrpSpPr>
        <p:grpSpPr bwMode="auto">
          <a:xfrm>
            <a:off x="3622160" y="4954595"/>
            <a:ext cx="2590800" cy="700088"/>
            <a:chOff x="3403" y="2287"/>
            <a:chExt cx="1632" cy="441"/>
          </a:xfrm>
        </p:grpSpPr>
        <p:sp>
          <p:nvSpPr>
            <p:cNvPr id="88" name="Text Box 38">
              <a:extLst>
                <a:ext uri="{FF2B5EF4-FFF2-40B4-BE49-F238E27FC236}">
                  <a16:creationId xmlns:a16="http://schemas.microsoft.com/office/drawing/2014/main" id="{42148324-D4B5-D244-BDBE-CC49B2460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٤ × ٦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89" name="Group 39">
              <a:extLst>
                <a:ext uri="{FF2B5EF4-FFF2-40B4-BE49-F238E27FC236}">
                  <a16:creationId xmlns:a16="http://schemas.microsoft.com/office/drawing/2014/main" id="{0CB31B81-FAFF-874B-B37F-4B95C0B6C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90" name="Text Box 40">
                <a:extLst>
                  <a:ext uri="{FF2B5EF4-FFF2-40B4-BE49-F238E27FC236}">
                    <a16:creationId xmlns:a16="http://schemas.microsoft.com/office/drawing/2014/main" id="{4007F358-39B3-2B40-894D-99544A84E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91" name="Line 41">
                <a:extLst>
                  <a:ext uri="{FF2B5EF4-FFF2-40B4-BE49-F238E27FC236}">
                    <a16:creationId xmlns:a16="http://schemas.microsoft.com/office/drawing/2014/main" id="{360BD93E-7665-C347-8E43-0D1422042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Text Box 42">
                <a:extLst>
                  <a:ext uri="{FF2B5EF4-FFF2-40B4-BE49-F238E27FC236}">
                    <a16:creationId xmlns:a16="http://schemas.microsoft.com/office/drawing/2014/main" id="{02B7D897-723B-934C-BA44-DF51324EA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95" name="Picture 43">
            <a:extLst>
              <a:ext uri="{FF2B5EF4-FFF2-40B4-BE49-F238E27FC236}">
                <a16:creationId xmlns:a16="http://schemas.microsoft.com/office/drawing/2014/main" id="{FDF54B3A-9096-E847-8431-D1190F21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72" y="457201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06F319A-2F65-B863-036A-CA948C91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44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5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AutoShape 3">
            <a:extLst>
              <a:ext uri="{FF2B5EF4-FFF2-40B4-BE49-F238E27FC236}">
                <a16:creationId xmlns:a16="http://schemas.microsoft.com/office/drawing/2014/main" id="{6B5AA5AE-6997-8349-9710-F229D3A5C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835" y="1458516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F3EC120E-C351-1949-922A-74753F2C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160" y="4157266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</a:t>
            </a:r>
            <a:r>
              <a:rPr lang="ar-SA" altLang="en-US" sz="2000" b="1">
                <a:solidFill>
                  <a:srgbClr val="FF00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71" name="Text Box 5">
            <a:extLst>
              <a:ext uri="{FF2B5EF4-FFF2-40B4-BE49-F238E27FC236}">
                <a16:creationId xmlns:a16="http://schemas.microsoft.com/office/drawing/2014/main" id="{48DC6F79-10FC-A84F-88B0-658EC850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860" y="419377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الطول × العرض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AA13EDD5-B781-7743-ACF1-1EF5F7E4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172" y="4697016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٢٤ ×  ٨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E17DAA29-12B6-2340-A40A-A78FBE8E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172" y="5201841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١٩٢</a:t>
            </a:r>
            <a:r>
              <a:rPr lang="ar-SA" altLang="en-US" sz="2000" b="1" dirty="0">
                <a:solidFill>
                  <a:srgbClr val="FF0000"/>
                </a:solidFill>
              </a:rPr>
              <a:t> </a:t>
            </a:r>
            <a:r>
              <a:rPr lang="ar-SA" altLang="en-US" sz="2000" b="1" dirty="0">
                <a:solidFill>
                  <a:srgbClr val="0000FF"/>
                </a:solidFill>
              </a:rPr>
              <a:t>ملم٢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77" name="Text Box 8">
            <a:extLst>
              <a:ext uri="{FF2B5EF4-FFF2-40B4-BE49-F238E27FC236}">
                <a16:creationId xmlns:a16="http://schemas.microsoft.com/office/drawing/2014/main" id="{906AE155-F56A-1D4E-9B8F-314C3B2F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935" y="354607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مساحة المستطيل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79" name="Text Box 9">
            <a:extLst>
              <a:ext uri="{FF2B5EF4-FFF2-40B4-BE49-F238E27FC236}">
                <a16:creationId xmlns:a16="http://schemas.microsoft.com/office/drawing/2014/main" id="{2FA18178-710E-0044-BED9-C35B2F20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197" y="6057503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81" name="Text Box 10">
            <a:extLst>
              <a:ext uri="{FF2B5EF4-FFF2-40B4-BE49-F238E27FC236}">
                <a16:creationId xmlns:a16="http://schemas.microsoft.com/office/drawing/2014/main" id="{0F8FDA52-DF04-9247-A750-C4B8CE2B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797" y="6092428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١٩٢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006600"/>
                </a:solidFill>
              </a:rPr>
              <a:t>٤٨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19DCD231-8F1C-3149-83BA-1C8FB10E3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297" y="610036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٢٤٠ ملم٢</a:t>
            </a:r>
            <a:endParaRPr lang="en-US" altLang="en-US" sz="2000" b="1" dirty="0"/>
          </a:p>
        </p:txBody>
      </p:sp>
      <p:sp>
        <p:nvSpPr>
          <p:cNvPr id="85" name="Text Box 13">
            <a:extLst>
              <a:ext uri="{FF2B5EF4-FFF2-40B4-BE49-F238E27FC236}">
                <a16:creationId xmlns:a16="http://schemas.microsoft.com/office/drawing/2014/main" id="{1BD15DA3-17D7-4845-842E-67D76AB6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60" y="2647553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نقسم الشكل إلى مثلث ومستطيل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87" name="Text Box 14">
            <a:extLst>
              <a:ext uri="{FF2B5EF4-FFF2-40B4-BE49-F238E27FC236}">
                <a16:creationId xmlns:a16="http://schemas.microsoft.com/office/drawing/2014/main" id="{7C0B5EDF-AF80-C249-BCBE-732BD58E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072" y="426680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F0087ABE-E125-134D-847B-C64A2C43E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385" y="531137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٤٨ ملم٢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91" name="Text Box 16">
            <a:extLst>
              <a:ext uri="{FF2B5EF4-FFF2-40B4-BE49-F238E27FC236}">
                <a16:creationId xmlns:a16="http://schemas.microsoft.com/office/drawing/2014/main" id="{7683D368-421F-064F-A391-4A21CD2BA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722" y="365402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المثلث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98" name="Group 17">
            <a:extLst>
              <a:ext uri="{FF2B5EF4-FFF2-40B4-BE49-F238E27FC236}">
                <a16:creationId xmlns:a16="http://schemas.microsoft.com/office/drawing/2014/main" id="{B1203DA4-B859-794D-B597-AEB265AA804E}"/>
              </a:ext>
            </a:extLst>
          </p:cNvPr>
          <p:cNvGrpSpPr>
            <a:grpSpLocks/>
          </p:cNvGrpSpPr>
          <p:nvPr/>
        </p:nvGrpSpPr>
        <p:grpSpPr bwMode="auto">
          <a:xfrm>
            <a:off x="3973005" y="4146153"/>
            <a:ext cx="2197103" cy="700088"/>
            <a:chOff x="3492" y="1947"/>
            <a:chExt cx="1384" cy="441"/>
          </a:xfrm>
        </p:grpSpPr>
        <p:grpSp>
          <p:nvGrpSpPr>
            <p:cNvPr id="93" name="Group 18">
              <a:extLst>
                <a:ext uri="{FF2B5EF4-FFF2-40B4-BE49-F238E27FC236}">
                  <a16:creationId xmlns:a16="http://schemas.microsoft.com/office/drawing/2014/main" id="{36B67E7E-C18A-DB40-9651-A10AFEA02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95" name="Text Box 19">
                <a:extLst>
                  <a:ext uri="{FF2B5EF4-FFF2-40B4-BE49-F238E27FC236}">
                    <a16:creationId xmlns:a16="http://schemas.microsoft.com/office/drawing/2014/main" id="{4D652926-5A83-EA49-A0BF-5B3EB2DC2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E270F298-A1BF-EC43-AE8A-9C1F7E10D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21">
                <a:extLst>
                  <a:ext uri="{FF2B5EF4-FFF2-40B4-BE49-F238E27FC236}">
                    <a16:creationId xmlns:a16="http://schemas.microsoft.com/office/drawing/2014/main" id="{6C4F8E1E-8E9E-024E-983B-083B8F0BC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94" name="Text Box 22">
              <a:extLst>
                <a:ext uri="{FF2B5EF4-FFF2-40B4-BE49-F238E27FC236}">
                  <a16:creationId xmlns:a16="http://schemas.microsoft.com/office/drawing/2014/main" id="{BDD873E6-B74C-EC4D-9FCC-078466B95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6600"/>
                  </a:solidFill>
                </a:rPr>
                <a:t>ق ع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05" name="Group 23">
            <a:extLst>
              <a:ext uri="{FF2B5EF4-FFF2-40B4-BE49-F238E27FC236}">
                <a16:creationId xmlns:a16="http://schemas.microsoft.com/office/drawing/2014/main" id="{738E2AB2-A76D-934E-AC40-CF4E34F7BCAC}"/>
              </a:ext>
            </a:extLst>
          </p:cNvPr>
          <p:cNvGrpSpPr>
            <a:grpSpLocks/>
          </p:cNvGrpSpPr>
          <p:nvPr/>
        </p:nvGrpSpPr>
        <p:grpSpPr bwMode="auto">
          <a:xfrm>
            <a:off x="3831710" y="4685903"/>
            <a:ext cx="2590800" cy="700088"/>
            <a:chOff x="3403" y="2287"/>
            <a:chExt cx="1632" cy="441"/>
          </a:xfrm>
        </p:grpSpPr>
        <p:sp>
          <p:nvSpPr>
            <p:cNvPr id="100" name="Text Box 24">
              <a:extLst>
                <a:ext uri="{FF2B5EF4-FFF2-40B4-BE49-F238E27FC236}">
                  <a16:creationId xmlns:a16="http://schemas.microsoft.com/office/drawing/2014/main" id="{EAE9896F-B2CE-6D4C-AF16-605F7807B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١٢ ×  ٨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2FF79F1A-B2E8-A44A-912A-6D7C94836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02" name="Text Box 26">
                <a:extLst>
                  <a:ext uri="{FF2B5EF4-FFF2-40B4-BE49-F238E27FC236}">
                    <a16:creationId xmlns:a16="http://schemas.microsoft.com/office/drawing/2014/main" id="{4B23C555-EA92-BA44-A9E7-3E40B13AC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E87A5F30-3A82-444E-9D79-3BAA44EF8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 Box 28">
                <a:extLst>
                  <a:ext uri="{FF2B5EF4-FFF2-40B4-BE49-F238E27FC236}">
                    <a16:creationId xmlns:a16="http://schemas.microsoft.com/office/drawing/2014/main" id="{6E8EFC06-E793-1641-996E-0979CD9DB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107" name="Picture 30">
            <a:extLst>
              <a:ext uri="{FF2B5EF4-FFF2-40B4-BE49-F238E27FC236}">
                <a16:creationId xmlns:a16="http://schemas.microsoft.com/office/drawing/2014/main" id="{4707E4B8-759D-0F45-9BA6-BDF143D7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22" y="798116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oup 33">
            <a:extLst>
              <a:ext uri="{FF2B5EF4-FFF2-40B4-BE49-F238E27FC236}">
                <a16:creationId xmlns:a16="http://schemas.microsoft.com/office/drawing/2014/main" id="{9CE7F681-F514-F445-BD87-BDCC024ADA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76172" y="1602977"/>
            <a:ext cx="6122988" cy="446752"/>
            <a:chOff x="1610" y="618"/>
            <a:chExt cx="3857" cy="234"/>
          </a:xfrm>
        </p:grpSpPr>
        <p:sp>
          <p:nvSpPr>
            <p:cNvPr id="109" name="AutoShape 32">
              <a:extLst>
                <a:ext uri="{FF2B5EF4-FFF2-40B4-BE49-F238E27FC236}">
                  <a16:creationId xmlns:a16="http://schemas.microsoft.com/office/drawing/2014/main" id="{E2B4DF1C-08E9-6D4C-842F-205E667B86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0" y="618"/>
              <a:ext cx="38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0" name="Picture 34">
              <a:extLst>
                <a:ext uri="{FF2B5EF4-FFF2-40B4-BE49-F238E27FC236}">
                  <a16:creationId xmlns:a16="http://schemas.microsoft.com/office/drawing/2014/main" id="{A3689D7D-7010-EA43-8FD3-904AF747A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18"/>
              <a:ext cx="385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" name="Picture 35">
            <a:extLst>
              <a:ext uri="{FF2B5EF4-FFF2-40B4-BE49-F238E27FC236}">
                <a16:creationId xmlns:a16="http://schemas.microsoft.com/office/drawing/2014/main" id="{0DB89049-7498-8448-9ACB-5FE061B3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22" y="2322116"/>
            <a:ext cx="33480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Line 36">
            <a:extLst>
              <a:ext uri="{FF2B5EF4-FFF2-40B4-BE49-F238E27FC236}">
                <a16:creationId xmlns:a16="http://schemas.microsoft.com/office/drawing/2014/main" id="{E2DEB3B7-95E6-404A-85CA-3D1259A217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360" y="3099991"/>
            <a:ext cx="11874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37">
            <a:extLst>
              <a:ext uri="{FF2B5EF4-FFF2-40B4-BE49-F238E27FC236}">
                <a16:creationId xmlns:a16="http://schemas.microsoft.com/office/drawing/2014/main" id="{6F30CEEA-395D-7641-9277-E7680F67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847" y="2574528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900" b="1" dirty="0"/>
              <a:t>٨ملم</a:t>
            </a:r>
            <a:endParaRPr lang="en-US" altLang="en-US" sz="1900" b="1" dirty="0"/>
          </a:p>
        </p:txBody>
      </p:sp>
      <p:sp>
        <p:nvSpPr>
          <p:cNvPr id="119" name="Text Box 38">
            <a:extLst>
              <a:ext uri="{FF2B5EF4-FFF2-40B4-BE49-F238E27FC236}">
                <a16:creationId xmlns:a16="http://schemas.microsoft.com/office/drawing/2014/main" id="{2314A3AC-1AC7-0C4A-8B0A-981623E7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260" y="2898378"/>
            <a:ext cx="71913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1900" b="1" dirty="0"/>
              <a:t>١٢ملم</a:t>
            </a:r>
            <a:endParaRPr lang="en-US" altLang="en-US" sz="19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2C8AE6-B33A-59A3-B3AB-8E5353CC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58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5" grpId="0"/>
      <p:bldP spid="87" grpId="0"/>
      <p:bldP spid="89" grpId="0"/>
      <p:bldP spid="117" grpId="0"/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DD4B8058-8B9C-C843-AB40-EF05D07B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30" y="1487105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B6BEBEE-0D2A-F44D-AFD8-EBA181BA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092" y="6086092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98FB60E-5CBF-8640-9D6F-FDBAE435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55" y="6121017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١٠٠.٤٨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006600"/>
                </a:solidFill>
              </a:rPr>
              <a:t>١٢٠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AC21173-6BCC-8641-9419-CF71CA8A7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492" y="612895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٢٢٠.٥ ملم٢</a:t>
            </a:r>
            <a:endParaRPr lang="en-US" altLang="en-US" sz="2000" b="1" dirty="0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8590B3D6-84D7-EC4E-8D9F-4B454C3C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55" y="2676142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نقسم الشكل إلى مثلث ونصف دائرة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1BE01266-AFBA-8F48-979B-8870DA50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967" y="4295392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1063017-F5DD-F840-967B-0F7A730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280" y="5339967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١٢٠ ملم٢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057DE1BB-52DC-EA44-8F94-E03155743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617" y="3682617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المثلث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1DB6C918-9CDF-DD4E-9BE1-7AC564233335}"/>
              </a:ext>
            </a:extLst>
          </p:cNvPr>
          <p:cNvGrpSpPr>
            <a:grpSpLocks/>
          </p:cNvGrpSpPr>
          <p:nvPr/>
        </p:nvGrpSpPr>
        <p:grpSpPr bwMode="auto">
          <a:xfrm>
            <a:off x="3503900" y="4174742"/>
            <a:ext cx="2197103" cy="700088"/>
            <a:chOff x="3492" y="1947"/>
            <a:chExt cx="1384" cy="441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0838BBE1-E780-244C-AADC-59C6FB358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29" name="Text Box 18">
                <a:extLst>
                  <a:ext uri="{FF2B5EF4-FFF2-40B4-BE49-F238E27FC236}">
                    <a16:creationId xmlns:a16="http://schemas.microsoft.com/office/drawing/2014/main" id="{F7B61BE5-22D9-4D44-AEF8-77478328B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3EE2C9A6-370E-F549-82BC-61EBBC2E0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119B3CFE-EE7F-FE41-82B0-218EE46C2F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958D6A0F-AEB2-EE40-A222-C9500D9F7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6600"/>
                  </a:solidFill>
                </a:rPr>
                <a:t>ق ع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0BD777C2-4904-0F48-BCF4-EDC38D34D0E8}"/>
              </a:ext>
            </a:extLst>
          </p:cNvPr>
          <p:cNvGrpSpPr>
            <a:grpSpLocks/>
          </p:cNvGrpSpPr>
          <p:nvPr/>
        </p:nvGrpSpPr>
        <p:grpSpPr bwMode="auto">
          <a:xfrm>
            <a:off x="3362605" y="4714492"/>
            <a:ext cx="2590800" cy="700088"/>
            <a:chOff x="3403" y="2287"/>
            <a:chExt cx="1632" cy="441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BB420C64-39A8-D843-B003-46FB3FC23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 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١٦ ×  ١٥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5F85423F-55D3-E94A-B82F-78A1B8F02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6" name="Text Box 25">
                <a:extLst>
                  <a:ext uri="{FF2B5EF4-FFF2-40B4-BE49-F238E27FC236}">
                    <a16:creationId xmlns:a16="http://schemas.microsoft.com/office/drawing/2014/main" id="{4FAED779-2C91-6543-AB7D-D9552403E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7" name="Line 26">
                <a:extLst>
                  <a:ext uri="{FF2B5EF4-FFF2-40B4-BE49-F238E27FC236}">
                    <a16:creationId xmlns:a16="http://schemas.microsoft.com/office/drawing/2014/main" id="{E7C2910F-BF42-6B45-8210-AFE0627F3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27">
                <a:extLst>
                  <a:ext uri="{FF2B5EF4-FFF2-40B4-BE49-F238E27FC236}">
                    <a16:creationId xmlns:a16="http://schemas.microsoft.com/office/drawing/2014/main" id="{3AC44CD8-7321-5740-9E15-673C97F52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41" name="Picture 28">
            <a:extLst>
              <a:ext uri="{FF2B5EF4-FFF2-40B4-BE49-F238E27FC236}">
                <a16:creationId xmlns:a16="http://schemas.microsoft.com/office/drawing/2014/main" id="{1F17230F-6AD1-9B41-A301-19D28678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17" y="826705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29">
            <a:extLst>
              <a:ext uri="{FF2B5EF4-FFF2-40B4-BE49-F238E27FC236}">
                <a16:creationId xmlns:a16="http://schemas.microsoft.com/office/drawing/2014/main" id="{C230A887-4398-1042-B127-360F5F064B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07067" y="1631566"/>
            <a:ext cx="6122988" cy="446752"/>
            <a:chOff x="1610" y="618"/>
            <a:chExt cx="3857" cy="234"/>
          </a:xfrm>
        </p:grpSpPr>
        <p:sp>
          <p:nvSpPr>
            <p:cNvPr id="43" name="AutoShape 30">
              <a:extLst>
                <a:ext uri="{FF2B5EF4-FFF2-40B4-BE49-F238E27FC236}">
                  <a16:creationId xmlns:a16="http://schemas.microsoft.com/office/drawing/2014/main" id="{A41D4C5F-17D3-0B47-990A-56173D0470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0" y="618"/>
              <a:ext cx="38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" name="Picture 31">
              <a:extLst>
                <a:ext uri="{FF2B5EF4-FFF2-40B4-BE49-F238E27FC236}">
                  <a16:creationId xmlns:a16="http://schemas.microsoft.com/office/drawing/2014/main" id="{977ED5F7-2149-5840-A96D-C7134ACC6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18"/>
              <a:ext cx="385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6">
            <a:extLst>
              <a:ext uri="{FF2B5EF4-FFF2-40B4-BE49-F238E27FC236}">
                <a16:creationId xmlns:a16="http://schemas.microsoft.com/office/drawing/2014/main" id="{75BBA4CD-F234-3C49-9DA2-32EEBEC5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30" y="2655505"/>
            <a:ext cx="24511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37">
            <a:extLst>
              <a:ext uri="{FF2B5EF4-FFF2-40B4-BE49-F238E27FC236}">
                <a16:creationId xmlns:a16="http://schemas.microsoft.com/office/drawing/2014/main" id="{9805CE31-3289-C74B-BDF7-6CC64D54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567" y="4330317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</a:t>
            </a:r>
            <a:r>
              <a:rPr lang="ar-SA" altLang="en-US" sz="2000" b="1">
                <a:solidFill>
                  <a:srgbClr val="0066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BD1776BE-E488-E348-93E2-53C14F0A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367" y="5374892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١٠٠.٤٨</a:t>
            </a:r>
            <a:r>
              <a:rPr lang="ar-SA" altLang="en-US" sz="2000" b="1" dirty="0">
                <a:solidFill>
                  <a:srgbClr val="006600"/>
                </a:solidFill>
              </a:rPr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سم٢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Text Box 39">
            <a:extLst>
              <a:ext uri="{FF2B5EF4-FFF2-40B4-BE49-F238E27FC236}">
                <a16:creationId xmlns:a16="http://schemas.microsoft.com/office/drawing/2014/main" id="{15CD066B-11B0-DF48-8587-002CD0BE8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217" y="3647692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نصف الدائرة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pSp>
        <p:nvGrpSpPr>
          <p:cNvPr id="60" name="Group 40">
            <a:extLst>
              <a:ext uri="{FF2B5EF4-FFF2-40B4-BE49-F238E27FC236}">
                <a16:creationId xmlns:a16="http://schemas.microsoft.com/office/drawing/2014/main" id="{006B26F3-E7B4-D142-A24B-C59A4571F695}"/>
              </a:ext>
            </a:extLst>
          </p:cNvPr>
          <p:cNvGrpSpPr>
            <a:grpSpLocks/>
          </p:cNvGrpSpPr>
          <p:nvPr/>
        </p:nvGrpSpPr>
        <p:grpSpPr bwMode="auto">
          <a:xfrm>
            <a:off x="8058426" y="4209667"/>
            <a:ext cx="1173161" cy="700088"/>
            <a:chOff x="2948" y="2309"/>
            <a:chExt cx="739" cy="441"/>
          </a:xfrm>
        </p:grpSpPr>
        <p:grpSp>
          <p:nvGrpSpPr>
            <p:cNvPr id="55" name="Group 41">
              <a:extLst>
                <a:ext uri="{FF2B5EF4-FFF2-40B4-BE49-F238E27FC236}">
                  <a16:creationId xmlns:a16="http://schemas.microsoft.com/office/drawing/2014/main" id="{740458BD-CEEB-D340-B939-CA6657CB7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57" name="Text Box 42">
                <a:extLst>
                  <a:ext uri="{FF2B5EF4-FFF2-40B4-BE49-F238E27FC236}">
                    <a16:creationId xmlns:a16="http://schemas.microsoft.com/office/drawing/2014/main" id="{F8F1850A-7795-3241-944A-86802C04A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8" name="Line 43">
                <a:extLst>
                  <a:ext uri="{FF2B5EF4-FFF2-40B4-BE49-F238E27FC236}">
                    <a16:creationId xmlns:a16="http://schemas.microsoft.com/office/drawing/2014/main" id="{DDD164D0-444B-2244-BFEB-926A0C29C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44">
                <a:extLst>
                  <a:ext uri="{FF2B5EF4-FFF2-40B4-BE49-F238E27FC236}">
                    <a16:creationId xmlns:a16="http://schemas.microsoft.com/office/drawing/2014/main" id="{2060E66F-F426-A04D-AD57-1121A4CA4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56" name="Text Box 45">
              <a:extLst>
                <a:ext uri="{FF2B5EF4-FFF2-40B4-BE49-F238E27FC236}">
                  <a16:creationId xmlns:a16="http://schemas.microsoft.com/office/drawing/2014/main" id="{CE3243C8-2497-1049-8D49-27602A4C5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ط نـق٢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46">
            <a:extLst>
              <a:ext uri="{FF2B5EF4-FFF2-40B4-BE49-F238E27FC236}">
                <a16:creationId xmlns:a16="http://schemas.microsoft.com/office/drawing/2014/main" id="{DCF94C6F-A084-2B40-A561-44425E442BBE}"/>
              </a:ext>
            </a:extLst>
          </p:cNvPr>
          <p:cNvGrpSpPr>
            <a:grpSpLocks/>
          </p:cNvGrpSpPr>
          <p:nvPr/>
        </p:nvGrpSpPr>
        <p:grpSpPr bwMode="auto">
          <a:xfrm>
            <a:off x="6639205" y="4749417"/>
            <a:ext cx="2844800" cy="700088"/>
            <a:chOff x="3198" y="2287"/>
            <a:chExt cx="1632" cy="441"/>
          </a:xfrm>
        </p:grpSpPr>
        <p:sp>
          <p:nvSpPr>
            <p:cNvPr id="62" name="Text Box 47">
              <a:extLst>
                <a:ext uri="{FF2B5EF4-FFF2-40B4-BE49-F238E27FC236}">
                  <a16:creationId xmlns:a16="http://schemas.microsoft.com/office/drawing/2014/main" id="{BCCA50AB-7CDA-A547-BB08-27F7CC806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=      × ٣.١٤ ×  </a:t>
              </a:r>
              <a:r>
                <a:rPr lang="ar-SA" altLang="en-US" sz="2800" b="1" baseline="30000" dirty="0">
                  <a:solidFill>
                    <a:srgbClr val="FF0000"/>
                  </a:solidFill>
                </a:rPr>
                <a:t>2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٨</a:t>
              </a:r>
              <a:endParaRPr lang="en-US" altLang="en-US" sz="2800" b="1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Group 48">
              <a:extLst>
                <a:ext uri="{FF2B5EF4-FFF2-40B4-BE49-F238E27FC236}">
                  <a16:creationId xmlns:a16="http://schemas.microsoft.com/office/drawing/2014/main" id="{659401AB-2E7F-8740-BBEE-378F63697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64" name="Text Box 49">
                <a:extLst>
                  <a:ext uri="{FF2B5EF4-FFF2-40B4-BE49-F238E27FC236}">
                    <a16:creationId xmlns:a16="http://schemas.microsoft.com/office/drawing/2014/main" id="{D2F84E06-E42E-0743-9EEB-08A1010889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65" name="Line 50">
                <a:extLst>
                  <a:ext uri="{FF2B5EF4-FFF2-40B4-BE49-F238E27FC236}">
                    <a16:creationId xmlns:a16="http://schemas.microsoft.com/office/drawing/2014/main" id="{97F165E8-3239-5043-8979-250019F09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 Box 51">
                <a:extLst>
                  <a:ext uri="{FF2B5EF4-FFF2-40B4-BE49-F238E27FC236}">
                    <a16:creationId xmlns:a16="http://schemas.microsoft.com/office/drawing/2014/main" id="{54C59E3F-8131-C146-B6A4-4D8CB070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sp>
        <p:nvSpPr>
          <p:cNvPr id="69" name="Line 52">
            <a:extLst>
              <a:ext uri="{FF2B5EF4-FFF2-40B4-BE49-F238E27FC236}">
                <a16:creationId xmlns:a16="http://schemas.microsoft.com/office/drawing/2014/main" id="{DEC4BE66-7AB4-D347-8A41-8B9065F6B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0992" y="2696780"/>
            <a:ext cx="0" cy="7223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34">
            <a:extLst>
              <a:ext uri="{FF2B5EF4-FFF2-40B4-BE49-F238E27FC236}">
                <a16:creationId xmlns:a16="http://schemas.microsoft.com/office/drawing/2014/main" id="{B557992A-26E3-6E49-85AF-B33DBD68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755" y="2892042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٨ سم</a:t>
            </a:r>
            <a:endParaRPr lang="en-US" alt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CE76E2-B478-93D4-467A-D186C534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78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7" grpId="0"/>
      <p:bldP spid="19" grpId="0"/>
      <p:bldP spid="21" grpId="0"/>
      <p:bldP spid="23" grpId="0"/>
      <p:bldP spid="49" grpId="0"/>
      <p:bldP spid="51" grpId="0"/>
      <p:bldP spid="53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5AF3C35F-B996-AA44-B6ED-5C4355A2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865" y="1452180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7DD27C7-EE2D-024A-B5DD-338D079A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227" y="6051167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F152128-4F72-0245-A603-DCA8420E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490" y="6086092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٢٨.٨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006600"/>
                </a:solidFill>
              </a:rPr>
              <a:t>٩.٨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13BEE536-B45D-1541-BEBF-CA44780D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240" y="609403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٣٨.٦ قدم مربعة</a:t>
            </a:r>
            <a:endParaRPr lang="en-US" altLang="en-US" sz="2000" b="1" dirty="0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0E575A7-CA9F-E848-BF1C-A088979D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490" y="2641217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الشكل مقسم إلى مثلث وشبه منحرف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91ADF22-83E5-F044-BC18-D4203F1C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102" y="4260467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86B2C84-19A8-B14D-BB46-A52744D7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415" y="5305042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٩.٨ قدم مربعة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E4BC1BC0-0EDC-AC4D-98B1-2B9D8D4F3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752" y="3647692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المثلث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A4DEA619-7E43-C041-B07D-24034E025BB4}"/>
              </a:ext>
            </a:extLst>
          </p:cNvPr>
          <p:cNvGrpSpPr>
            <a:grpSpLocks/>
          </p:cNvGrpSpPr>
          <p:nvPr/>
        </p:nvGrpSpPr>
        <p:grpSpPr bwMode="auto">
          <a:xfrm>
            <a:off x="3786035" y="4139817"/>
            <a:ext cx="2197103" cy="700088"/>
            <a:chOff x="3492" y="1947"/>
            <a:chExt cx="1384" cy="441"/>
          </a:xfrm>
        </p:grpSpPr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D1279C4A-47F1-6748-B1CC-9B9F3D93F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29" name="Text Box 13">
                <a:extLst>
                  <a:ext uri="{FF2B5EF4-FFF2-40B4-BE49-F238E27FC236}">
                    <a16:creationId xmlns:a16="http://schemas.microsoft.com/office/drawing/2014/main" id="{AF455F8B-629D-1243-B177-3DB5CA57E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0" name="Line 14">
                <a:extLst>
                  <a:ext uri="{FF2B5EF4-FFF2-40B4-BE49-F238E27FC236}">
                    <a16:creationId xmlns:a16="http://schemas.microsoft.com/office/drawing/2014/main" id="{321CAB49-215F-714D-A0AD-E482AA4C0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F5173237-044D-C744-8803-40CA29861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AF0CB5E3-B935-E745-9246-19DC0A13D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6600"/>
                  </a:solidFill>
                </a:rPr>
                <a:t>ق ع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986E914E-470F-B54B-BA4D-F2AE8B88FC63}"/>
              </a:ext>
            </a:extLst>
          </p:cNvPr>
          <p:cNvGrpSpPr>
            <a:grpSpLocks/>
          </p:cNvGrpSpPr>
          <p:nvPr/>
        </p:nvGrpSpPr>
        <p:grpSpPr bwMode="auto">
          <a:xfrm>
            <a:off x="3644740" y="4679567"/>
            <a:ext cx="2590800" cy="700088"/>
            <a:chOff x="3403" y="2287"/>
            <a:chExt cx="1632" cy="441"/>
          </a:xfrm>
        </p:grpSpPr>
        <p:sp>
          <p:nvSpPr>
            <p:cNvPr id="34" name="Text Box 18">
              <a:extLst>
                <a:ext uri="{FF2B5EF4-FFF2-40B4-BE49-F238E27FC236}">
                  <a16:creationId xmlns:a16="http://schemas.microsoft.com/office/drawing/2014/main" id="{76B658FB-186C-BD4D-872D-256D742CF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 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٧ ×  ٢.٨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35" name="Group 19">
              <a:extLst>
                <a:ext uri="{FF2B5EF4-FFF2-40B4-BE49-F238E27FC236}">
                  <a16:creationId xmlns:a16="http://schemas.microsoft.com/office/drawing/2014/main" id="{7DC58DD0-7170-114D-B1DF-0E9F163A2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6" name="Text Box 20">
                <a:extLst>
                  <a:ext uri="{FF2B5EF4-FFF2-40B4-BE49-F238E27FC236}">
                    <a16:creationId xmlns:a16="http://schemas.microsoft.com/office/drawing/2014/main" id="{4555565A-44B1-0B4B-99DE-D4E0F1CCE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7" name="Line 21">
                <a:extLst>
                  <a:ext uri="{FF2B5EF4-FFF2-40B4-BE49-F238E27FC236}">
                    <a16:creationId xmlns:a16="http://schemas.microsoft.com/office/drawing/2014/main" id="{D62BF614-B999-1549-9F7E-B3D3ED86E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22">
                <a:extLst>
                  <a:ext uri="{FF2B5EF4-FFF2-40B4-BE49-F238E27FC236}">
                    <a16:creationId xmlns:a16="http://schemas.microsoft.com/office/drawing/2014/main" id="{2C035B8C-72CB-6542-9AAA-09B72AE3A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pic>
        <p:nvPicPr>
          <p:cNvPr id="41" name="Picture 23">
            <a:extLst>
              <a:ext uri="{FF2B5EF4-FFF2-40B4-BE49-F238E27FC236}">
                <a16:creationId xmlns:a16="http://schemas.microsoft.com/office/drawing/2014/main" id="{52E9BCEF-F9D1-3D49-9B29-6FD1A2CC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52" y="791780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24">
            <a:extLst>
              <a:ext uri="{FF2B5EF4-FFF2-40B4-BE49-F238E27FC236}">
                <a16:creationId xmlns:a16="http://schemas.microsoft.com/office/drawing/2014/main" id="{99BC18BE-89FB-C64D-A20D-7F4DF2F716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89202" y="1596641"/>
            <a:ext cx="6122988" cy="446752"/>
            <a:chOff x="1610" y="618"/>
            <a:chExt cx="3857" cy="234"/>
          </a:xfrm>
        </p:grpSpPr>
        <p:sp>
          <p:nvSpPr>
            <p:cNvPr id="43" name="AutoShape 25">
              <a:extLst>
                <a:ext uri="{FF2B5EF4-FFF2-40B4-BE49-F238E27FC236}">
                  <a16:creationId xmlns:a16="http://schemas.microsoft.com/office/drawing/2014/main" id="{E206E186-2F93-4948-8D8D-0999442804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0" y="618"/>
              <a:ext cx="38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8E07368-0DCE-6D48-85A9-85FB9C1C2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18"/>
              <a:ext cx="385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 Box 47">
            <a:extLst>
              <a:ext uri="{FF2B5EF4-FFF2-40B4-BE49-F238E27FC236}">
                <a16:creationId xmlns:a16="http://schemas.microsoft.com/office/drawing/2014/main" id="{B11CB984-9EAC-0C45-B9F5-E625C135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40" y="433190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</a:t>
            </a:r>
            <a:r>
              <a:rPr lang="ar-SA" altLang="en-US" sz="2000" b="1">
                <a:solidFill>
                  <a:srgbClr val="0066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C00C93D5-C651-5644-8AE1-94A6F76F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552" y="537648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٢٨.٨</a:t>
            </a:r>
            <a:r>
              <a:rPr lang="ar-SA" altLang="en-US" sz="2000" b="1" dirty="0">
                <a:solidFill>
                  <a:srgbClr val="006600"/>
                </a:solidFill>
              </a:rPr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قدم مربعة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5A0A6475-5BF0-EA4B-A75C-CAFEE065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890" y="3649280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شبه المنحرف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pSp>
        <p:nvGrpSpPr>
          <p:cNvPr id="58" name="Group 50">
            <a:extLst>
              <a:ext uri="{FF2B5EF4-FFF2-40B4-BE49-F238E27FC236}">
                <a16:creationId xmlns:a16="http://schemas.microsoft.com/office/drawing/2014/main" id="{22ABB987-1F48-DA4D-9F56-037A3D6EA862}"/>
              </a:ext>
            </a:extLst>
          </p:cNvPr>
          <p:cNvGrpSpPr>
            <a:grpSpLocks/>
          </p:cNvGrpSpPr>
          <p:nvPr/>
        </p:nvGrpSpPr>
        <p:grpSpPr bwMode="auto">
          <a:xfrm>
            <a:off x="7172173" y="4211255"/>
            <a:ext cx="2197103" cy="700087"/>
            <a:chOff x="3492" y="1947"/>
            <a:chExt cx="1384" cy="441"/>
          </a:xfrm>
        </p:grpSpPr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8A3D8AFB-3716-C14A-B6EF-2E639A716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55" name="Text Box 52">
                <a:extLst>
                  <a:ext uri="{FF2B5EF4-FFF2-40B4-BE49-F238E27FC236}">
                    <a16:creationId xmlns:a16="http://schemas.microsoft.com/office/drawing/2014/main" id="{C85B36BC-EF2A-BF4C-993B-08CC7E9D1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5DEF942E-66DD-784E-9AD5-9ACFF29B7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54">
                <a:extLst>
                  <a:ext uri="{FF2B5EF4-FFF2-40B4-BE49-F238E27FC236}">
                    <a16:creationId xmlns:a16="http://schemas.microsoft.com/office/drawing/2014/main" id="{DF3A340E-A05D-5E48-BF31-CAD799B72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54" name="Text Box 55">
              <a:extLst>
                <a:ext uri="{FF2B5EF4-FFF2-40B4-BE49-F238E27FC236}">
                  <a16:creationId xmlns:a16="http://schemas.microsoft.com/office/drawing/2014/main" id="{27A0C607-C1EA-B34E-BDC8-01D1B531E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ع ( ق</a:t>
              </a:r>
              <a:r>
                <a:rPr lang="ar-SA" altLang="en-US" sz="2800" b="1" baseline="-25000" dirty="0">
                  <a:solidFill>
                    <a:srgbClr val="FF0000"/>
                  </a:solidFill>
                </a:rPr>
                <a:t>١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 + ق</a:t>
              </a:r>
              <a:r>
                <a:rPr lang="ar-SA" altLang="en-US" sz="2800" b="1" baseline="-25000" dirty="0">
                  <a:solidFill>
                    <a:srgbClr val="FF0000"/>
                  </a:solidFill>
                </a:rPr>
                <a:t>٢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 )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56">
            <a:extLst>
              <a:ext uri="{FF2B5EF4-FFF2-40B4-BE49-F238E27FC236}">
                <a16:creationId xmlns:a16="http://schemas.microsoft.com/office/drawing/2014/main" id="{46F1B622-5424-F449-81E6-BAFE8A08463D}"/>
              </a:ext>
            </a:extLst>
          </p:cNvPr>
          <p:cNvGrpSpPr>
            <a:grpSpLocks/>
          </p:cNvGrpSpPr>
          <p:nvPr/>
        </p:nvGrpSpPr>
        <p:grpSpPr bwMode="auto">
          <a:xfrm>
            <a:off x="7030877" y="4751011"/>
            <a:ext cx="2590800" cy="700088"/>
            <a:chOff x="3403" y="2287"/>
            <a:chExt cx="1632" cy="441"/>
          </a:xfrm>
        </p:grpSpPr>
        <p:sp>
          <p:nvSpPr>
            <p:cNvPr id="60" name="Text Box 57">
              <a:extLst>
                <a:ext uri="{FF2B5EF4-FFF2-40B4-BE49-F238E27FC236}">
                  <a16:creationId xmlns:a16="http://schemas.microsoft.com/office/drawing/2014/main" id="{01BBAFB0-2C52-4F45-AC33-667170439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× ٣.٦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 </a:t>
              </a:r>
              <a:r>
                <a:rPr lang="ar-SA" altLang="en-US" sz="2000" b="1" dirty="0">
                  <a:solidFill>
                    <a:srgbClr val="FF0000"/>
                  </a:solidFill>
                </a:rPr>
                <a:t>( ٩ + ٧ )</a:t>
              </a:r>
              <a:endParaRPr lang="en-US" altLang="en-US" sz="2800" b="1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61" name="Group 58">
              <a:extLst>
                <a:ext uri="{FF2B5EF4-FFF2-40B4-BE49-F238E27FC236}">
                  <a16:creationId xmlns:a16="http://schemas.microsoft.com/office/drawing/2014/main" id="{2DE7DC9F-F314-5F4E-87F1-1A48F05C4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62" name="Text Box 59">
                <a:extLst>
                  <a:ext uri="{FF2B5EF4-FFF2-40B4-BE49-F238E27FC236}">
                    <a16:creationId xmlns:a16="http://schemas.microsoft.com/office/drawing/2014/main" id="{7080A716-A572-C34A-BDD4-EC43EF1D2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EE5F8A67-B153-4744-872A-76FC9767F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 Box 61">
                <a:extLst>
                  <a:ext uri="{FF2B5EF4-FFF2-40B4-BE49-F238E27FC236}">
                    <a16:creationId xmlns:a16="http://schemas.microsoft.com/office/drawing/2014/main" id="{16DDA61B-E297-394B-86D3-B0B7BD1FE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grpSp>
        <p:nvGrpSpPr>
          <p:cNvPr id="69" name="Group 63">
            <a:extLst>
              <a:ext uri="{FF2B5EF4-FFF2-40B4-BE49-F238E27FC236}">
                <a16:creationId xmlns:a16="http://schemas.microsoft.com/office/drawing/2014/main" id="{C5A27502-6F02-A845-8F16-972F4C1A0F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34940" y="2050667"/>
            <a:ext cx="3333749" cy="2379663"/>
            <a:chOff x="136" y="845"/>
            <a:chExt cx="2100" cy="1499"/>
          </a:xfrm>
        </p:grpSpPr>
        <p:sp>
          <p:nvSpPr>
            <p:cNvPr id="67" name="AutoShape 62">
              <a:extLst>
                <a:ext uri="{FF2B5EF4-FFF2-40B4-BE49-F238E27FC236}">
                  <a16:creationId xmlns:a16="http://schemas.microsoft.com/office/drawing/2014/main" id="{8891FE0F-EE6A-D94E-8F86-620B368648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6" y="845"/>
              <a:ext cx="2087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" name="Picture 64">
              <a:extLst>
                <a:ext uri="{FF2B5EF4-FFF2-40B4-BE49-F238E27FC236}">
                  <a16:creationId xmlns:a16="http://schemas.microsoft.com/office/drawing/2014/main" id="{45FCB1D2-FF09-3B41-A6B3-4D3ABF2DC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845"/>
              <a:ext cx="2100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Line 46">
            <a:extLst>
              <a:ext uri="{FF2B5EF4-FFF2-40B4-BE49-F238E27FC236}">
                <a16:creationId xmlns:a16="http://schemas.microsoft.com/office/drawing/2014/main" id="{BDA47961-45DF-7F44-9729-D247B82C5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9890" y="2207830"/>
            <a:ext cx="0" cy="7223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>
            <a:extLst>
              <a:ext uri="{FF2B5EF4-FFF2-40B4-BE49-F238E27FC236}">
                <a16:creationId xmlns:a16="http://schemas.microsoft.com/office/drawing/2014/main" id="{1D572319-8AB6-7147-BCFF-BA99E374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590" y="2352292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٢.٨ قدم</a:t>
            </a:r>
            <a:endParaRPr lang="en-US" altLang="en-US" sz="2400" b="1" dirty="0"/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3EB4F0D2-9EC4-F740-A8F3-0B1FDA4D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840" y="1344230"/>
            <a:ext cx="3708400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ارتفاع المثلث = ٦.٤ – ٣.٦ = ٢.٨ قدم</a:t>
            </a:r>
            <a:endParaRPr lang="en-US" altLang="en-US" sz="20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516BF2-F146-490E-75EB-448E54BE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6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7" grpId="0"/>
      <p:bldP spid="19" grpId="0"/>
      <p:bldP spid="21" grpId="0"/>
      <p:bldP spid="23" grpId="0"/>
      <p:bldP spid="47" grpId="0"/>
      <p:bldP spid="49" grpId="0"/>
      <p:bldP spid="73" grpId="0"/>
      <p:bldP spid="75" grpId="0" animBg="1"/>
      <p:bldP spid="7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2B23D98C-DA88-5740-8E63-1B901361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564" y="1769593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64DC79F6-7A19-EB49-B146-25B67979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51" y="110919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>
            <a:extLst>
              <a:ext uri="{FF2B5EF4-FFF2-40B4-BE49-F238E27FC236}">
                <a16:creationId xmlns:a16="http://schemas.microsoft.com/office/drawing/2014/main" id="{3AC8336B-1770-744A-AD67-5B6E7F041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0414" y="1877542"/>
            <a:ext cx="6139877" cy="502243"/>
            <a:chOff x="2812" y="572"/>
            <a:chExt cx="2686" cy="270"/>
          </a:xfrm>
        </p:grpSpPr>
        <p:sp>
          <p:nvSpPr>
            <p:cNvPr id="16" name="AutoShape 49">
              <a:extLst>
                <a:ext uri="{FF2B5EF4-FFF2-40B4-BE49-F238E27FC236}">
                  <a16:creationId xmlns:a16="http://schemas.microsoft.com/office/drawing/2014/main" id="{3C790359-E0A2-464A-B383-F8B397855B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2" y="572"/>
              <a:ext cx="268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51">
              <a:extLst>
                <a:ext uri="{FF2B5EF4-FFF2-40B4-BE49-F238E27FC236}">
                  <a16:creationId xmlns:a16="http://schemas.microsoft.com/office/drawing/2014/main" id="{12A3D058-BDA7-894D-9387-9F7AAF90F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572"/>
              <a:ext cx="26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52">
            <a:extLst>
              <a:ext uri="{FF2B5EF4-FFF2-40B4-BE49-F238E27FC236}">
                <a16:creationId xmlns:a16="http://schemas.microsoft.com/office/drawing/2014/main" id="{804D4EEB-7B32-AD41-8AEC-5985EC7E8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889" y="385715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</a:t>
            </a:r>
            <a:r>
              <a:rPr lang="ar-SA" altLang="en-US" sz="2000" b="1">
                <a:solidFill>
                  <a:srgbClr val="FF00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1" name="Text Box 53">
            <a:extLst>
              <a:ext uri="{FF2B5EF4-FFF2-40B4-BE49-F238E27FC236}">
                <a16:creationId xmlns:a16="http://schemas.microsoft.com/office/drawing/2014/main" id="{B17C70EA-FFBA-5C4F-B4DC-500AAAD3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589" y="389366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الطول × العرض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3" name="Text Box 54">
            <a:extLst>
              <a:ext uri="{FF2B5EF4-FFF2-40B4-BE49-F238E27FC236}">
                <a16:creationId xmlns:a16="http://schemas.microsoft.com/office/drawing/2014/main" id="{5B72E910-1979-FE45-AC89-A76AD498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01" y="439690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٤٢ ×  ٢٥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5" name="Text Box 55">
            <a:extLst>
              <a:ext uri="{FF2B5EF4-FFF2-40B4-BE49-F238E27FC236}">
                <a16:creationId xmlns:a16="http://schemas.microsoft.com/office/drawing/2014/main" id="{9B942533-E77F-0C4D-9C37-7016A8C9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01" y="490173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00FF"/>
                </a:solidFill>
              </a:rPr>
              <a:t>١٠٥٠</a:t>
            </a:r>
            <a:r>
              <a:rPr lang="ar-SA" altLang="en-US" sz="2000" b="1" dirty="0">
                <a:solidFill>
                  <a:srgbClr val="FF0000"/>
                </a:solidFill>
              </a:rPr>
              <a:t> </a:t>
            </a:r>
            <a:r>
              <a:rPr lang="ar-SA" altLang="en-US" sz="2000" b="1" dirty="0">
                <a:solidFill>
                  <a:srgbClr val="0000FF"/>
                </a:solidFill>
              </a:rPr>
              <a:t>م٢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Text Box 56">
            <a:extLst>
              <a:ext uri="{FF2B5EF4-FFF2-40B4-BE49-F238E27FC236}">
                <a16:creationId xmlns:a16="http://schemas.microsoft.com/office/drawing/2014/main" id="{1B701B6D-73B9-3242-B788-3ECA703C4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664" y="324596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مساحة المستطيل الكبير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A30AD67-B2AD-4C4A-935B-6B968EEC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764" y="6082830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المنطقة المظللة =</a:t>
            </a:r>
            <a:endParaRPr lang="en-US" altLang="en-US" sz="2000" b="1"/>
          </a:p>
        </p:txBody>
      </p:sp>
      <p:sp>
        <p:nvSpPr>
          <p:cNvPr id="31" name="Text Box 58">
            <a:extLst>
              <a:ext uri="{FF2B5EF4-FFF2-40B4-BE49-F238E27FC236}">
                <a16:creationId xmlns:a16="http://schemas.microsoft.com/office/drawing/2014/main" id="{5E4D23B3-1207-2545-906B-E5E3CD51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364" y="611775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١٠٥٠</a:t>
            </a:r>
            <a:r>
              <a:rPr lang="ar-SA" altLang="en-US" sz="2000" b="1" dirty="0"/>
              <a:t> – </a:t>
            </a:r>
            <a:r>
              <a:rPr lang="ar-SA" altLang="en-US" sz="2000" b="1" dirty="0">
                <a:solidFill>
                  <a:srgbClr val="FF5050"/>
                </a:solidFill>
              </a:rPr>
              <a:t>٤٤٠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5C9B9387-34B7-E04B-A8F6-911E94DD4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526" y="613204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٦١٠ م٢</a:t>
            </a:r>
            <a:endParaRPr lang="en-US" altLang="en-US" sz="2000" b="1" dirty="0"/>
          </a:p>
        </p:txBody>
      </p:sp>
      <p:pic>
        <p:nvPicPr>
          <p:cNvPr id="35" name="Picture 76">
            <a:extLst>
              <a:ext uri="{FF2B5EF4-FFF2-40B4-BE49-F238E27FC236}">
                <a16:creationId xmlns:a16="http://schemas.microsoft.com/office/drawing/2014/main" id="{F66F339A-5E88-DA4C-9FDF-6BAD3259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26" y="3209455"/>
            <a:ext cx="29908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77">
            <a:extLst>
              <a:ext uri="{FF2B5EF4-FFF2-40B4-BE49-F238E27FC236}">
                <a16:creationId xmlns:a16="http://schemas.microsoft.com/office/drawing/2014/main" id="{2F82E87A-D590-2047-AAFE-668C44AF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701" y="385715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5050"/>
                </a:solidFill>
              </a:rPr>
              <a:t>م</a:t>
            </a:r>
            <a:r>
              <a:rPr lang="ar-SA" altLang="en-US" sz="2000" b="1">
                <a:solidFill>
                  <a:srgbClr val="FF00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39" name="Text Box 78">
            <a:extLst>
              <a:ext uri="{FF2B5EF4-FFF2-40B4-BE49-F238E27FC236}">
                <a16:creationId xmlns:a16="http://schemas.microsoft.com/office/drawing/2014/main" id="{1109D419-10CE-B24B-B8E0-92A2272B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01" y="389366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5050"/>
                </a:solidFill>
              </a:rPr>
              <a:t>الطول × العرض</a:t>
            </a:r>
            <a:endParaRPr lang="en-US" altLang="en-US" sz="2000" b="1">
              <a:solidFill>
                <a:srgbClr val="FF5050"/>
              </a:solidFill>
            </a:endParaRPr>
          </a:p>
        </p:txBody>
      </p:sp>
      <p:sp>
        <p:nvSpPr>
          <p:cNvPr id="41" name="Text Box 79">
            <a:extLst>
              <a:ext uri="{FF2B5EF4-FFF2-40B4-BE49-F238E27FC236}">
                <a16:creationId xmlns:a16="http://schemas.microsoft.com/office/drawing/2014/main" id="{9159F073-88E0-EC48-B226-17BED2EE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714" y="439690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5050"/>
                </a:solidFill>
              </a:rPr>
              <a:t>٢٢ ×  ٢٠</a:t>
            </a:r>
            <a:endParaRPr lang="en-US" altLang="en-US" sz="2000" b="1" dirty="0">
              <a:solidFill>
                <a:srgbClr val="FF5050"/>
              </a:solidFill>
            </a:endParaRPr>
          </a:p>
        </p:txBody>
      </p:sp>
      <p:sp>
        <p:nvSpPr>
          <p:cNvPr id="43" name="Text Box 80">
            <a:extLst>
              <a:ext uri="{FF2B5EF4-FFF2-40B4-BE49-F238E27FC236}">
                <a16:creationId xmlns:a16="http://schemas.microsoft.com/office/drawing/2014/main" id="{11675E85-BB3D-304C-9931-26F3101FA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714" y="490173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5050"/>
                </a:solidFill>
              </a:rPr>
              <a:t>٤٤٠ م٢</a:t>
            </a:r>
            <a:endParaRPr lang="en-US" altLang="en-US" sz="2000" b="1" dirty="0">
              <a:solidFill>
                <a:srgbClr val="FF5050"/>
              </a:solidFill>
            </a:endParaRPr>
          </a:p>
        </p:txBody>
      </p:sp>
      <p:sp>
        <p:nvSpPr>
          <p:cNvPr id="45" name="Text Box 81">
            <a:extLst>
              <a:ext uri="{FF2B5EF4-FFF2-40B4-BE49-F238E27FC236}">
                <a16:creationId xmlns:a16="http://schemas.microsoft.com/office/drawing/2014/main" id="{58AF0223-CCB1-3049-A06E-189E3F59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526" y="324596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5050"/>
                </a:solidFill>
              </a:rPr>
              <a:t>مساحة المستطيل الصغير</a:t>
            </a:r>
            <a:endParaRPr lang="en-US" altLang="en-US" sz="2000" b="1">
              <a:solidFill>
                <a:srgbClr val="FF505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1375712-B57E-4A53-5EC5-6B7D7274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7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7" grpId="0"/>
      <p:bldP spid="39" grpId="0"/>
      <p:bldP spid="41" grpId="0"/>
      <p:bldP spid="4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مساحات الاشكال المركبة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E83C27-5410-271D-0DC6-1540A7FF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BC9DDBB1-06F6-9D42-8559-CD3CFA73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544" y="1689774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A2A41D-5278-3E41-99B5-43320F1A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31" y="1029374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D38FE73-B57D-E64F-AB4E-6AFE50EC06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4394" y="1797723"/>
            <a:ext cx="6139877" cy="502243"/>
            <a:chOff x="2812" y="572"/>
            <a:chExt cx="2686" cy="270"/>
          </a:xfrm>
        </p:grpSpPr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3913AA-FC49-5B41-8F8C-9F84413649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2" y="572"/>
              <a:ext cx="268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975FB26D-92E5-4F40-A159-9451291F6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572"/>
              <a:ext cx="26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A49AC49F-CD22-AA48-9AF5-9A3990302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744" y="6003011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المنطقة المظللة =</a:t>
            </a:r>
            <a:endParaRPr lang="en-US" altLang="en-US" sz="2000" b="1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57C82C76-321A-7446-9D7F-F145423B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44" y="6037936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٧٥</a:t>
            </a:r>
            <a:r>
              <a:rPr lang="ar-SA" altLang="en-US" sz="2000" b="1" dirty="0"/>
              <a:t> – </a:t>
            </a:r>
            <a:r>
              <a:rPr lang="ar-SA" altLang="en-US" sz="2000" b="1" dirty="0">
                <a:solidFill>
                  <a:srgbClr val="FF5050"/>
                </a:solidFill>
              </a:rPr>
              <a:t>٣٦ 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E4B17A26-7D0E-BC43-A60B-EDF30E5BB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869" y="6052224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٣٩ سم٢</a:t>
            </a:r>
            <a:endParaRPr lang="en-US" altLang="en-US" sz="2000" b="1" dirty="0"/>
          </a:p>
        </p:txBody>
      </p:sp>
      <p:pic>
        <p:nvPicPr>
          <p:cNvPr id="25" name="Picture 22">
            <a:extLst>
              <a:ext uri="{FF2B5EF4-FFF2-40B4-BE49-F238E27FC236}">
                <a16:creationId xmlns:a16="http://schemas.microsoft.com/office/drawing/2014/main" id="{E91115D1-F4D2-224A-B9AB-F851BB8C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06" y="3274099"/>
            <a:ext cx="29829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3">
            <a:extLst>
              <a:ext uri="{FF2B5EF4-FFF2-40B4-BE49-F238E27FC236}">
                <a16:creationId xmlns:a16="http://schemas.microsoft.com/office/drawing/2014/main" id="{88364938-49B4-BB4A-9B91-4D5EECAC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9381" y="3634461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</a:t>
            </a:r>
            <a:r>
              <a:rPr lang="ar-SA" altLang="en-US" sz="2000" b="1">
                <a:solidFill>
                  <a:srgbClr val="006600"/>
                </a:solidFill>
              </a:rPr>
              <a:t>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F20D22-64BB-B24F-82CF-C3870E97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619" y="4679036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chemeClr val="accent2"/>
                </a:solidFill>
              </a:rPr>
              <a:t>٧٥ سم٢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2CD97F6F-1B97-AB46-BFA1-31422337F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031" y="3021686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المثلث الكبير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67753342-E10C-3242-9A54-80B3F21AEC3E}"/>
              </a:ext>
            </a:extLst>
          </p:cNvPr>
          <p:cNvGrpSpPr>
            <a:grpSpLocks/>
          </p:cNvGrpSpPr>
          <p:nvPr/>
        </p:nvGrpSpPr>
        <p:grpSpPr bwMode="auto">
          <a:xfrm>
            <a:off x="7455314" y="3513811"/>
            <a:ext cx="2197103" cy="700088"/>
            <a:chOff x="3492" y="1947"/>
            <a:chExt cx="1384" cy="441"/>
          </a:xfrm>
        </p:grpSpPr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FC0B8E13-7CC0-E340-A667-3ACEFE37C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5" name="Text Box 28">
                <a:extLst>
                  <a:ext uri="{FF2B5EF4-FFF2-40B4-BE49-F238E27FC236}">
                    <a16:creationId xmlns:a16="http://schemas.microsoft.com/office/drawing/2014/main" id="{AAE98F77-93DB-8D40-9C22-78750898F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9B70E2E0-DA99-2541-881C-BC1E60310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30">
                <a:extLst>
                  <a:ext uri="{FF2B5EF4-FFF2-40B4-BE49-F238E27FC236}">
                    <a16:creationId xmlns:a16="http://schemas.microsoft.com/office/drawing/2014/main" id="{0357B458-FA45-1D4B-86DF-70056797F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6440B9EF-7D6E-C041-9F5B-DC020169C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ق ع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Text Box 32">
            <a:extLst>
              <a:ext uri="{FF2B5EF4-FFF2-40B4-BE49-F238E27FC236}">
                <a16:creationId xmlns:a16="http://schemas.microsoft.com/office/drawing/2014/main" id="{B734ABAB-EFDE-E14E-ABE8-E4EA4A6A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219" y="363287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42" name="Text Box 33">
            <a:extLst>
              <a:ext uri="{FF2B5EF4-FFF2-40B4-BE49-F238E27FC236}">
                <a16:creationId xmlns:a16="http://schemas.microsoft.com/office/drawing/2014/main" id="{48BD1A75-1D59-5246-97C1-8678412A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531" y="4677449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٣٦ سم٢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08843F11-1869-CF40-9744-5A79A2EB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381" y="3020099"/>
            <a:ext cx="216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المثلث الصغير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grpSp>
        <p:nvGrpSpPr>
          <p:cNvPr id="51" name="Group 35">
            <a:extLst>
              <a:ext uri="{FF2B5EF4-FFF2-40B4-BE49-F238E27FC236}">
                <a16:creationId xmlns:a16="http://schemas.microsoft.com/office/drawing/2014/main" id="{A836F3ED-BD57-1143-A5A8-C48311FEE74F}"/>
              </a:ext>
            </a:extLst>
          </p:cNvPr>
          <p:cNvGrpSpPr>
            <a:grpSpLocks/>
          </p:cNvGrpSpPr>
          <p:nvPr/>
        </p:nvGrpSpPr>
        <p:grpSpPr bwMode="auto">
          <a:xfrm>
            <a:off x="4504152" y="3512224"/>
            <a:ext cx="2197103" cy="700087"/>
            <a:chOff x="3492" y="1947"/>
            <a:chExt cx="1384" cy="441"/>
          </a:xfrm>
        </p:grpSpPr>
        <p:grpSp>
          <p:nvGrpSpPr>
            <p:cNvPr id="46" name="Group 36">
              <a:extLst>
                <a:ext uri="{FF2B5EF4-FFF2-40B4-BE49-F238E27FC236}">
                  <a16:creationId xmlns:a16="http://schemas.microsoft.com/office/drawing/2014/main" id="{83057145-69EB-1745-BF08-A29A0B5B4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48" name="Text Box 37">
                <a:extLst>
                  <a:ext uri="{FF2B5EF4-FFF2-40B4-BE49-F238E27FC236}">
                    <a16:creationId xmlns:a16="http://schemas.microsoft.com/office/drawing/2014/main" id="{DFE44850-DAFB-4840-9B94-D7A06F475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BD769FF6-D5B7-234F-B580-736888F9A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39">
                <a:extLst>
                  <a:ext uri="{FF2B5EF4-FFF2-40B4-BE49-F238E27FC236}">
                    <a16:creationId xmlns:a16="http://schemas.microsoft.com/office/drawing/2014/main" id="{21E8B4E7-0F75-3A4B-81BC-C27FC7621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47" name="Text Box 40">
              <a:extLst>
                <a:ext uri="{FF2B5EF4-FFF2-40B4-BE49-F238E27FC236}">
                  <a16:creationId xmlns:a16="http://schemas.microsoft.com/office/drawing/2014/main" id="{EEC22FCD-76C5-0547-8622-6BB4CCD04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6600"/>
                  </a:solidFill>
                </a:rPr>
                <a:t>ق ع</a:t>
              </a:r>
              <a:endParaRPr lang="en-US" alt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58" name="Group 41">
            <a:extLst>
              <a:ext uri="{FF2B5EF4-FFF2-40B4-BE49-F238E27FC236}">
                <a16:creationId xmlns:a16="http://schemas.microsoft.com/office/drawing/2014/main" id="{088D1250-99ED-0243-9F7A-E3D81DC7943C}"/>
              </a:ext>
            </a:extLst>
          </p:cNvPr>
          <p:cNvGrpSpPr>
            <a:grpSpLocks/>
          </p:cNvGrpSpPr>
          <p:nvPr/>
        </p:nvGrpSpPr>
        <p:grpSpPr bwMode="auto">
          <a:xfrm>
            <a:off x="7348944" y="4029755"/>
            <a:ext cx="2590800" cy="700088"/>
            <a:chOff x="3403" y="2287"/>
            <a:chExt cx="1632" cy="441"/>
          </a:xfrm>
        </p:grpSpPr>
        <p:sp>
          <p:nvSpPr>
            <p:cNvPr id="53" name="Text Box 42">
              <a:extLst>
                <a:ext uri="{FF2B5EF4-FFF2-40B4-BE49-F238E27FC236}">
                  <a16:creationId xmlns:a16="http://schemas.microsoft.com/office/drawing/2014/main" id="{BDD3CDE0-1249-C84E-8FF4-6E72CA8C3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 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chemeClr val="accent2"/>
                  </a:solidFill>
                </a:rPr>
                <a:t>١٥ ×  ١٠</a:t>
              </a:r>
              <a:endParaRPr lang="en-US" altLang="en-US" sz="2800" b="1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54" name="Group 43">
              <a:extLst>
                <a:ext uri="{FF2B5EF4-FFF2-40B4-BE49-F238E27FC236}">
                  <a16:creationId xmlns:a16="http://schemas.microsoft.com/office/drawing/2014/main" id="{0D954F78-0C47-3641-8F4B-0AB755A44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55" name="Text Box 44">
                <a:extLst>
                  <a:ext uri="{FF2B5EF4-FFF2-40B4-BE49-F238E27FC236}">
                    <a16:creationId xmlns:a16="http://schemas.microsoft.com/office/drawing/2014/main" id="{EB73EE15-07C4-E24D-9349-4734FEAFD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6" name="Line 45">
                <a:extLst>
                  <a:ext uri="{FF2B5EF4-FFF2-40B4-BE49-F238E27FC236}">
                    <a16:creationId xmlns:a16="http://schemas.microsoft.com/office/drawing/2014/main" id="{FE97C984-6DAF-5C43-A233-C78549B94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46">
                <a:extLst>
                  <a:ext uri="{FF2B5EF4-FFF2-40B4-BE49-F238E27FC236}">
                    <a16:creationId xmlns:a16="http://schemas.microsoft.com/office/drawing/2014/main" id="{7ED8653B-EAA6-A84D-B41E-00FCD9D5B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D4CB44BA-420A-E84D-B537-327C59027A32}"/>
              </a:ext>
            </a:extLst>
          </p:cNvPr>
          <p:cNvGrpSpPr>
            <a:grpSpLocks/>
          </p:cNvGrpSpPr>
          <p:nvPr/>
        </p:nvGrpSpPr>
        <p:grpSpPr bwMode="auto">
          <a:xfrm>
            <a:off x="4359681" y="4029755"/>
            <a:ext cx="2590800" cy="700088"/>
            <a:chOff x="3403" y="2287"/>
            <a:chExt cx="1632" cy="441"/>
          </a:xfrm>
        </p:grpSpPr>
        <p:sp>
          <p:nvSpPr>
            <p:cNvPr id="60" name="Text Box 48">
              <a:extLst>
                <a:ext uri="{FF2B5EF4-FFF2-40B4-BE49-F238E27FC236}">
                  <a16:creationId xmlns:a16="http://schemas.microsoft.com/office/drawing/2014/main" id="{8DAA06D8-EB42-D84F-955E-85AC5F988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 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٩ ×</a:t>
              </a:r>
              <a:r>
                <a:rPr lang="ar-SA" altLang="en-US" sz="2000" b="1" dirty="0">
                  <a:solidFill>
                    <a:schemeClr val="accent2"/>
                  </a:solidFill>
                </a:rPr>
                <a:t>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٨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61" name="Group 49">
              <a:extLst>
                <a:ext uri="{FF2B5EF4-FFF2-40B4-BE49-F238E27FC236}">
                  <a16:creationId xmlns:a16="http://schemas.microsoft.com/office/drawing/2014/main" id="{9B30D4E1-8D41-8742-B083-F6F43A0B1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62" name="Text Box 50">
                <a:extLst>
                  <a:ext uri="{FF2B5EF4-FFF2-40B4-BE49-F238E27FC236}">
                    <a16:creationId xmlns:a16="http://schemas.microsoft.com/office/drawing/2014/main" id="{BB47066A-AA36-1A4D-8535-ACE96CE50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63" name="Line 51">
                <a:extLst>
                  <a:ext uri="{FF2B5EF4-FFF2-40B4-BE49-F238E27FC236}">
                    <a16:creationId xmlns:a16="http://schemas.microsoft.com/office/drawing/2014/main" id="{7C642EC0-48C3-1940-83C9-D3ABD84B6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 Box 52">
                <a:extLst>
                  <a:ext uri="{FF2B5EF4-FFF2-40B4-BE49-F238E27FC236}">
                    <a16:creationId xmlns:a16="http://schemas.microsoft.com/office/drawing/2014/main" id="{7A8C48BF-F478-D446-B925-EBF9A4A50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422AE35-6671-DE2C-6864-C2472674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080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1" grpId="0"/>
      <p:bldP spid="23" grpId="0"/>
      <p:bldP spid="27" grpId="0"/>
      <p:bldP spid="29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C8112AB5-CB32-D24B-9859-3995C943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312" y="925097"/>
            <a:ext cx="7704138" cy="64770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JO" altLang="en-US"/>
              <a:t> </a:t>
            </a:r>
            <a:r>
              <a:rPr lang="ar-JO" altLang="en-US" sz="2000" b="1"/>
              <a:t>يمثل الشكل المجاور بركة ماء محاطة بممر من الورد عرضه متران .</a:t>
            </a:r>
            <a:r>
              <a:rPr lang="ar-SA" altLang="en-US" sz="2000" b="1"/>
              <a:t>  </a:t>
            </a:r>
            <a:r>
              <a:rPr lang="ar-JO" altLang="en-US" sz="2000" b="1"/>
              <a:t>ما مساحة الممر ؟</a:t>
            </a:r>
            <a:endParaRPr lang="en-US" altLang="en-US" sz="20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750304-F9B9-F444-915E-ABBC003A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87" y="264697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0391880D-4425-3C4C-9510-909102472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937" y="3409534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الممر الأيمن =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6995B531-AA04-5541-B45B-772C997E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325" y="3444459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٥٦.٥٢</a:t>
            </a:r>
            <a:r>
              <a:rPr lang="ar-SA" altLang="en-US" sz="2000" b="1" dirty="0"/>
              <a:t> – </a:t>
            </a:r>
            <a:r>
              <a:rPr lang="ar-SA" altLang="en-US" sz="2000" b="1" dirty="0">
                <a:solidFill>
                  <a:srgbClr val="FF5050"/>
                </a:solidFill>
              </a:rPr>
              <a:t>٢٥.١٢ 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6D43C88F-C444-F947-8C99-8440099F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50" y="3458747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٣١.٤ م٢</a:t>
            </a:r>
            <a:endParaRPr lang="en-US" altLang="en-US" sz="2000" b="1" dirty="0"/>
          </a:p>
        </p:txBody>
      </p:sp>
      <p:pic>
        <p:nvPicPr>
          <p:cNvPr id="21" name="Picture 42">
            <a:extLst>
              <a:ext uri="{FF2B5EF4-FFF2-40B4-BE49-F238E27FC236}">
                <a16:creationId xmlns:a16="http://schemas.microsoft.com/office/drawing/2014/main" id="{B693C1BA-AD70-0E44-8EB1-4908F554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37" y="2293522"/>
            <a:ext cx="2305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ubChord">
            <a:extLst>
              <a:ext uri="{FF2B5EF4-FFF2-40B4-BE49-F238E27FC236}">
                <a16:creationId xmlns:a16="http://schemas.microsoft.com/office/drawing/2014/main" id="{0454893C-EE14-6546-B8BF-31C71374CA19}"/>
              </a:ext>
            </a:extLst>
          </p:cNvPr>
          <p:cNvSpPr>
            <a:spLocks noEditPoints="1" noChangeArrowheads="1"/>
          </p:cNvSpPr>
          <p:nvPr/>
        </p:nvSpPr>
        <p:spPr bwMode="auto">
          <a:xfrm rot="13496593">
            <a:off x="3006800" y="2401472"/>
            <a:ext cx="1289050" cy="1306512"/>
          </a:xfrm>
          <a:custGeom>
            <a:avLst/>
            <a:gdLst>
              <a:gd name="G0" fmla="+- 0 0 0"/>
              <a:gd name="G1" fmla="sin 10800 -8709462"/>
              <a:gd name="G2" fmla="cos 10800 -8709462"/>
              <a:gd name="G3" fmla="sin 10800 2825300"/>
              <a:gd name="G4" fmla="cos 10800 282530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448 w 21600"/>
              <a:gd name="T1" fmla="*/ 2888 h 21600"/>
              <a:gd name="T2" fmla="*/ 11066 w 21600"/>
              <a:gd name="T3" fmla="*/ 10534 h 21600"/>
              <a:gd name="T4" fmla="*/ 18684 w 21600"/>
              <a:gd name="T5" fmla="*/ 181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448" y="2888"/>
                </a:moveTo>
                <a:cubicBezTo>
                  <a:pt x="1249" y="4931"/>
                  <a:pt x="0" y="7798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788" y="21599"/>
                  <a:pt x="16642" y="20362"/>
                  <a:pt x="18684" y="1818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PubChord">
            <a:extLst>
              <a:ext uri="{FF2B5EF4-FFF2-40B4-BE49-F238E27FC236}">
                <a16:creationId xmlns:a16="http://schemas.microsoft.com/office/drawing/2014/main" id="{BC7E0617-C23A-0041-ADC2-239A75FE6158}"/>
              </a:ext>
            </a:extLst>
          </p:cNvPr>
          <p:cNvSpPr>
            <a:spLocks noEditPoints="1" noChangeArrowheads="1"/>
          </p:cNvSpPr>
          <p:nvPr/>
        </p:nvSpPr>
        <p:spPr bwMode="auto">
          <a:xfrm rot="13496593">
            <a:off x="3146500" y="2520534"/>
            <a:ext cx="1042987" cy="1055688"/>
          </a:xfrm>
          <a:custGeom>
            <a:avLst/>
            <a:gdLst>
              <a:gd name="G0" fmla="+- 0 0 0"/>
              <a:gd name="G1" fmla="sin 10800 -8483784"/>
              <a:gd name="G2" fmla="cos 10800 -8483784"/>
              <a:gd name="G3" fmla="sin 10800 2695372"/>
              <a:gd name="G4" fmla="cos 10800 269537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937 w 21600"/>
              <a:gd name="T1" fmla="*/ 2460 h 21600"/>
              <a:gd name="T2" fmla="*/ 11436 w 21600"/>
              <a:gd name="T3" fmla="*/ 10181 h 21600"/>
              <a:gd name="T4" fmla="*/ 18935 w 21600"/>
              <a:gd name="T5" fmla="*/ 17903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937" y="2460"/>
                </a:moveTo>
                <a:cubicBezTo>
                  <a:pt x="1444" y="4512"/>
                  <a:pt x="0" y="7571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918" y="21599"/>
                  <a:pt x="16884" y="20252"/>
                  <a:pt x="18935" y="17903"/>
                </a:cubicBezTo>
                <a:close/>
              </a:path>
            </a:pathLst>
          </a:cu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2E0E4822-9C2F-204B-9F0D-5C16D81F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75" y="2401472"/>
            <a:ext cx="1403350" cy="1444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2">
            <a:extLst>
              <a:ext uri="{FF2B5EF4-FFF2-40B4-BE49-F238E27FC236}">
                <a16:creationId xmlns:a16="http://schemas.microsoft.com/office/drawing/2014/main" id="{1BFEF9E5-E8D9-8E4E-A219-1F9ED2B8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75" y="2941222"/>
            <a:ext cx="323850" cy="2524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4">
            <a:extLst>
              <a:ext uri="{FF2B5EF4-FFF2-40B4-BE49-F238E27FC236}">
                <a16:creationId xmlns:a16="http://schemas.microsoft.com/office/drawing/2014/main" id="{EC03BBF8-423A-A045-A26E-8B50D3AA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25" y="1933159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٥٦.٥٢ 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id="{E86E10AD-0FCE-EB40-AF68-CA80A970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75" y="1896647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نصف الدائرة الأزرق =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grpSp>
        <p:nvGrpSpPr>
          <p:cNvPr id="40" name="Group 62">
            <a:extLst>
              <a:ext uri="{FF2B5EF4-FFF2-40B4-BE49-F238E27FC236}">
                <a16:creationId xmlns:a16="http://schemas.microsoft.com/office/drawing/2014/main" id="{CD30859A-A915-354C-98D4-E6D565F7408C}"/>
              </a:ext>
            </a:extLst>
          </p:cNvPr>
          <p:cNvGrpSpPr>
            <a:grpSpLocks/>
          </p:cNvGrpSpPr>
          <p:nvPr/>
        </p:nvGrpSpPr>
        <p:grpSpPr bwMode="auto">
          <a:xfrm>
            <a:off x="5364237" y="1788703"/>
            <a:ext cx="2844800" cy="700088"/>
            <a:chOff x="3198" y="2287"/>
            <a:chExt cx="1632" cy="441"/>
          </a:xfrm>
        </p:grpSpPr>
        <p:sp>
          <p:nvSpPr>
            <p:cNvPr id="35" name="Text Box 63">
              <a:extLst>
                <a:ext uri="{FF2B5EF4-FFF2-40B4-BE49-F238E27FC236}">
                  <a16:creationId xmlns:a16="http://schemas.microsoft.com/office/drawing/2014/main" id="{D1CED11A-5F9B-D848-8B35-E82B2EBAF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          × ٣.١٤ × </a:t>
              </a:r>
              <a:r>
                <a:rPr lang="ar-SA" altLang="en-US" sz="2800" b="1" baseline="30000" dirty="0">
                  <a:solidFill>
                    <a:schemeClr val="accent2"/>
                  </a:solidFill>
                </a:rPr>
                <a:t>٢</a:t>
              </a:r>
              <a:r>
                <a:rPr lang="ar-SA" altLang="en-US" sz="2000" b="1" dirty="0">
                  <a:solidFill>
                    <a:schemeClr val="accent2"/>
                  </a:solidFill>
                </a:rPr>
                <a:t>٦ =</a:t>
              </a:r>
              <a:endParaRPr lang="en-US" altLang="en-US" sz="2800" b="1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36" name="Group 64">
              <a:extLst>
                <a:ext uri="{FF2B5EF4-FFF2-40B4-BE49-F238E27FC236}">
                  <a16:creationId xmlns:a16="http://schemas.microsoft.com/office/drawing/2014/main" id="{1AE94199-75D8-254E-84AF-820CE0322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37" name="Text Box 65">
                <a:extLst>
                  <a:ext uri="{FF2B5EF4-FFF2-40B4-BE49-F238E27FC236}">
                    <a16:creationId xmlns:a16="http://schemas.microsoft.com/office/drawing/2014/main" id="{6783B523-C6CC-C944-B44C-5ECFD5CDA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38" name="Line 66">
                <a:extLst>
                  <a:ext uri="{FF2B5EF4-FFF2-40B4-BE49-F238E27FC236}">
                    <a16:creationId xmlns:a16="http://schemas.microsoft.com/office/drawing/2014/main" id="{EFD843BA-6325-994F-90E7-EAA03FEC5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67">
                <a:extLst>
                  <a:ext uri="{FF2B5EF4-FFF2-40B4-BE49-F238E27FC236}">
                    <a16:creationId xmlns:a16="http://schemas.microsoft.com/office/drawing/2014/main" id="{356C7364-0F44-6A46-AE3E-5999E16AA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sp>
        <p:nvSpPr>
          <p:cNvPr id="42" name="Text Box 68">
            <a:extLst>
              <a:ext uri="{FF2B5EF4-FFF2-40B4-BE49-F238E27FC236}">
                <a16:creationId xmlns:a16="http://schemas.microsoft.com/office/drawing/2014/main" id="{AF61ABC3-458F-0A4E-A70C-93836E71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025" y="278247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٢٥.١٢ 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4" name="Text Box 69">
            <a:extLst>
              <a:ext uri="{FF2B5EF4-FFF2-40B4-BE49-F238E27FC236}">
                <a16:creationId xmlns:a16="http://schemas.microsoft.com/office/drawing/2014/main" id="{1875385B-0297-D748-AEAC-8AC08E80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75" y="2745959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نصف الدائرة الأحمر =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grpSp>
        <p:nvGrpSpPr>
          <p:cNvPr id="51" name="Group 70">
            <a:extLst>
              <a:ext uri="{FF2B5EF4-FFF2-40B4-BE49-F238E27FC236}">
                <a16:creationId xmlns:a16="http://schemas.microsoft.com/office/drawing/2014/main" id="{5D5D54B6-3F7D-3C44-A8F9-A4E9FDF9C017}"/>
              </a:ext>
            </a:extLst>
          </p:cNvPr>
          <p:cNvGrpSpPr>
            <a:grpSpLocks/>
          </p:cNvGrpSpPr>
          <p:nvPr/>
        </p:nvGrpSpPr>
        <p:grpSpPr bwMode="auto">
          <a:xfrm>
            <a:off x="5364237" y="2638009"/>
            <a:ext cx="2844800" cy="700088"/>
            <a:chOff x="3198" y="2287"/>
            <a:chExt cx="1632" cy="441"/>
          </a:xfrm>
        </p:grpSpPr>
        <p:sp>
          <p:nvSpPr>
            <p:cNvPr id="46" name="Text Box 71">
              <a:extLst>
                <a:ext uri="{FF2B5EF4-FFF2-40B4-BE49-F238E27FC236}">
                  <a16:creationId xmlns:a16="http://schemas.microsoft.com/office/drawing/2014/main" id="{6C9F06B1-7CD5-CD48-9EAC-E610C5F33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          × ٣.١٤ ×  </a:t>
              </a:r>
              <a:r>
                <a:rPr lang="ar-SA" altLang="en-US" sz="2800" b="1" baseline="30000" dirty="0">
                  <a:solidFill>
                    <a:schemeClr val="accent2"/>
                  </a:solidFill>
                </a:rPr>
                <a:t>2</a:t>
              </a:r>
              <a:r>
                <a:rPr lang="ar-SA" altLang="en-US" sz="2000" b="1" baseline="30000" dirty="0">
                  <a:solidFill>
                    <a:schemeClr val="accent2"/>
                  </a:solidFill>
                </a:rPr>
                <a:t>٤</a:t>
              </a:r>
              <a:r>
                <a:rPr lang="ar-SA" altLang="en-US" sz="2000" b="1" dirty="0">
                  <a:solidFill>
                    <a:schemeClr val="accent2"/>
                  </a:solidFill>
                </a:rPr>
                <a:t> =</a:t>
              </a:r>
              <a:endParaRPr lang="en-US" altLang="en-US" sz="2800" b="1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47" name="Group 72">
              <a:extLst>
                <a:ext uri="{FF2B5EF4-FFF2-40B4-BE49-F238E27FC236}">
                  <a16:creationId xmlns:a16="http://schemas.microsoft.com/office/drawing/2014/main" id="{6F73234F-E85E-F741-84BE-A040539F1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48" name="Text Box 73">
                <a:extLst>
                  <a:ext uri="{FF2B5EF4-FFF2-40B4-BE49-F238E27FC236}">
                    <a16:creationId xmlns:a16="http://schemas.microsoft.com/office/drawing/2014/main" id="{A67CF265-B119-2C40-9AA5-560EFC592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9" name="Line 74">
                <a:extLst>
                  <a:ext uri="{FF2B5EF4-FFF2-40B4-BE49-F238E27FC236}">
                    <a16:creationId xmlns:a16="http://schemas.microsoft.com/office/drawing/2014/main" id="{054EA4A1-B013-4543-8D8E-F71B3E824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5">
                <a:extLst>
                  <a:ext uri="{FF2B5EF4-FFF2-40B4-BE49-F238E27FC236}">
                    <a16:creationId xmlns:a16="http://schemas.microsoft.com/office/drawing/2014/main" id="{0FCBBC4B-E2AF-C64E-BF20-830496429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sp>
        <p:nvSpPr>
          <p:cNvPr id="53" name="Text Box 76">
            <a:extLst>
              <a:ext uri="{FF2B5EF4-FFF2-40B4-BE49-F238E27FC236}">
                <a16:creationId xmlns:a16="http://schemas.microsoft.com/office/drawing/2014/main" id="{7F1D6FC5-544A-AB41-8519-736373BE6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812" y="3949284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الممر الأيمن = مساحة الممر السفلي =</a:t>
            </a:r>
            <a:endParaRPr lang="en-US" altLang="en-US" sz="2000" b="1"/>
          </a:p>
        </p:txBody>
      </p:sp>
      <p:sp>
        <p:nvSpPr>
          <p:cNvPr id="55" name="Text Box 78">
            <a:extLst>
              <a:ext uri="{FF2B5EF4-FFF2-40B4-BE49-F238E27FC236}">
                <a16:creationId xmlns:a16="http://schemas.microsoft.com/office/drawing/2014/main" id="{0F893C23-BACA-734B-8D53-9FA6DB5A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650" y="4670009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المستطيل الأسود =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7" name="Rectangle 79">
            <a:extLst>
              <a:ext uri="{FF2B5EF4-FFF2-40B4-BE49-F238E27FC236}">
                <a16:creationId xmlns:a16="http://schemas.microsoft.com/office/drawing/2014/main" id="{D1D43BD1-BD50-904B-87CF-EE53F685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150" y="2552284"/>
            <a:ext cx="179387" cy="11303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81">
            <a:extLst>
              <a:ext uri="{FF2B5EF4-FFF2-40B4-BE49-F238E27FC236}">
                <a16:creationId xmlns:a16="http://schemas.microsoft.com/office/drawing/2014/main" id="{FAF7B986-2C45-B544-9C99-9F6EB34A5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612" y="4670009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 × ١٢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1" name="Text Box 82">
            <a:extLst>
              <a:ext uri="{FF2B5EF4-FFF2-40B4-BE49-F238E27FC236}">
                <a16:creationId xmlns:a16="http://schemas.microsoft.com/office/drawing/2014/main" id="{493E5425-4DD9-CD43-ABE5-9ECCD1F52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37" y="4684297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٢٤ 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3" name="Text Box 83">
            <a:extLst>
              <a:ext uri="{FF2B5EF4-FFF2-40B4-BE49-F238E27FC236}">
                <a16:creationId xmlns:a16="http://schemas.microsoft.com/office/drawing/2014/main" id="{B33A0A01-0011-2E4D-A52E-DABB496C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625" y="5138322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المستطيل الأصفر =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65" name="Text Box 84">
            <a:extLst>
              <a:ext uri="{FF2B5EF4-FFF2-40B4-BE49-F238E27FC236}">
                <a16:creationId xmlns:a16="http://schemas.microsoft.com/office/drawing/2014/main" id="{D6ED91CB-EA59-944E-8EE0-40EB7B01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612" y="5138322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 × ١٠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7" name="Text Box 85">
            <a:extLst>
              <a:ext uri="{FF2B5EF4-FFF2-40B4-BE49-F238E27FC236}">
                <a16:creationId xmlns:a16="http://schemas.microsoft.com/office/drawing/2014/main" id="{CC85BAD4-224B-FF4C-B477-5D604CA63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550" y="5152609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٢٠ 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9" name="Text Box 89">
            <a:extLst>
              <a:ext uri="{FF2B5EF4-FFF2-40B4-BE49-F238E27FC236}">
                <a16:creationId xmlns:a16="http://schemas.microsoft.com/office/drawing/2014/main" id="{CF7FBADA-0FC3-5A43-93B9-1D7F6E29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450" y="6238459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الممر كاملا =</a:t>
            </a:r>
            <a:endParaRPr lang="en-US" altLang="en-US" sz="2000" b="1"/>
          </a:p>
        </p:txBody>
      </p:sp>
      <p:sp>
        <p:nvSpPr>
          <p:cNvPr id="71" name="Text Box 90">
            <a:extLst>
              <a:ext uri="{FF2B5EF4-FFF2-40B4-BE49-F238E27FC236}">
                <a16:creationId xmlns:a16="http://schemas.microsoft.com/office/drawing/2014/main" id="{7BD2EA5F-EA28-DD42-822E-A2C2392C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850" y="6238459"/>
            <a:ext cx="3348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٣١.٤ + ٣١.٤ + ٢٤ + ٢٠ + ٤ =</a:t>
            </a:r>
            <a:endParaRPr lang="en-US" altLang="en-US" sz="2000" b="1" dirty="0"/>
          </a:p>
        </p:txBody>
      </p:sp>
      <p:sp>
        <p:nvSpPr>
          <p:cNvPr id="73" name="Text Box 91">
            <a:extLst>
              <a:ext uri="{FF2B5EF4-FFF2-40B4-BE49-F238E27FC236}">
                <a16:creationId xmlns:a16="http://schemas.microsoft.com/office/drawing/2014/main" id="{5801FAFA-0928-7E45-865E-71F55493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837" y="6252747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١١٠.٨ م٢</a:t>
            </a:r>
            <a:endParaRPr lang="en-US" altLang="en-US" sz="2000" b="1" dirty="0"/>
          </a:p>
        </p:txBody>
      </p:sp>
      <p:sp>
        <p:nvSpPr>
          <p:cNvPr id="75" name="Text Box 93">
            <a:extLst>
              <a:ext uri="{FF2B5EF4-FFF2-40B4-BE49-F238E27FC236}">
                <a16:creationId xmlns:a16="http://schemas.microsoft.com/office/drawing/2014/main" id="{5EA5CA45-BB71-064C-BA8E-8681BBD5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50" y="400008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٣١.٤ م٢</a:t>
            </a:r>
            <a:endParaRPr lang="en-US" altLang="en-US" sz="2000" b="1" dirty="0"/>
          </a:p>
        </p:txBody>
      </p:sp>
      <p:sp>
        <p:nvSpPr>
          <p:cNvPr id="77" name="Text Box 48">
            <a:extLst>
              <a:ext uri="{FF2B5EF4-FFF2-40B4-BE49-F238E27FC236}">
                <a16:creationId xmlns:a16="http://schemas.microsoft.com/office/drawing/2014/main" id="{B4ECE706-10BE-9B46-8F1F-D8C2B6935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25" y="2869784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٨م</a:t>
            </a:r>
            <a:endParaRPr lang="en-US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" name="Text Box 94">
            <a:extLst>
              <a:ext uri="{FF2B5EF4-FFF2-40B4-BE49-F238E27FC236}">
                <a16:creationId xmlns:a16="http://schemas.microsoft.com/office/drawing/2014/main" id="{F33BABF6-7BE6-2C49-9001-260C043C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500" y="5605047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مساحة المربع البني  =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81" name="Text Box 95">
            <a:extLst>
              <a:ext uri="{FF2B5EF4-FFF2-40B4-BE49-F238E27FC236}">
                <a16:creationId xmlns:a16="http://schemas.microsoft.com/office/drawing/2014/main" id="{3DC4B3AF-9418-CA47-8AAE-BD14CC83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87" y="5633622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 × ٢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83" name="Text Box 96">
            <a:extLst>
              <a:ext uri="{FF2B5EF4-FFF2-40B4-BE49-F238E27FC236}">
                <a16:creationId xmlns:a16="http://schemas.microsoft.com/office/drawing/2014/main" id="{F1BADF1D-7931-2140-862E-ACB74779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37" y="5641559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 م٢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85" name="Rectangle 97">
            <a:extLst>
              <a:ext uri="{FF2B5EF4-FFF2-40B4-BE49-F238E27FC236}">
                <a16:creationId xmlns:a16="http://schemas.microsoft.com/office/drawing/2014/main" id="{46DD71D3-6489-AC44-97F8-FB5A90C98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87" y="3546059"/>
            <a:ext cx="144463" cy="144463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50264F-7E7A-CE28-6309-A9256F4C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64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9" grpId="0"/>
      <p:bldP spid="31" grpId="0"/>
      <p:bldP spid="33" grpId="0"/>
      <p:bldP spid="42" grpId="0"/>
      <p:bldP spid="44" grpId="0"/>
      <p:bldP spid="53" grpId="0"/>
      <p:bldP spid="55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7" grpId="1"/>
      <p:bldP spid="79" grpId="0"/>
      <p:bldP spid="81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61321" y="283584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570289" cy="957263"/>
                <a:chOff x="1175018" y="147233"/>
                <a:chExt cx="9570289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9807551" y="289964"/>
                  <a:ext cx="1080487" cy="795025"/>
                  <a:chOff x="5289668" y="1727114"/>
                  <a:chExt cx="1023278" cy="449007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9668" y="1727114"/>
                    <a:ext cx="1023278" cy="449007"/>
                    <a:chOff x="5289668" y="1727114"/>
                    <a:chExt cx="1023278" cy="449007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814" y="20703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711" y="172711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9668" y="208039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8" y="173033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95672" y="2085226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760293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7931" y="73597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B108CA-4392-C457-24D1-81EB4D7A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43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مساحات الاشكال المركبة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F3A20A8-B8A7-F3B6-E06E-1C021ECC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1B8745-8BFD-D99F-D73D-9359908F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297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2">
            <a:extLst>
              <a:ext uri="{FF2B5EF4-FFF2-40B4-BE49-F238E27FC236}">
                <a16:creationId xmlns:a16="http://schemas.microsoft.com/office/drawing/2014/main" id="{530ECCC4-99A8-A841-9537-AC91E5AF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75" y="1841085"/>
            <a:ext cx="412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3">
            <a:extLst>
              <a:ext uri="{FF2B5EF4-FFF2-40B4-BE49-F238E27FC236}">
                <a16:creationId xmlns:a16="http://schemas.microsoft.com/office/drawing/2014/main" id="{0490242C-3A74-3F4D-A573-413B6977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63" y="3079335"/>
            <a:ext cx="22113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4">
            <a:extLst>
              <a:ext uri="{FF2B5EF4-FFF2-40B4-BE49-F238E27FC236}">
                <a16:creationId xmlns:a16="http://schemas.microsoft.com/office/drawing/2014/main" id="{076B951F-DD1F-D746-A64E-60E4C320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63" y="3258722"/>
            <a:ext cx="1195387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5">
            <a:extLst>
              <a:ext uri="{FF2B5EF4-FFF2-40B4-BE49-F238E27FC236}">
                <a16:creationId xmlns:a16="http://schemas.microsoft.com/office/drawing/2014/main" id="{710C0963-52E1-8642-BE60-4449EFDB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25" y="3334922"/>
            <a:ext cx="25304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29">
            <a:extLst>
              <a:ext uri="{FF2B5EF4-FFF2-40B4-BE49-F238E27FC236}">
                <a16:creationId xmlns:a16="http://schemas.microsoft.com/office/drawing/2014/main" id="{1112A081-A59D-924E-BAF4-53CF1A40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463" y="5405022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شكل مركب</a:t>
            </a:r>
            <a:endParaRPr lang="en-US" altLang="en-US" sz="2400" b="1"/>
          </a:p>
        </p:txBody>
      </p:sp>
      <p:sp>
        <p:nvSpPr>
          <p:cNvPr id="22" name="Text Box 130">
            <a:extLst>
              <a:ext uri="{FF2B5EF4-FFF2-40B4-BE49-F238E27FC236}">
                <a16:creationId xmlns:a16="http://schemas.microsoft.com/office/drawing/2014/main" id="{5AB465A9-489D-044F-87AC-5C0A3E89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88" y="5405022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شكل مركب</a:t>
            </a:r>
            <a:endParaRPr lang="en-US" altLang="en-US" sz="2400" b="1"/>
          </a:p>
        </p:txBody>
      </p:sp>
      <p:sp>
        <p:nvSpPr>
          <p:cNvPr id="24" name="Text Box 131">
            <a:extLst>
              <a:ext uri="{FF2B5EF4-FFF2-40B4-BE49-F238E27FC236}">
                <a16:creationId xmlns:a16="http://schemas.microsoft.com/office/drawing/2014/main" id="{79AE7C4B-5F24-B84B-AA2C-C9D98DEA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75" y="5405022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شكل مركب</a:t>
            </a:r>
            <a:endParaRPr lang="en-US" altLang="en-US" sz="24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CA3D04F-72F0-B029-0EAE-9787C367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0F7E3A94-4896-AC4A-B40A-5354E8FC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17" y="2238580"/>
            <a:ext cx="6588125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7BF0B72C-F003-C64B-8A11-E1AE00FF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67" y="941593"/>
            <a:ext cx="68056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93B5B63-9685-FA37-B46C-1A3E7E2E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5">
            <a:extLst>
              <a:ext uri="{FF2B5EF4-FFF2-40B4-BE49-F238E27FC236}">
                <a16:creationId xmlns:a16="http://schemas.microsoft.com/office/drawing/2014/main" id="{A6F5E4C5-293E-8542-BE55-1F7D0E35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064" y="1510888"/>
            <a:ext cx="43195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9">
            <a:extLst>
              <a:ext uri="{FF2B5EF4-FFF2-40B4-BE49-F238E27FC236}">
                <a16:creationId xmlns:a16="http://schemas.microsoft.com/office/drawing/2014/main" id="{42A53DD3-5245-FF45-AE70-064F4FF394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3039" y="1655352"/>
            <a:ext cx="3883025" cy="449263"/>
            <a:chOff x="2948" y="686"/>
            <a:chExt cx="2446" cy="283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7439BBDB-AFC1-8547-A5DB-288A6E8D09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48" y="686"/>
              <a:ext cx="243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50">
              <a:extLst>
                <a:ext uri="{FF2B5EF4-FFF2-40B4-BE49-F238E27FC236}">
                  <a16:creationId xmlns:a16="http://schemas.microsoft.com/office/drawing/2014/main" id="{7045518C-692B-354D-97B1-3B50A739B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" y="686"/>
              <a:ext cx="244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51">
            <a:extLst>
              <a:ext uri="{FF2B5EF4-FFF2-40B4-BE49-F238E27FC236}">
                <a16:creationId xmlns:a16="http://schemas.microsoft.com/office/drawing/2014/main" id="{54A2B992-15CA-4B47-8389-4AA6FAA7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39" y="2482438"/>
            <a:ext cx="39766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57">
            <a:extLst>
              <a:ext uri="{FF2B5EF4-FFF2-40B4-BE49-F238E27FC236}">
                <a16:creationId xmlns:a16="http://schemas.microsoft.com/office/drawing/2014/main" id="{12DB056B-1764-4148-99FE-427E898055B9}"/>
              </a:ext>
            </a:extLst>
          </p:cNvPr>
          <p:cNvGrpSpPr>
            <a:grpSpLocks/>
          </p:cNvGrpSpPr>
          <p:nvPr/>
        </p:nvGrpSpPr>
        <p:grpSpPr bwMode="auto">
          <a:xfrm>
            <a:off x="1739789" y="1510888"/>
            <a:ext cx="3692526" cy="2052638"/>
            <a:chOff x="249" y="550"/>
            <a:chExt cx="2326" cy="1293"/>
          </a:xfrm>
        </p:grpSpPr>
        <p:grpSp>
          <p:nvGrpSpPr>
            <p:cNvPr id="19" name="Group 53">
              <a:extLst>
                <a:ext uri="{FF2B5EF4-FFF2-40B4-BE49-F238E27FC236}">
                  <a16:creationId xmlns:a16="http://schemas.microsoft.com/office/drawing/2014/main" id="{D815528A-CB96-744E-AA67-AD7B997AE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550"/>
              <a:ext cx="2326" cy="1026"/>
              <a:chOff x="249" y="550"/>
              <a:chExt cx="2326" cy="1026"/>
            </a:xfrm>
          </p:grpSpPr>
          <p:sp>
            <p:nvSpPr>
              <p:cNvPr id="22" name="PubChord">
                <a:extLst>
                  <a:ext uri="{FF2B5EF4-FFF2-40B4-BE49-F238E27FC236}">
                    <a16:creationId xmlns:a16="http://schemas.microsoft.com/office/drawing/2014/main" id="{9777D96D-C989-D548-84AF-0D846A059BC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3496593">
                <a:off x="1548" y="550"/>
                <a:ext cx="1027" cy="1026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599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42">
                <a:extLst>
                  <a:ext uri="{FF2B5EF4-FFF2-40B4-BE49-F238E27FC236}">
                    <a16:creationId xmlns:a16="http://schemas.microsoft.com/office/drawing/2014/main" id="{B20F1189-36CF-7147-9B09-7A605E729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9" y="554"/>
                <a:ext cx="1814" cy="1020"/>
              </a:xfrm>
              <a:prstGeom prst="rtTriangle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3">
                <a:extLst>
                  <a:ext uri="{FF2B5EF4-FFF2-40B4-BE49-F238E27FC236}">
                    <a16:creationId xmlns:a16="http://schemas.microsoft.com/office/drawing/2014/main" id="{333905CC-2B81-E54C-836F-8AC23B9C6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562"/>
                <a:ext cx="0" cy="997"/>
              </a:xfrm>
              <a:prstGeom prst="line">
                <a:avLst/>
              </a:prstGeom>
              <a:noFill/>
              <a:ln w="381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54">
              <a:extLst>
                <a:ext uri="{FF2B5EF4-FFF2-40B4-BE49-F238E27FC236}">
                  <a16:creationId xmlns:a16="http://schemas.microsoft.com/office/drawing/2014/main" id="{DD0E14CB-544A-044F-89A9-0A611F177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913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 م </a:t>
              </a:r>
              <a:r>
                <a:rPr lang="en-US" altLang="en-US" sz="2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•</a:t>
              </a:r>
            </a:p>
          </p:txBody>
        </p:sp>
        <p:sp>
          <p:nvSpPr>
            <p:cNvPr id="21" name="Text Box 55">
              <a:extLst>
                <a:ext uri="{FF2B5EF4-FFF2-40B4-BE49-F238E27FC236}">
                  <a16:creationId xmlns:a16="http://schemas.microsoft.com/office/drawing/2014/main" id="{EF6D6CB4-01BB-0049-890E-08EB6598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593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١١ م</a:t>
              </a:r>
              <a:endPara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7" name="Line 52">
            <a:extLst>
              <a:ext uri="{FF2B5EF4-FFF2-40B4-BE49-F238E27FC236}">
                <a16:creationId xmlns:a16="http://schemas.microsoft.com/office/drawing/2014/main" id="{DE724EC4-B6BD-A447-BC15-79E7E105F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1101" y="1545813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58">
            <a:extLst>
              <a:ext uri="{FF2B5EF4-FFF2-40B4-BE49-F238E27FC236}">
                <a16:creationId xmlns:a16="http://schemas.microsoft.com/office/drawing/2014/main" id="{E1B468DE-EF98-7549-88E5-71CA47B3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89" y="3166651"/>
            <a:ext cx="40036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9">
            <a:extLst>
              <a:ext uri="{FF2B5EF4-FFF2-40B4-BE49-F238E27FC236}">
                <a16:creationId xmlns:a16="http://schemas.microsoft.com/office/drawing/2014/main" id="{05331CF9-6D1A-1049-9D51-D16C7855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51" y="3706401"/>
            <a:ext cx="39608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0">
            <a:extLst>
              <a:ext uri="{FF2B5EF4-FFF2-40B4-BE49-F238E27FC236}">
                <a16:creationId xmlns:a16="http://schemas.microsoft.com/office/drawing/2014/main" id="{6FA6820D-47D7-3F41-ACC7-E71FD841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14" y="4354101"/>
            <a:ext cx="42116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1">
            <a:extLst>
              <a:ext uri="{FF2B5EF4-FFF2-40B4-BE49-F238E27FC236}">
                <a16:creationId xmlns:a16="http://schemas.microsoft.com/office/drawing/2014/main" id="{AED15413-8EF8-C84E-9D2E-C6F4998B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01" y="5111338"/>
            <a:ext cx="35798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2">
            <a:extLst>
              <a:ext uri="{FF2B5EF4-FFF2-40B4-BE49-F238E27FC236}">
                <a16:creationId xmlns:a16="http://schemas.microsoft.com/office/drawing/2014/main" id="{E88E22A9-2849-7641-A888-3029FF94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64" y="5938426"/>
            <a:ext cx="46418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3">
            <a:extLst>
              <a:ext uri="{FF2B5EF4-FFF2-40B4-BE49-F238E27FC236}">
                <a16:creationId xmlns:a16="http://schemas.microsoft.com/office/drawing/2014/main" id="{6A5C0077-4151-CC43-ABC7-3C829A40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76" y="753651"/>
            <a:ext cx="16541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08E8C3-4081-E441-8267-ABB17881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93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2">
            <a:extLst>
              <a:ext uri="{FF2B5EF4-FFF2-40B4-BE49-F238E27FC236}">
                <a16:creationId xmlns:a16="http://schemas.microsoft.com/office/drawing/2014/main" id="{6C59FB64-3245-0649-A6B2-0F43088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05" y="775170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AutoShape 84">
            <a:extLst>
              <a:ext uri="{FF2B5EF4-FFF2-40B4-BE49-F238E27FC236}">
                <a16:creationId xmlns:a16="http://schemas.microsoft.com/office/drawing/2014/main" id="{6270E03C-01A8-1742-A1DE-800EF53D1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530" y="1532407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87">
            <a:extLst>
              <a:ext uri="{FF2B5EF4-FFF2-40B4-BE49-F238E27FC236}">
                <a16:creationId xmlns:a16="http://schemas.microsoft.com/office/drawing/2014/main" id="{D3068016-9F41-6947-8987-C604E6428A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3867" y="1640358"/>
            <a:ext cx="6610351" cy="482601"/>
            <a:chOff x="1292" y="640"/>
            <a:chExt cx="4164" cy="304"/>
          </a:xfrm>
        </p:grpSpPr>
        <p:sp>
          <p:nvSpPr>
            <p:cNvPr id="57" name="AutoShape 86">
              <a:extLst>
                <a:ext uri="{FF2B5EF4-FFF2-40B4-BE49-F238E27FC236}">
                  <a16:creationId xmlns:a16="http://schemas.microsoft.com/office/drawing/2014/main" id="{6E9B62A7-E568-8247-A36C-7638289AA5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2" y="640"/>
              <a:ext cx="415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" name="Picture 88">
              <a:extLst>
                <a:ext uri="{FF2B5EF4-FFF2-40B4-BE49-F238E27FC236}">
                  <a16:creationId xmlns:a16="http://schemas.microsoft.com/office/drawing/2014/main" id="{1417C72E-624E-F040-A4CC-144DD64EE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40"/>
              <a:ext cx="41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" name="Picture 89">
            <a:extLst>
              <a:ext uri="{FF2B5EF4-FFF2-40B4-BE49-F238E27FC236}">
                <a16:creationId xmlns:a16="http://schemas.microsoft.com/office/drawing/2014/main" id="{124AF7BF-EC49-204A-B279-0FAA518D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05" y="2359495"/>
            <a:ext cx="1835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90">
            <a:extLst>
              <a:ext uri="{FF2B5EF4-FFF2-40B4-BE49-F238E27FC236}">
                <a16:creationId xmlns:a16="http://schemas.microsoft.com/office/drawing/2014/main" id="{569414F8-7379-B547-A4D0-E3355A50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17" y="2576982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نقسم الشكل إلى مستطيل ومربع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65" name="Text Box 91">
            <a:extLst>
              <a:ext uri="{FF2B5EF4-FFF2-40B4-BE49-F238E27FC236}">
                <a16:creationId xmlns:a16="http://schemas.microsoft.com/office/drawing/2014/main" id="{23E7B443-A4C2-B048-8EE4-737CC1E5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642" y="387079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المربع</a:t>
            </a:r>
            <a:r>
              <a:rPr lang="ar-SA" altLang="en-US" sz="2000" b="1"/>
              <a:t> =</a:t>
            </a:r>
            <a:endParaRPr lang="en-US" altLang="en-US" sz="2000" b="1"/>
          </a:p>
        </p:txBody>
      </p:sp>
      <p:sp>
        <p:nvSpPr>
          <p:cNvPr id="67" name="Text Box 92">
            <a:extLst>
              <a:ext uri="{FF2B5EF4-FFF2-40B4-BE49-F238E27FC236}">
                <a16:creationId xmlns:a16="http://schemas.microsoft.com/office/drawing/2014/main" id="{924EC9EE-AA13-DE4E-AE7F-31C97BD3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780" y="387079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الضلع × الضلع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69" name="Text Box 93">
            <a:extLst>
              <a:ext uri="{FF2B5EF4-FFF2-40B4-BE49-F238E27FC236}">
                <a16:creationId xmlns:a16="http://schemas.microsoft.com/office/drawing/2014/main" id="{6B28C016-4277-5B48-966B-3D123DED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605" y="441054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6600"/>
                </a:solidFill>
              </a:rPr>
              <a:t>١٢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١٢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71" name="Text Box 94">
            <a:extLst>
              <a:ext uri="{FF2B5EF4-FFF2-40B4-BE49-F238E27FC236}">
                <a16:creationId xmlns:a16="http://schemas.microsoft.com/office/drawing/2014/main" id="{F47132E7-9195-7F43-9736-46AEDDE4F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192" y="491537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006600"/>
                </a:solidFill>
              </a:rPr>
              <a:t>١٤٤ سم٢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73" name="Text Box 95">
            <a:extLst>
              <a:ext uri="{FF2B5EF4-FFF2-40B4-BE49-F238E27FC236}">
                <a16:creationId xmlns:a16="http://schemas.microsoft.com/office/drawing/2014/main" id="{2BE8AE37-1868-294E-B38F-63C45F05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242" y="3870795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</a:t>
            </a:r>
            <a:r>
              <a:rPr lang="ar-SA" altLang="en-US" sz="2000" b="1"/>
              <a:t> =</a:t>
            </a:r>
            <a:endParaRPr lang="en-US" altLang="en-US" sz="2000" b="1"/>
          </a:p>
        </p:txBody>
      </p:sp>
      <p:sp>
        <p:nvSpPr>
          <p:cNvPr id="75" name="Text Box 96">
            <a:extLst>
              <a:ext uri="{FF2B5EF4-FFF2-40B4-BE49-F238E27FC236}">
                <a16:creationId xmlns:a16="http://schemas.microsoft.com/office/drawing/2014/main" id="{6F0CFDF2-4C61-3345-9F31-497E4024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17" y="387079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الطول × العرض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7" name="Text Box 97">
            <a:extLst>
              <a:ext uri="{FF2B5EF4-FFF2-40B4-BE49-F238E27FC236}">
                <a16:creationId xmlns:a16="http://schemas.microsoft.com/office/drawing/2014/main" id="{06FA0500-9AC9-2E4D-A2B5-FAFCD09DB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842" y="441054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١٨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٦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79" name="Text Box 98">
            <a:extLst>
              <a:ext uri="{FF2B5EF4-FFF2-40B4-BE49-F238E27FC236}">
                <a16:creationId xmlns:a16="http://schemas.microsoft.com/office/drawing/2014/main" id="{8C392526-9F17-DF49-8BAC-38479537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842" y="491537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١٠٨ سم٢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1" name="Text Box 99">
            <a:extLst>
              <a:ext uri="{FF2B5EF4-FFF2-40B4-BE49-F238E27FC236}">
                <a16:creationId xmlns:a16="http://schemas.microsoft.com/office/drawing/2014/main" id="{3A8F5FC0-4A8F-F240-B23B-F99A5FD6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942" y="318817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المربع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83" name="Text Box 100">
            <a:extLst>
              <a:ext uri="{FF2B5EF4-FFF2-40B4-BE49-F238E27FC236}">
                <a16:creationId xmlns:a16="http://schemas.microsoft.com/office/drawing/2014/main" id="{BD503B71-1525-B94F-BCF9-1536A066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155" y="3259607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5" name="Text Box 101">
            <a:extLst>
              <a:ext uri="{FF2B5EF4-FFF2-40B4-BE49-F238E27FC236}">
                <a16:creationId xmlns:a16="http://schemas.microsoft.com/office/drawing/2014/main" id="{AD925B02-6773-7D40-BCDF-D519F7D8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692" y="6104407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87" name="Text Box 102">
            <a:extLst>
              <a:ext uri="{FF2B5EF4-FFF2-40B4-BE49-F238E27FC236}">
                <a16:creationId xmlns:a16="http://schemas.microsoft.com/office/drawing/2014/main" id="{F73A66B4-0AAF-5042-84D4-7C1C2ACC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830" y="6139332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١٤٤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FF0000"/>
                </a:solidFill>
              </a:rPr>
              <a:t>١٠٨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89" name="Text Box 103">
            <a:extLst>
              <a:ext uri="{FF2B5EF4-FFF2-40B4-BE49-F238E27FC236}">
                <a16:creationId xmlns:a16="http://schemas.microsoft.com/office/drawing/2014/main" id="{F4F48A6F-B54C-EB43-8948-136A3102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67" y="613933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٢٥٢ سم٢</a:t>
            </a:r>
            <a:endParaRPr lang="en-US" altLang="en-US" sz="2000" b="1" dirty="0"/>
          </a:p>
        </p:txBody>
      </p:sp>
      <p:sp>
        <p:nvSpPr>
          <p:cNvPr id="91" name="Line 105">
            <a:extLst>
              <a:ext uri="{FF2B5EF4-FFF2-40B4-BE49-F238E27FC236}">
                <a16:creationId xmlns:a16="http://schemas.microsoft.com/office/drawing/2014/main" id="{399E5CD3-237E-E748-AAC0-F87E75584B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7042" y="3296120"/>
            <a:ext cx="68421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97E20C-F2AA-9295-768E-02618B52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54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5" grpId="0"/>
      <p:bldP spid="87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5D524E0-DADC-2C48-80BD-64922798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92" y="871511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A2BF5BD-1E17-2E4D-B42C-6CD76400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717" y="1628748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DBE5E23-9AC5-6B48-89E3-830B5D50ED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23054" y="1736699"/>
            <a:ext cx="6610351" cy="482601"/>
            <a:chOff x="1292" y="640"/>
            <a:chExt cx="4164" cy="304"/>
          </a:xfrm>
        </p:grpSpPr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8195C57B-3B1C-3A4C-8F75-BB3051AE1E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2" y="640"/>
              <a:ext cx="415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B5C083D8-F0EF-5D4F-A41B-93531635F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40"/>
              <a:ext cx="41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9">
            <a:extLst>
              <a:ext uri="{FF2B5EF4-FFF2-40B4-BE49-F238E27FC236}">
                <a16:creationId xmlns:a16="http://schemas.microsoft.com/office/drawing/2014/main" id="{E7A9A4B7-AC7C-5B44-B18C-D2C1AA3A2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167" y="2673323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الشكل مقسم إلى نصف دائرة ومستطيل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A3407F47-2823-7945-8C34-466E988E9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629" y="3967136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2D69AC14-4FB2-9444-B204-0B2167030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29" y="5011711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006600"/>
                </a:solidFill>
              </a:rPr>
              <a:t>٨٨.٣ قدما مربعة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5357A940-2E45-5240-855B-CEE249CF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792" y="3967136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 </a:t>
            </a:r>
            <a:r>
              <a:rPr lang="ar-SA" altLang="en-US" sz="2000" b="1"/>
              <a:t>=</a:t>
            </a:r>
            <a:endParaRPr lang="en-US" altLang="en-US" sz="2000" b="1"/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B81FF2A4-DAA7-9244-86EF-5BDFB9CE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492" y="400364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الطول × العرض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EBE3B2FD-71F0-7C44-900A-8B7AD95A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804" y="4506886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١٥ ×</a:t>
            </a:r>
            <a:r>
              <a:rPr lang="ar-SA" altLang="en-US" sz="2000" b="1" dirty="0"/>
              <a:t> </a:t>
            </a:r>
            <a:r>
              <a:rPr lang="ar-SA" altLang="en-US" sz="2000" b="1" dirty="0">
                <a:solidFill>
                  <a:srgbClr val="FF0000"/>
                </a:solidFill>
              </a:rPr>
              <a:t>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D704A97C-FDFE-D245-A62E-D915DBCB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979" y="5011711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= </a:t>
            </a:r>
            <a:r>
              <a:rPr lang="ar-SA" altLang="en-US" sz="2000" b="1" dirty="0">
                <a:solidFill>
                  <a:srgbClr val="FF0000"/>
                </a:solidFill>
              </a:rPr>
              <a:t>١٠٥ قدما مربعة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90F238AF-A732-3049-B351-9D0456AE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279" y="3284511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6600"/>
                </a:solidFill>
              </a:rPr>
              <a:t>مساحة نصف الدائرة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59A01011-A40D-FE45-B865-2B1D5557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342" y="3355948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مساحة المستطيل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5DB06C15-5F6A-804A-ADD7-1CF6FE62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879" y="620074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مساحة الشكل =</a:t>
            </a:r>
            <a:endParaRPr lang="en-US" altLang="en-US" sz="2000" b="1"/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FD8536A5-07F3-6E4A-A364-D0AF84F5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579" y="623567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6600"/>
                </a:solidFill>
              </a:rPr>
              <a:t>٨٨.٣</a:t>
            </a:r>
            <a:r>
              <a:rPr lang="ar-SA" altLang="en-US" sz="2000" b="1" dirty="0"/>
              <a:t> + </a:t>
            </a:r>
            <a:r>
              <a:rPr lang="ar-SA" altLang="en-US" sz="2000" b="1" dirty="0">
                <a:solidFill>
                  <a:srgbClr val="FF0000"/>
                </a:solidFill>
              </a:rPr>
              <a:t>١٠٥</a:t>
            </a:r>
            <a:r>
              <a:rPr lang="ar-SA" altLang="en-US" sz="2000" b="1" dirty="0"/>
              <a:t> =</a:t>
            </a:r>
            <a:endParaRPr lang="en-US" altLang="en-US" sz="2000" b="1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DE89B8D0-CE18-CA4C-BAC9-2D019E101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792" y="623567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١٩٣.٣ قدما مربعة</a:t>
            </a:r>
            <a:endParaRPr lang="en-US" altLang="en-US" sz="2000" b="1" dirty="0"/>
          </a:p>
        </p:txBody>
      </p:sp>
      <p:pic>
        <p:nvPicPr>
          <p:cNvPr id="43" name="Picture 24">
            <a:extLst>
              <a:ext uri="{FF2B5EF4-FFF2-40B4-BE49-F238E27FC236}">
                <a16:creationId xmlns:a16="http://schemas.microsoft.com/office/drawing/2014/main" id="{65BF3F3E-027E-984E-8C51-D72F9724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54" y="2600298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37">
            <a:extLst>
              <a:ext uri="{FF2B5EF4-FFF2-40B4-BE49-F238E27FC236}">
                <a16:creationId xmlns:a16="http://schemas.microsoft.com/office/drawing/2014/main" id="{15FBA017-F367-7244-B52D-C8D1A27A1E3E}"/>
              </a:ext>
            </a:extLst>
          </p:cNvPr>
          <p:cNvGrpSpPr>
            <a:grpSpLocks/>
          </p:cNvGrpSpPr>
          <p:nvPr/>
        </p:nvGrpSpPr>
        <p:grpSpPr bwMode="auto">
          <a:xfrm>
            <a:off x="8139488" y="3846486"/>
            <a:ext cx="1173161" cy="700087"/>
            <a:chOff x="2948" y="2309"/>
            <a:chExt cx="739" cy="441"/>
          </a:xfrm>
        </p:grpSpPr>
        <p:grpSp>
          <p:nvGrpSpPr>
            <p:cNvPr id="45" name="Group 31">
              <a:extLst>
                <a:ext uri="{FF2B5EF4-FFF2-40B4-BE49-F238E27FC236}">
                  <a16:creationId xmlns:a16="http://schemas.microsoft.com/office/drawing/2014/main" id="{F41A0E5B-7E61-3245-A1A8-39C600C04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47" name="Text Box 28">
                <a:extLst>
                  <a:ext uri="{FF2B5EF4-FFF2-40B4-BE49-F238E27FC236}">
                    <a16:creationId xmlns:a16="http://schemas.microsoft.com/office/drawing/2014/main" id="{5505A9B0-F24A-6940-9416-A09AA3661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48" name="Line 29">
                <a:extLst>
                  <a:ext uri="{FF2B5EF4-FFF2-40B4-BE49-F238E27FC236}">
                    <a16:creationId xmlns:a16="http://schemas.microsoft.com/office/drawing/2014/main" id="{4D3ABCA4-0FF9-2441-B630-04D0081D0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30">
                <a:extLst>
                  <a:ext uri="{FF2B5EF4-FFF2-40B4-BE49-F238E27FC236}">
                    <a16:creationId xmlns:a16="http://schemas.microsoft.com/office/drawing/2014/main" id="{B5A1D7D1-A357-D043-9ADA-BCC9A4AF4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id="{F59875DF-FFB7-0A4B-B837-74F10F311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6600"/>
                  </a:solidFill>
                </a:rPr>
                <a:t>ط نـق٢</a:t>
              </a:r>
              <a:endParaRPr lang="en-US" altLang="en-US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57" name="Group 38">
            <a:extLst>
              <a:ext uri="{FF2B5EF4-FFF2-40B4-BE49-F238E27FC236}">
                <a16:creationId xmlns:a16="http://schemas.microsoft.com/office/drawing/2014/main" id="{790569E5-31E5-AB4D-B587-CAE231A4B888}"/>
              </a:ext>
            </a:extLst>
          </p:cNvPr>
          <p:cNvGrpSpPr>
            <a:grpSpLocks/>
          </p:cNvGrpSpPr>
          <p:nvPr/>
        </p:nvGrpSpPr>
        <p:grpSpPr bwMode="auto">
          <a:xfrm>
            <a:off x="6974267" y="4386242"/>
            <a:ext cx="2590800" cy="700088"/>
            <a:chOff x="3198" y="2287"/>
            <a:chExt cx="1632" cy="441"/>
          </a:xfrm>
        </p:grpSpPr>
        <p:sp>
          <p:nvSpPr>
            <p:cNvPr id="52" name="Text Box 12">
              <a:extLst>
                <a:ext uri="{FF2B5EF4-FFF2-40B4-BE49-F238E27FC236}">
                  <a16:creationId xmlns:a16="http://schemas.microsoft.com/office/drawing/2014/main" id="{91EB88DB-F08D-2646-99AC-C6A590DD7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=     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×</a:t>
              </a:r>
              <a:r>
                <a:rPr lang="ar-SA" altLang="en-US" sz="2000" b="1" dirty="0"/>
                <a:t> </a:t>
              </a:r>
              <a:r>
                <a:rPr lang="ar-SA" altLang="en-US" sz="2000" b="1" dirty="0">
                  <a:solidFill>
                    <a:srgbClr val="006600"/>
                  </a:solidFill>
                </a:rPr>
                <a:t>٣.١٤ × ( ٧.٥ )</a:t>
              </a:r>
              <a:r>
                <a:rPr lang="ar-SA" altLang="en-US" sz="2800" b="1" baseline="30000" dirty="0">
                  <a:solidFill>
                    <a:srgbClr val="006600"/>
                  </a:solidFill>
                </a:rPr>
                <a:t>٢</a:t>
              </a:r>
              <a:endParaRPr lang="en-US" altLang="en-US" sz="2800" b="1" baseline="30000" dirty="0">
                <a:solidFill>
                  <a:srgbClr val="006600"/>
                </a:solidFill>
              </a:endParaRPr>
            </a:p>
          </p:txBody>
        </p:sp>
        <p:grpSp>
          <p:nvGrpSpPr>
            <p:cNvPr id="53" name="Group 33">
              <a:extLst>
                <a:ext uri="{FF2B5EF4-FFF2-40B4-BE49-F238E27FC236}">
                  <a16:creationId xmlns:a16="http://schemas.microsoft.com/office/drawing/2014/main" id="{ECA2E20E-0CB7-FA4C-AEA3-288F885D3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54" name="Text Box 34">
                <a:extLst>
                  <a:ext uri="{FF2B5EF4-FFF2-40B4-BE49-F238E27FC236}">
                    <a16:creationId xmlns:a16="http://schemas.microsoft.com/office/drawing/2014/main" id="{78547B05-A120-8248-9C7F-3CE6764A9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55" name="Line 35">
                <a:extLst>
                  <a:ext uri="{FF2B5EF4-FFF2-40B4-BE49-F238E27FC236}">
                    <a16:creationId xmlns:a16="http://schemas.microsoft.com/office/drawing/2014/main" id="{9A925E33-5034-644C-B129-8E11AF5AE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 Box 36">
                <a:extLst>
                  <a:ext uri="{FF2B5EF4-FFF2-40B4-BE49-F238E27FC236}">
                    <a16:creationId xmlns:a16="http://schemas.microsoft.com/office/drawing/2014/main" id="{2C00C47C-B923-7743-9F32-333FA2BE4D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C5C41EC-577A-6023-E9CC-20D4E910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36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1075</Words>
  <Application>Microsoft Macintosh PowerPoint</Application>
  <PresentationFormat>شاشة عريضة</PresentationFormat>
  <Paragraphs>514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2022-08-09T15:09:01Z</dcterms:modified>
</cp:coreProperties>
</file>