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9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63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>
        <p:scale>
          <a:sx n="72" d="100"/>
          <a:sy n="72" d="100"/>
        </p:scale>
        <p:origin x="-4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9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3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2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3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3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48F340C5-9EBB-43D9-91F5-F767DBD59B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B7A37F60-69E7-41AC-BC9A-9DBC3B577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4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0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7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6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100" b="0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100" b="0" cap="none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100" b="0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28" r:id="rId5"/>
    <p:sldLayoutId id="2147483733" r:id="rId6"/>
    <p:sldLayoutId id="2147483729" r:id="rId7"/>
    <p:sldLayoutId id="2147483730" r:id="rId8"/>
    <p:sldLayoutId id="2147483731" r:id="rId9"/>
    <p:sldLayoutId id="2147483732" r:id="rId10"/>
    <p:sldLayoutId id="214748373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113000"/>
        </a:lnSpc>
        <a:spcBef>
          <a:spcPct val="0"/>
        </a:spcBef>
        <a:buNone/>
        <a:defRPr sz="4400" b="0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SzPct val="73000"/>
        <a:buFontTx/>
        <a:buNone/>
        <a:defRPr sz="2400" b="0" kern="1200" spc="8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1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b="0" kern="1200" spc="8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SzPct val="73000"/>
        <a:buFontTx/>
        <a:buNone/>
        <a:defRPr sz="1800" b="0" kern="1200" spc="8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1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1600" b="0" kern="1200" spc="8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SzPct val="73000"/>
        <a:buFontTx/>
        <a:buNone/>
        <a:defRPr sz="1600" b="0" kern="1200" spc="8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xmlns="" id="{83AF9C6E-31D5-480C-AE10-9BA3E4ED1A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اندفاع تجريدي باللون الأزرق والقرنفلي">
            <a:extLst>
              <a:ext uri="{FF2B5EF4-FFF2-40B4-BE49-F238E27FC236}">
                <a16:creationId xmlns:a16="http://schemas.microsoft.com/office/drawing/2014/main" xmlns="" id="{3D3AEDE0-80FC-9E71-0226-1A848A41D4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7" name="Freeform: Shape 10">
            <a:extLst>
              <a:ext uri="{FF2B5EF4-FFF2-40B4-BE49-F238E27FC236}">
                <a16:creationId xmlns:a16="http://schemas.microsoft.com/office/drawing/2014/main" xmlns="" id="{ED1BE14B-C94E-4A1A-B076-39CCA23043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399987" y="694217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66ED2A3-69A7-F753-EFFE-B4E50496F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119" y="1190036"/>
            <a:ext cx="2515263" cy="2946277"/>
          </a:xfrm>
        </p:spPr>
        <p:txBody>
          <a:bodyPr anchor="b">
            <a:normAutofit/>
          </a:bodyPr>
          <a:lstStyle/>
          <a:p>
            <a:r>
              <a:rPr lang="en-US" dirty="0"/>
              <a:t>Unit 4 revision</a:t>
            </a: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7ABB40A5-9A23-61A6-BABA-E52007234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119" y="4405256"/>
            <a:ext cx="2443783" cy="1262708"/>
          </a:xfrm>
        </p:spPr>
        <p:txBody>
          <a:bodyPr anchor="t">
            <a:normAutofit/>
          </a:bodyPr>
          <a:lstStyle/>
          <a:p>
            <a:pPr algn="ctr"/>
            <a:r>
              <a:rPr lang="en-US" dirty="0"/>
              <a:t>Teacher.. Dalal</a:t>
            </a:r>
            <a:endParaRPr lang="ar-SA" dirty="0"/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xmlns="" id="{504BBA99-27AB-4A46-A679-B01BBAC68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435574" y="669191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89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opposite of ………… # quiet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big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quiet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long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noisy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7508767" y="2186582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788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 love  stars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7403256" y="145646"/>
            <a:ext cx="2096685" cy="5385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صورة 2" descr="صورة تحتوي على الطيران, طائرة ورقية, عنصر في الخارج, أرجواني&#10;&#10;تم إنشاء الوصف تلقائياً">
            <a:extLst>
              <a:ext uri="{FF2B5EF4-FFF2-40B4-BE49-F238E27FC236}">
                <a16:creationId xmlns:a16="http://schemas.microsoft.com/office/drawing/2014/main" xmlns="" id="{308CE7A6-27C0-C7D4-AF48-2D964E02A7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524" y="2172319"/>
            <a:ext cx="1630730" cy="1576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صورة 8" descr="Campfire Clipart Stock Illustrations – 2,401 Campfire ...">
            <a:extLst>
              <a:ext uri="{FF2B5EF4-FFF2-40B4-BE49-F238E27FC236}">
                <a16:creationId xmlns:a16="http://schemas.microsoft.com/office/drawing/2014/main" xmlns="" id="{A261DC58-1559-83AF-AC87-BAFB93F941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599" y="4096424"/>
            <a:ext cx="1052048" cy="14821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xmlns="" id="{3733424F-FE27-BEAD-3C0A-7F9BFABCF7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736" y="2299688"/>
            <a:ext cx="2207194" cy="1101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xmlns="" id="{7375C844-4DED-B7A1-5A4B-962B99C2FB2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333" y="4096424"/>
            <a:ext cx="1395709" cy="13957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019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 snake.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12" name="صورة 11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xmlns="" id="{127E5D3A-154C-39DE-207E-E8209C774D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583" y="4069155"/>
            <a:ext cx="1522603" cy="1386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صورة 12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xmlns="" id="{CF997794-3837-E3EE-70F5-50D7F7F734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793" y="1982921"/>
            <a:ext cx="1446079" cy="1446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صورة 13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xmlns="" id="{040008C8-C88B-FED9-9617-F8196C07FD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78" y="2090573"/>
            <a:ext cx="1495595" cy="1495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صورة 14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xmlns="" id="{C7C47F83-7EB0-6754-9789-A7F1E6A66A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104" y="3981377"/>
            <a:ext cx="1474213" cy="1474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6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7397781" y="2192935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110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 snake.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xmlns="" id="{EBA26E5D-1071-6E71-D7C6-2C3F8AAA00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590" y="4184888"/>
            <a:ext cx="1769958" cy="1388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xmlns="" id="{B801692B-5CC7-588E-4379-A31C86CE6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01" y="1536427"/>
            <a:ext cx="1426817" cy="2041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xmlns="" id="{0E1DC468-1195-F809-4B21-92A1F648AF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4181" y="1956106"/>
            <a:ext cx="2355876" cy="1764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xmlns="" id="{E90F9265-6451-7950-DB88-B5DFDB6933A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304" y="3919622"/>
            <a:ext cx="1953057" cy="1538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6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985828" y="2115701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145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xmlns="" id="{83AF9C6E-31D5-480C-AE10-9BA3E4ED1A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اندفاع تجريدي باللون الأزرق والقرنفلي">
            <a:extLst>
              <a:ext uri="{FF2B5EF4-FFF2-40B4-BE49-F238E27FC236}">
                <a16:creationId xmlns:a16="http://schemas.microsoft.com/office/drawing/2014/main" xmlns="" id="{3D3AEDE0-80FC-9E71-0226-1A848A41D4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7" name="Freeform: Shape 10">
            <a:extLst>
              <a:ext uri="{FF2B5EF4-FFF2-40B4-BE49-F238E27FC236}">
                <a16:creationId xmlns:a16="http://schemas.microsoft.com/office/drawing/2014/main" xmlns="" id="{ED1BE14B-C94E-4A1A-B076-39CCA23043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399987" y="694217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66ED2A3-69A7-F753-EFFE-B4E50496F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217" y="1732106"/>
            <a:ext cx="3296595" cy="2946277"/>
          </a:xfrm>
        </p:spPr>
        <p:txBody>
          <a:bodyPr anchor="b">
            <a:normAutofit/>
          </a:bodyPr>
          <a:lstStyle/>
          <a:p>
            <a:r>
              <a:rPr lang="en-US" sz="4400" dirty="0"/>
              <a:t>Dictation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إملاء</a:t>
            </a: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xmlns="" id="{504BBA99-27AB-4A46-A679-B01BBAC68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435574" y="669191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75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opposite of </a:t>
            </a:r>
            <a:r>
              <a:rPr lang="en-US" u="sng" dirty="0"/>
              <a:t>weak # </a:t>
            </a:r>
            <a:r>
              <a:rPr lang="en-US" u="sng" dirty="0" err="1"/>
              <a:t>st</a:t>
            </a:r>
            <a:r>
              <a:rPr lang="en-US" u="sng" dirty="0"/>
              <a:t>…</a:t>
            </a:r>
            <a:r>
              <a:rPr lang="en-US" u="sng" dirty="0" err="1"/>
              <a:t>ong</a:t>
            </a:r>
            <a:endParaRPr lang="ar-SA" u="sng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S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L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F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720809" y="411267"/>
            <a:ext cx="2096685" cy="48277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920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They  are  </a:t>
            </a:r>
            <a:r>
              <a:rPr lang="en-US" u="sng" dirty="0" err="1"/>
              <a:t>beauti</a:t>
            </a:r>
            <a:r>
              <a:rPr lang="en-US" u="sng" dirty="0"/>
              <a:t>…</a:t>
            </a:r>
            <a:r>
              <a:rPr lang="en-US" u="sng" dirty="0" err="1"/>
              <a:t>ul</a:t>
            </a:r>
            <a:endParaRPr lang="ar-SA" u="sng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T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F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G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N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7139056" y="331753"/>
            <a:ext cx="2096685" cy="48277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342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 love   </a:t>
            </a:r>
            <a:r>
              <a:rPr lang="en-US" u="sng" dirty="0"/>
              <a:t>ca…</a:t>
            </a:r>
            <a:r>
              <a:rPr lang="en-US" u="sng" dirty="0" err="1"/>
              <a:t>pfire</a:t>
            </a:r>
            <a:r>
              <a:rPr lang="en-US" u="sng" dirty="0"/>
              <a:t>.</a:t>
            </a:r>
            <a:endParaRPr lang="ar-SA" u="sng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K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M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D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636228" y="2465417"/>
            <a:ext cx="2096685" cy="48277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335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Opposite of </a:t>
            </a:r>
            <a:r>
              <a:rPr lang="en-US" u="sng" dirty="0"/>
              <a:t>big # s…all</a:t>
            </a:r>
            <a:endParaRPr lang="ar-SA" u="sng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K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M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D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636228" y="2465417"/>
            <a:ext cx="2096685" cy="48277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75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 descr="اندفاع تجريدي باللون الأزرق والقرنفلي">
            <a:extLst>
              <a:ext uri="{FF2B5EF4-FFF2-40B4-BE49-F238E27FC236}">
                <a16:creationId xmlns:a16="http://schemas.microsoft.com/office/drawing/2014/main" xmlns="" id="{3D3AEDE0-80FC-9E71-0226-1A848A41D4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66ED2A3-69A7-F753-EFFE-B4E50496F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5960" y="3790874"/>
            <a:ext cx="8302439" cy="709945"/>
          </a:xfrm>
        </p:spPr>
        <p:txBody>
          <a:bodyPr anchor="b">
            <a:normAutofit fontScale="90000"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400"/>
              <a:t>Dalal Al-Juaid</a:t>
            </a:r>
            <a:br>
              <a:rPr lang="en-US" sz="5400"/>
            </a:br>
            <a:r>
              <a:rPr lang="en-US" sz="4800"/>
              <a:t>t.me/dalalforenglish</a:t>
            </a:r>
            <a:endParaRPr lang="en-US" sz="4800" dirty="0"/>
          </a:p>
        </p:txBody>
      </p:sp>
      <p:sp>
        <p:nvSpPr>
          <p:cNvPr id="6" name="Google Shape;723;p45">
            <a:extLst>
              <a:ext uri="{FF2B5EF4-FFF2-40B4-BE49-F238E27FC236}">
                <a16:creationId xmlns:a16="http://schemas.microsoft.com/office/drawing/2014/main" xmlns="" id="{FE425194-F8D5-9A91-FC55-DF32A1134433}"/>
              </a:ext>
            </a:extLst>
          </p:cNvPr>
          <p:cNvSpPr/>
          <p:nvPr/>
        </p:nvSpPr>
        <p:spPr>
          <a:xfrm>
            <a:off x="2881153" y="3978019"/>
            <a:ext cx="352677" cy="335654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40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xmlns="" id="{83AF9C6E-31D5-480C-AE10-9BA3E4ED1A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اندفاع تجريدي باللون الأزرق والقرنفلي">
            <a:extLst>
              <a:ext uri="{FF2B5EF4-FFF2-40B4-BE49-F238E27FC236}">
                <a16:creationId xmlns:a16="http://schemas.microsoft.com/office/drawing/2014/main" xmlns="" id="{3D3AEDE0-80FC-9E71-0226-1A848A41D4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7" name="Freeform: Shape 10">
            <a:extLst>
              <a:ext uri="{FF2B5EF4-FFF2-40B4-BE49-F238E27FC236}">
                <a16:creationId xmlns:a16="http://schemas.microsoft.com/office/drawing/2014/main" xmlns="" id="{ED1BE14B-C94E-4A1A-B076-39CCA23043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399987" y="694217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66ED2A3-69A7-F753-EFFE-B4E50496F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4662" y="1715680"/>
            <a:ext cx="2847607" cy="2946277"/>
          </a:xfrm>
        </p:spPr>
        <p:txBody>
          <a:bodyPr anchor="b">
            <a:normAutofit/>
          </a:bodyPr>
          <a:lstStyle/>
          <a:p>
            <a:r>
              <a:rPr lang="en-US" sz="4400" dirty="0"/>
              <a:t>Grammar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قواعد</a:t>
            </a: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xmlns="" id="{504BBA99-27AB-4A46-A679-B01BBAC68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435574" y="669191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50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Look, it …… a plastic bag.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is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am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are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a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810172" y="-25826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599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Look, it’s …… snake.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is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an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are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a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7399011" y="2186583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06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 love …… daffodils.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is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an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the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a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890707" y="2306551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773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xmlns="" id="{83AF9C6E-31D5-480C-AE10-9BA3E4ED1A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اندفاع تجريدي باللون الأزرق والقرنفلي">
            <a:extLst>
              <a:ext uri="{FF2B5EF4-FFF2-40B4-BE49-F238E27FC236}">
                <a16:creationId xmlns:a16="http://schemas.microsoft.com/office/drawing/2014/main" xmlns="" id="{3D3AEDE0-80FC-9E71-0226-1A848A41D4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7" name="Freeform: Shape 10">
            <a:extLst>
              <a:ext uri="{FF2B5EF4-FFF2-40B4-BE49-F238E27FC236}">
                <a16:creationId xmlns:a16="http://schemas.microsoft.com/office/drawing/2014/main" xmlns="" id="{ED1BE14B-C94E-4A1A-B076-39CCA23043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399987" y="694217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66ED2A3-69A7-F753-EFFE-B4E50496F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217" y="1732106"/>
            <a:ext cx="3296595" cy="2946277"/>
          </a:xfrm>
        </p:spPr>
        <p:txBody>
          <a:bodyPr anchor="b">
            <a:normAutofit/>
          </a:bodyPr>
          <a:lstStyle/>
          <a:p>
            <a:r>
              <a:rPr lang="en-US" sz="4400" dirty="0"/>
              <a:t>Vocabulary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مفردات</a:t>
            </a: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xmlns="" id="{504BBA99-27AB-4A46-A679-B01BBAC68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492448" flipH="1" flipV="1">
            <a:off x="435574" y="669191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22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 is  in ……………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winter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summer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spring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fall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2011166" y="50666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224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August  is  in  ……………….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winter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summer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spring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fall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7547095" y="105422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611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54527CA-B43C-995D-0997-BEE5B26C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opposite of ………… # short</a:t>
            </a:r>
            <a:endParaRPr lang="ar-SA" dirty="0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xmlns="" id="{6586F736-1FAE-A2AC-6A08-DF641FDD6DD8}"/>
              </a:ext>
            </a:extLst>
          </p:cNvPr>
          <p:cNvSpPr/>
          <p:nvPr/>
        </p:nvSpPr>
        <p:spPr>
          <a:xfrm>
            <a:off x="1100565" y="2272311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(A)    </a:t>
            </a:r>
            <a:r>
              <a:rPr lang="en-US" sz="4400" b="1" dirty="0">
                <a:solidFill>
                  <a:schemeClr val="tx1"/>
                </a:solidFill>
              </a:rPr>
              <a:t>small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C8E4CC62-CB10-8DE8-19BF-0AB5861CEEBC}"/>
              </a:ext>
            </a:extLst>
          </p:cNvPr>
          <p:cNvSpPr/>
          <p:nvPr/>
        </p:nvSpPr>
        <p:spPr>
          <a:xfrm>
            <a:off x="6733889" y="2278243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(B)   </a:t>
            </a:r>
            <a:r>
              <a:rPr lang="en-US" sz="4400" b="1" dirty="0">
                <a:solidFill>
                  <a:schemeClr val="tx1"/>
                </a:solidFill>
              </a:rPr>
              <a:t>quiet</a:t>
            </a:r>
            <a:r>
              <a:rPr lang="en-US" sz="4400" b="1" dirty="0"/>
              <a:t>   </a:t>
            </a:r>
            <a:endParaRPr lang="ar-SA" sz="4400" b="1" dirty="0"/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xmlns="" id="{7A523ADD-DC85-2546-37AD-7486631A3F84}"/>
              </a:ext>
            </a:extLst>
          </p:cNvPr>
          <p:cNvSpPr/>
          <p:nvPr/>
        </p:nvSpPr>
        <p:spPr>
          <a:xfrm>
            <a:off x="1175396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(C)   </a:t>
            </a:r>
            <a:r>
              <a:rPr lang="en-US" sz="4400" b="1" dirty="0">
                <a:solidFill>
                  <a:schemeClr val="tx1"/>
                </a:solidFill>
              </a:rPr>
              <a:t>long</a:t>
            </a:r>
            <a:r>
              <a:rPr lang="en-US" sz="4400" b="1" dirty="0"/>
              <a:t> </a:t>
            </a:r>
            <a:endParaRPr lang="ar-SA" sz="4400" b="1" dirty="0"/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xmlns="" id="{32215CE6-FA60-ECC7-A68F-80DC2FF11B5F}"/>
              </a:ext>
            </a:extLst>
          </p:cNvPr>
          <p:cNvSpPr/>
          <p:nvPr/>
        </p:nvSpPr>
        <p:spPr>
          <a:xfrm>
            <a:off x="6792295" y="4300965"/>
            <a:ext cx="4265375" cy="1156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4400" b="1" dirty="0"/>
              <a:t>(D)    </a:t>
            </a:r>
            <a:r>
              <a:rPr lang="en-US" sz="4400" b="1" dirty="0">
                <a:solidFill>
                  <a:schemeClr val="tx1"/>
                </a:solidFill>
              </a:rPr>
              <a:t>noisy</a:t>
            </a:r>
            <a:r>
              <a:rPr lang="en-US" sz="4400" b="1" dirty="0"/>
              <a:t>  </a:t>
            </a:r>
            <a:endParaRPr lang="ar-SA" sz="4400" b="1" dirty="0"/>
          </a:p>
        </p:txBody>
      </p:sp>
      <p:pic>
        <p:nvPicPr>
          <p:cNvPr id="8" name="Google Shape;274;p34">
            <a:extLst>
              <a:ext uri="{FF2B5EF4-FFF2-40B4-BE49-F238E27FC236}">
                <a16:creationId xmlns:a16="http://schemas.microsoft.com/office/drawing/2014/main" xmlns="" id="{B05DB0EC-A90D-631D-C552-5E7929D4AB0E}"/>
              </a:ext>
            </a:extLst>
          </p:cNvPr>
          <p:cNvPicPr preferRelativeResize="0"/>
          <p:nvPr/>
        </p:nvPicPr>
        <p:blipFill rotWithShape="1">
          <a:blip r:embed="rId2">
            <a:alphaModFix/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/>
        </p:blipFill>
        <p:spPr>
          <a:xfrm rot="5163737">
            <a:off x="1896431" y="2186583"/>
            <a:ext cx="2096685" cy="53854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32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itchatVTI">
  <a:themeElements>
    <a:clrScheme name="AnalogousFromRegularSeedLeftStep">
      <a:dk1>
        <a:srgbClr val="000000"/>
      </a:dk1>
      <a:lt1>
        <a:srgbClr val="FFFFFF"/>
      </a:lt1>
      <a:dk2>
        <a:srgbClr val="1B2830"/>
      </a:dk2>
      <a:lt2>
        <a:srgbClr val="F0F3F1"/>
      </a:lt2>
      <a:accent1>
        <a:srgbClr val="E32D9B"/>
      </a:accent1>
      <a:accent2>
        <a:srgbClr val="CD1BD1"/>
      </a:accent2>
      <a:accent3>
        <a:srgbClr val="932DE3"/>
      </a:accent3>
      <a:accent4>
        <a:srgbClr val="4E36D6"/>
      </a:accent4>
      <a:accent5>
        <a:srgbClr val="2D5EE3"/>
      </a:accent5>
      <a:accent6>
        <a:srgbClr val="1B98D1"/>
      </a:accent6>
      <a:hlink>
        <a:srgbClr val="349C5D"/>
      </a:hlink>
      <a:folHlink>
        <a:srgbClr val="7F7F7F"/>
      </a:folHlink>
    </a:clrScheme>
    <a:fontScheme name="The Hand">
      <a:majorFont>
        <a:latin typeface="Microsoft GothicNeo"/>
        <a:ea typeface=""/>
        <a:cs typeface=""/>
      </a:majorFont>
      <a:minorFont>
        <a:latin typeface="Microsoft GothicNe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Custom</PresentationFormat>
  <Paragraphs>76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ChitchatVTI</vt:lpstr>
      <vt:lpstr>Unit 4 revision</vt:lpstr>
      <vt:lpstr>Grammar قواعد</vt:lpstr>
      <vt:lpstr>Look, it …… a plastic bag.</vt:lpstr>
      <vt:lpstr>Look, it’s …… snake.</vt:lpstr>
      <vt:lpstr>I  love …… daffodils.</vt:lpstr>
      <vt:lpstr>Vocabulary مفردات</vt:lpstr>
      <vt:lpstr>December  is  in ……………</vt:lpstr>
      <vt:lpstr>August  is  in  ……………….</vt:lpstr>
      <vt:lpstr>The opposite of ………… # short</vt:lpstr>
      <vt:lpstr>The opposite of ………… # quiet</vt:lpstr>
      <vt:lpstr>I  love  stars</vt:lpstr>
      <vt:lpstr>This is a snake.</vt:lpstr>
      <vt:lpstr>This is a snake.</vt:lpstr>
      <vt:lpstr>Dictation إملاء</vt:lpstr>
      <vt:lpstr>The opposite of weak # st…ong</vt:lpstr>
      <vt:lpstr>They  are  beauti…ul</vt:lpstr>
      <vt:lpstr>I  love   ca…pfire.</vt:lpstr>
      <vt:lpstr>Opposite of big # s…all</vt:lpstr>
      <vt:lpstr>Dalal Al-Juaid t.me/dalalforenglish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revision</dc:title>
  <dc:creator>Dalal Otaibi</dc:creator>
  <cp:lastModifiedBy>pc</cp:lastModifiedBy>
  <cp:revision>3</cp:revision>
  <dcterms:created xsi:type="dcterms:W3CDTF">2022-12-22T11:04:33Z</dcterms:created>
  <dcterms:modified xsi:type="dcterms:W3CDTF">2023-03-07T11:32:41Z</dcterms:modified>
</cp:coreProperties>
</file>