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83507"/>
          <c:y val="0.0740985"/>
          <c:w val="0.911493"/>
          <c:h val="0.803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العمر</c:v>
                </c:pt>
              </c:strCache>
            </c:strRef>
          </c:tx>
          <c:spPr>
            <a:solidFill>
              <a:srgbClr val="3E73D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الابيض</c:v>
                </c:pt>
                <c:pt idx="1">
                  <c:v>الازرق</c:v>
                </c:pt>
                <c:pt idx="2">
                  <c:v>الاخضر</c:v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Sheet1!$B$2:$G$2</c:f>
              <c:numCache>
                <c:ptCount val="3"/>
                <c:pt idx="0">
                  <c:v>12.000000</c:v>
                </c:pt>
                <c:pt idx="1">
                  <c:v>18.000000</c:v>
                </c:pt>
                <c:pt idx="2">
                  <c:v>24.000000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/>
            </c:strRef>
          </c:tx>
          <c:spPr>
            <a:solidFill>
              <a:srgbClr val="32C5B9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الابيض</c:v>
                </c:pt>
                <c:pt idx="1">
                  <c:v>الازرق</c:v>
                </c:pt>
                <c:pt idx="2">
                  <c:v>الاخضر</c:v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Sheet1!$B$3:$G$3</c:f>
              <c:numCache>
                <c:ptCount val="0"/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26"/>
          <c:min val="0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minorGridlines>
          <c:spPr>
            <a:ln w="12700" cap="flat">
              <a:solidFill>
                <a:srgbClr val="000000"/>
              </a:solidFill>
              <a:prstDash val="solid"/>
              <a:miter lim="400000"/>
            </a:ln>
          </c:spPr>
        </c:minorGridlines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2"/>
        <c:crosses val="autoZero"/>
        <c:crossBetween val="between"/>
        <c:majorUnit val="2"/>
        <c:minorUnit val="1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83507"/>
          <c:y val="0.0740985"/>
          <c:w val="0.911493"/>
          <c:h val="0.803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العمر</c:v>
                </c:pt>
              </c:strCache>
            </c:strRef>
          </c:tx>
          <c:spPr>
            <a:solidFill>
              <a:srgbClr val="3E73D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سعيد</c:v>
                </c:pt>
                <c:pt idx="1">
                  <c:v>محمد</c:v>
                </c:pt>
                <c:pt idx="2">
                  <c:v>قاسم</c:v>
                </c:pt>
                <c:pt idx="3">
                  <c:v>علي</c:v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Sheet1!$B$2:$G$2</c:f>
              <c:numCache>
                <c:ptCount val="4"/>
                <c:pt idx="0">
                  <c:v>6.000000</c:v>
                </c:pt>
                <c:pt idx="1">
                  <c:v>4.000000</c:v>
                </c:pt>
                <c:pt idx="2">
                  <c:v>5.000000</c:v>
                </c:pt>
                <c:pt idx="3">
                  <c:v>4.000000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/>
            </c:strRef>
          </c:tx>
          <c:spPr>
            <a:solidFill>
              <a:srgbClr val="32C5B9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eeza Pro Regular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سعيد</c:v>
                </c:pt>
                <c:pt idx="1">
                  <c:v>محمد</c:v>
                </c:pt>
                <c:pt idx="2">
                  <c:v>قاسم</c:v>
                </c:pt>
                <c:pt idx="3">
                  <c:v>علي</c:v>
                </c:pt>
                <c:pt idx="4">
                  <c:v/>
                </c:pt>
                <c:pt idx="5">
                  <c:v/>
                </c:pt>
              </c:strCache>
            </c:strRef>
          </c:cat>
          <c:val>
            <c:numRef>
              <c:f>Sheet1!$B$3:$G$3</c:f>
              <c:numCache>
                <c:ptCount val="0"/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0"/>
          <c:min val="0"/>
        </c:scaling>
        <c:delete val="0"/>
        <c:axPos val="l"/>
        <c:majorGridlines>
          <c:spPr>
            <a:ln w="6350" cap="flat">
              <a:solidFill>
                <a:srgbClr val="B8B8B8"/>
              </a:solidFill>
              <a:prstDash val="solid"/>
              <a:miter lim="400000"/>
            </a:ln>
          </c:spPr>
        </c:majorGridlines>
        <c:minorGridlines>
          <c:spPr>
            <a:ln w="12700" cap="flat">
              <a:solidFill>
                <a:srgbClr val="000000"/>
              </a:solidFill>
              <a:prstDash val="solid"/>
              <a:miter lim="400000"/>
            </a:ln>
          </c:spPr>
        </c:minorGridlines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Geeza Pro Regular"/>
              </a:defRPr>
            </a:pPr>
          </a:p>
        </c:txPr>
        <c:crossAx val="2094734552"/>
        <c:crosses val="autoZero"/>
        <c:crossBetween val="between"/>
        <c:majorUnit val="1"/>
        <c:minorUnit val="0.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l_Z_Tgb9U5QnKfOA5z63WUKvjhvD-_l3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chart" Target="../charts/char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chart" Target="../charts/char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الفصل العاشر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 </a:t>
            </a:r>
            <a:r>
              <a:t> </a:t>
            </a:r>
          </a:p>
        </p:txBody>
      </p:sp>
      <p:sp>
        <p:nvSpPr>
          <p:cNvPr id="160" name="عرض البيانات وتفسيرها"/>
          <p:cNvSpPr txBox="1"/>
          <p:nvPr/>
        </p:nvSpPr>
        <p:spPr>
          <a:xfrm>
            <a:off x="6314732" y="5181048"/>
            <a:ext cx="10816972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عرض البيانات وتفسيرها</a:t>
            </a:r>
          </a:p>
        </p:txBody>
      </p:sp>
      <p:sp>
        <p:nvSpPr>
          <p:cNvPr id="161" name="(١٠-٥)تفسير التمثيل بالأعمدة"/>
          <p:cNvSpPr txBox="1"/>
          <p:nvPr/>
        </p:nvSpPr>
        <p:spPr>
          <a:xfrm>
            <a:off x="4887703" y="7435298"/>
            <a:ext cx="14608594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(١٠-٥)تفسير التمثيل بالأعمدة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731252" y="3672355"/>
            <a:ext cx="1930155" cy="8934300"/>
            <a:chOff x="0" y="0"/>
            <a:chExt cx="1930154" cy="8934299"/>
          </a:xfrm>
        </p:grpSpPr>
        <p:grpSp>
          <p:nvGrpSpPr>
            <p:cNvPr id="175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171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64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62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3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5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6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4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72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3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6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61" grpId="3"/>
      <p:bldP build="whole" bldLvl="1" animBg="1" rev="0" advAuto="0" spid="1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018.png" descr="IMG_1018.png"/>
          <p:cNvPicPr>
            <a:picLocks noChangeAspect="1"/>
          </p:cNvPicPr>
          <p:nvPr/>
        </p:nvPicPr>
        <p:blipFill>
          <a:blip r:embed="rId2">
            <a:extLst/>
          </a:blip>
          <a:srcRect l="2598" t="14340" r="0" b="57477"/>
          <a:stretch>
            <a:fillRect/>
          </a:stretch>
        </p:blipFill>
        <p:spPr>
          <a:xfrm>
            <a:off x="9888159" y="1878083"/>
            <a:ext cx="14043792" cy="2378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018.png" descr="IMG_1018.png"/>
          <p:cNvPicPr>
            <a:picLocks noChangeAspect="1"/>
          </p:cNvPicPr>
          <p:nvPr/>
        </p:nvPicPr>
        <p:blipFill>
          <a:blip r:embed="rId2">
            <a:extLst/>
          </a:blip>
          <a:srcRect l="9607" t="0" r="1299" b="85281"/>
          <a:stretch>
            <a:fillRect/>
          </a:stretch>
        </p:blipFill>
        <p:spPr>
          <a:xfrm>
            <a:off x="9499261" y="418743"/>
            <a:ext cx="12845816" cy="1242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1018.png" descr="IMG_1018.png"/>
          <p:cNvPicPr>
            <a:picLocks noChangeAspect="1"/>
          </p:cNvPicPr>
          <p:nvPr/>
        </p:nvPicPr>
        <p:blipFill>
          <a:blip r:embed="rId2">
            <a:extLst/>
          </a:blip>
          <a:srcRect l="23443" t="42113" r="0" b="42113"/>
          <a:stretch>
            <a:fillRect/>
          </a:stretch>
        </p:blipFill>
        <p:spPr>
          <a:xfrm>
            <a:off x="12893693" y="5191276"/>
            <a:ext cx="11038349" cy="1331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018.png" descr="IMG_1018.png"/>
          <p:cNvPicPr>
            <a:picLocks noChangeAspect="1"/>
          </p:cNvPicPr>
          <p:nvPr/>
        </p:nvPicPr>
        <p:blipFill>
          <a:blip r:embed="rId2">
            <a:extLst/>
          </a:blip>
          <a:srcRect l="1514" t="57779" r="1514" b="0"/>
          <a:stretch>
            <a:fillRect/>
          </a:stretch>
        </p:blipFill>
        <p:spPr>
          <a:xfrm>
            <a:off x="10402490" y="7793726"/>
            <a:ext cx="13981677" cy="3563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023.png" descr="IMG_1023.png"/>
          <p:cNvPicPr>
            <a:picLocks noChangeAspect="1"/>
          </p:cNvPicPr>
          <p:nvPr/>
        </p:nvPicPr>
        <p:blipFill>
          <a:blip r:embed="rId3">
            <a:extLst/>
          </a:blip>
          <a:srcRect l="7368" t="0" r="4879" b="1044"/>
          <a:stretch>
            <a:fillRect/>
          </a:stretch>
        </p:blipFill>
        <p:spPr>
          <a:xfrm>
            <a:off x="1141431" y="2819948"/>
            <a:ext cx="8076121" cy="807612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١٠-٥=٥ أشخاص"/>
          <p:cNvSpPr txBox="1"/>
          <p:nvPr/>
        </p:nvSpPr>
        <p:spPr>
          <a:xfrm>
            <a:off x="14478375" y="4210976"/>
            <a:ext cx="7866541" cy="9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١٠-٥=٥ أشخاص</a:t>
            </a:r>
          </a:p>
        </p:txBody>
      </p:sp>
      <p:sp>
        <p:nvSpPr>
          <p:cNvPr id="185" name="كم عدد الأشخاص الذين يفضلون عصير الأناناس؟"/>
          <p:cNvSpPr txBox="1"/>
          <p:nvPr/>
        </p:nvSpPr>
        <p:spPr>
          <a:xfrm>
            <a:off x="12893694" y="6324552"/>
            <a:ext cx="10049736" cy="1469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3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كم عدد الأشخاص الذين يفضلون عصير الأناناس؟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1024.png" descr="IMG_1024.png"/>
          <p:cNvPicPr>
            <a:picLocks noChangeAspect="1"/>
          </p:cNvPicPr>
          <p:nvPr/>
        </p:nvPicPr>
        <p:blipFill>
          <a:blip r:embed="rId2">
            <a:extLst/>
          </a:blip>
          <a:srcRect l="9638" t="1928" r="0" b="80635"/>
          <a:stretch>
            <a:fillRect/>
          </a:stretch>
        </p:blipFill>
        <p:spPr>
          <a:xfrm>
            <a:off x="11515611" y="712743"/>
            <a:ext cx="11190445" cy="1341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1024.png" descr="IMG_1024.png"/>
          <p:cNvPicPr>
            <a:picLocks noChangeAspect="1"/>
          </p:cNvPicPr>
          <p:nvPr/>
        </p:nvPicPr>
        <p:blipFill>
          <a:blip r:embed="rId2">
            <a:extLst/>
          </a:blip>
          <a:srcRect l="0" t="20366" r="0" b="49999"/>
          <a:stretch>
            <a:fillRect/>
          </a:stretch>
        </p:blipFill>
        <p:spPr>
          <a:xfrm>
            <a:off x="8653231" y="2605968"/>
            <a:ext cx="14604813" cy="268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1024.png" descr="IMG_1024.png"/>
          <p:cNvPicPr>
            <a:picLocks noChangeAspect="1"/>
          </p:cNvPicPr>
          <p:nvPr/>
        </p:nvPicPr>
        <p:blipFill>
          <a:blip r:embed="rId2">
            <a:extLst/>
          </a:blip>
          <a:srcRect l="0" t="50000" r="0" b="33570"/>
          <a:stretch>
            <a:fillRect/>
          </a:stretch>
        </p:blipFill>
        <p:spPr>
          <a:xfrm>
            <a:off x="8653231" y="6112668"/>
            <a:ext cx="14604813" cy="149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1024.png" descr="IMG_1024.png"/>
          <p:cNvPicPr>
            <a:picLocks noChangeAspect="1"/>
          </p:cNvPicPr>
          <p:nvPr/>
        </p:nvPicPr>
        <p:blipFill>
          <a:blip r:embed="rId2">
            <a:extLst/>
          </a:blip>
          <a:srcRect l="0" t="65413" r="0" b="2567"/>
          <a:stretch>
            <a:fillRect/>
          </a:stretch>
        </p:blipFill>
        <p:spPr>
          <a:xfrm>
            <a:off x="10113856" y="9175534"/>
            <a:ext cx="13365269" cy="2658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1019.png" descr="IMG_10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660" y="2965351"/>
            <a:ext cx="7914990" cy="629463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دفاتر   وقلم تلوين"/>
          <p:cNvSpPr txBox="1"/>
          <p:nvPr/>
        </p:nvSpPr>
        <p:spPr>
          <a:xfrm>
            <a:off x="12022442" y="4804646"/>
            <a:ext cx="7866541" cy="98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دفاتر   وقلم تلوين</a:t>
            </a:r>
          </a:p>
        </p:txBody>
      </p:sp>
      <p:sp>
        <p:nvSpPr>
          <p:cNvPr id="193" name="١٠ دفاتر"/>
          <p:cNvSpPr txBox="1"/>
          <p:nvPr/>
        </p:nvSpPr>
        <p:spPr>
          <a:xfrm>
            <a:off x="13344923" y="7931052"/>
            <a:ext cx="7866541" cy="98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١٠ دفاتر</a:t>
            </a:r>
          </a:p>
        </p:txBody>
      </p:sp>
      <p:sp>
        <p:nvSpPr>
          <p:cNvPr id="194" name="٢٠-٥=١٥"/>
          <p:cNvSpPr txBox="1"/>
          <p:nvPr/>
        </p:nvSpPr>
        <p:spPr>
          <a:xfrm>
            <a:off x="9411652" y="11344049"/>
            <a:ext cx="7866541" cy="98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900">
                <a:solidFill>
                  <a:srgbClr val="0042A9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٢٠-٥=١٥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1020.png" descr="IMG_1020.png"/>
          <p:cNvPicPr>
            <a:picLocks noChangeAspect="1"/>
          </p:cNvPicPr>
          <p:nvPr/>
        </p:nvPicPr>
        <p:blipFill>
          <a:blip r:embed="rId2">
            <a:extLst/>
          </a:blip>
          <a:srcRect l="0" t="10342" r="0" b="73185"/>
          <a:stretch>
            <a:fillRect/>
          </a:stretch>
        </p:blipFill>
        <p:spPr>
          <a:xfrm>
            <a:off x="9774096" y="432783"/>
            <a:ext cx="14295659" cy="1559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020.png" descr="IMG_1020.png"/>
          <p:cNvPicPr>
            <a:picLocks noChangeAspect="1"/>
          </p:cNvPicPr>
          <p:nvPr/>
        </p:nvPicPr>
        <p:blipFill>
          <a:blip r:embed="rId2">
            <a:extLst/>
          </a:blip>
          <a:srcRect l="22180" t="25943" r="6967" b="9027"/>
          <a:stretch>
            <a:fillRect/>
          </a:stretch>
        </p:blipFill>
        <p:spPr>
          <a:xfrm>
            <a:off x="12396646" y="2445877"/>
            <a:ext cx="11673138" cy="709741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8" name="مخطط عمودي ثنائي الأبعاد"/>
          <p:cNvGraphicFramePr/>
          <p:nvPr/>
        </p:nvGraphicFramePr>
        <p:xfrm>
          <a:off x="1901428" y="2516057"/>
          <a:ext cx="9590997" cy="702713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99" name="الألوان المفضلة لدى المعلمين"/>
          <p:cNvSpPr/>
          <p:nvPr/>
        </p:nvSpPr>
        <p:spPr>
          <a:xfrm>
            <a:off x="2702344" y="9644792"/>
            <a:ext cx="8783731" cy="959486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4500"/>
            </a:lvl1pPr>
          </a:lstStyle>
          <a:p>
            <a:pPr rtl="0">
              <a:defRPr/>
            </a:pPr>
            <a:r>
              <a:t>الألوان المفضلة لدى المعلمين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9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198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8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0" dur="500"/>
                                        <p:tgtEl>
                                          <p:spTgt spid="198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5" dur="500"/>
                                        <p:tgtEl>
                                          <p:spTgt spid="198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8" grpId="1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1020.png" descr="IMG_1020.png"/>
          <p:cNvPicPr>
            <a:picLocks noChangeAspect="1"/>
          </p:cNvPicPr>
          <p:nvPr/>
        </p:nvPicPr>
        <p:blipFill>
          <a:blip r:embed="rId2">
            <a:extLst/>
          </a:blip>
          <a:srcRect l="0" t="10342" r="0" b="73185"/>
          <a:stretch>
            <a:fillRect/>
          </a:stretch>
        </p:blipFill>
        <p:spPr>
          <a:xfrm>
            <a:off x="9774096" y="432783"/>
            <a:ext cx="14295659" cy="1559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1021.png" descr="IMG_10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80460" y="2354439"/>
            <a:ext cx="13683107" cy="756966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3" name="مخطط عمودي ثنائي الأبعاد"/>
          <p:cNvGraphicFramePr/>
          <p:nvPr/>
        </p:nvGraphicFramePr>
        <p:xfrm>
          <a:off x="2189951" y="2625703"/>
          <a:ext cx="9590996" cy="702713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04" name="عدد مرات الفوز في السباق"/>
          <p:cNvSpPr/>
          <p:nvPr/>
        </p:nvSpPr>
        <p:spPr>
          <a:xfrm>
            <a:off x="2990866" y="9754438"/>
            <a:ext cx="8783731" cy="959486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4500"/>
            </a:lvl1pPr>
          </a:lstStyle>
          <a:p>
            <a:pPr rtl="0">
              <a:defRPr/>
            </a:pPr>
            <a:r>
              <a:t>عدد مرات الفوز في السباق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203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203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3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0" dur="500"/>
                                        <p:tgtEl>
                                          <p:spTgt spid="203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5" dur="500"/>
                                        <p:tgtEl>
                                          <p:spTgt spid="203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3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500"/>
                                        <p:tgtEl>
                                          <p:spTgt spid="203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3" grpId="1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