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8.png"/><Relationship Id="rId14" Type="http://schemas.openxmlformats.org/officeDocument/2006/relationships/hyperlink" Target="https://youtu.be/Ak-p_w-FwJY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drive.google.com/file/d/10CCsEPheQNUlRuwDhS_UNykg0Q1OAeVm/view?usp=drivesdk" TargetMode="External"/><Relationship Id="rId17" Type="http://schemas.openxmlformats.org/officeDocument/2006/relationships/image" Target="../media/image4.jpeg"/><Relationship Id="rId18" Type="http://schemas.openxmlformats.org/officeDocument/2006/relationships/hyperlink" Target="https://ar.oryxlearning.com/grade/3rd-grade/maths" TargetMode="External"/><Relationship Id="rId19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youtu.be/Ak-p_w-FwJY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youtu.be/Ak-p_w-FwJY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youtu.be/Ak-p_w-FwJY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55" name="٨-١  وحدات الطول المترية"/>
          <p:cNvSpPr txBox="1"/>
          <p:nvPr/>
        </p:nvSpPr>
        <p:spPr>
          <a:xfrm>
            <a:off x="5966907" y="6864350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٨-١</a:t>
            </a:r>
            <a:r>
              <a:t>  وحدات الطول المترية</a:t>
            </a:r>
          </a:p>
        </p:txBody>
      </p:sp>
      <p:pic>
        <p:nvPicPr>
          <p:cNvPr id="15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5" grpId="3"/>
      <p:bldP build="whole" bldLvl="1" animBg="1" rev="0" advAuto="0" spid="1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5424.png" descr="IMG_5424.png"/>
          <p:cNvPicPr>
            <a:picLocks noChangeAspect="1"/>
          </p:cNvPicPr>
          <p:nvPr/>
        </p:nvPicPr>
        <p:blipFill>
          <a:blip r:embed="rId2">
            <a:extLst/>
          </a:blip>
          <a:srcRect l="11275" t="19387" r="29322" b="64589"/>
          <a:stretch>
            <a:fillRect/>
          </a:stretch>
        </p:blipFill>
        <p:spPr>
          <a:xfrm>
            <a:off x="5312354" y="4492194"/>
            <a:ext cx="13963947" cy="143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5425.png" descr="IMG_5425.png"/>
          <p:cNvPicPr>
            <a:picLocks noChangeAspect="1"/>
          </p:cNvPicPr>
          <p:nvPr/>
        </p:nvPicPr>
        <p:blipFill>
          <a:blip r:embed="rId3">
            <a:extLst/>
          </a:blip>
          <a:srcRect l="12442" t="72521" r="29643" b="0"/>
          <a:stretch>
            <a:fillRect/>
          </a:stretch>
        </p:blipFill>
        <p:spPr>
          <a:xfrm>
            <a:off x="5631622" y="5680401"/>
            <a:ext cx="13969312" cy="247349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خط"/>
          <p:cNvSpPr/>
          <p:nvPr/>
        </p:nvSpPr>
        <p:spPr>
          <a:xfrm flipV="1">
            <a:off x="6707729" y="4493252"/>
            <a:ext cx="1" cy="1436556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خط"/>
          <p:cNvSpPr/>
          <p:nvPr/>
        </p:nvSpPr>
        <p:spPr>
          <a:xfrm flipV="1">
            <a:off x="18612936" y="4682729"/>
            <a:ext cx="1" cy="1437405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2" name="نقيس طول القلم بالمسطرة"/>
          <p:cNvSpPr txBox="1"/>
          <p:nvPr/>
        </p:nvSpPr>
        <p:spPr>
          <a:xfrm>
            <a:off x="10297205" y="2561309"/>
            <a:ext cx="4638040" cy="21082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نقيس طول القلم بالمسطرة</a:t>
            </a:r>
          </a:p>
        </p:txBody>
      </p:sp>
      <p:sp>
        <p:nvSpPr>
          <p:cNvPr id="163" name="طول القلم من صفر حتى  ٩سنتيمتر"/>
          <p:cNvSpPr txBox="1"/>
          <p:nvPr/>
        </p:nvSpPr>
        <p:spPr>
          <a:xfrm>
            <a:off x="8671594" y="8543608"/>
            <a:ext cx="7618811" cy="1003301"/>
          </a:xfrm>
          <a:prstGeom prst="rect">
            <a:avLst/>
          </a:prstGeom>
          <a:solidFill>
            <a:srgbClr val="FFC5AB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طول القلم من صفر حتى  ٩سنتيمتر</a:t>
            </a:r>
          </a:p>
        </p:txBody>
      </p:sp>
      <p:sp>
        <p:nvSpPr>
          <p:cNvPr id="164" name="ايضاح"/>
          <p:cNvSpPr txBox="1"/>
          <p:nvPr/>
        </p:nvSpPr>
        <p:spPr>
          <a:xfrm>
            <a:off x="18554233" y="1357459"/>
            <a:ext cx="3123507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ايضاح</a:t>
            </a:r>
          </a:p>
        </p:txBody>
      </p:sp>
      <p:pic>
        <p:nvPicPr>
          <p:cNvPr id="165" name="IMG_5354.png" descr="IMG_5354.png"/>
          <p:cNvPicPr>
            <a:picLocks noChangeAspect="1"/>
          </p:cNvPicPr>
          <p:nvPr/>
        </p:nvPicPr>
        <p:blipFill>
          <a:blip r:embed="rId4">
            <a:extLst/>
          </a:blip>
          <a:srcRect l="65183" t="0" r="0" b="65183"/>
          <a:stretch>
            <a:fillRect/>
          </a:stretch>
        </p:blipFill>
        <p:spPr>
          <a:xfrm>
            <a:off x="18581764" y="3137633"/>
            <a:ext cx="5563112" cy="786861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6" name="IMG_0015.png" descr="IMG_0015.png"/>
          <p:cNvPicPr>
            <a:picLocks noChangeAspect="1"/>
          </p:cNvPicPr>
          <p:nvPr/>
        </p:nvPicPr>
        <p:blipFill>
          <a:blip r:embed="rId5">
            <a:extLst/>
          </a:blip>
          <a:srcRect l="43974" t="15182" r="40760" b="47131"/>
          <a:stretch>
            <a:fillRect/>
          </a:stretch>
        </p:blipFill>
        <p:spPr>
          <a:xfrm>
            <a:off x="20972916" y="828227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طول القلم  هو              سنتيمتر"/>
          <p:cNvSpPr txBox="1"/>
          <p:nvPr/>
        </p:nvSpPr>
        <p:spPr>
          <a:xfrm>
            <a:off x="8806820" y="10807183"/>
            <a:ext cx="7618810" cy="1003301"/>
          </a:xfrm>
          <a:prstGeom prst="rect">
            <a:avLst/>
          </a:prstGeom>
          <a:gradFill>
            <a:gsLst>
              <a:gs pos="0">
                <a:srgbClr val="A7A4F4"/>
              </a:gs>
              <a:gs pos="100000">
                <a:srgbClr val="E073F9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طول القلم  هو              سنتيمتر</a:t>
            </a:r>
          </a:p>
        </p:txBody>
      </p:sp>
      <p:sp>
        <p:nvSpPr>
          <p:cNvPr id="168" name="٩"/>
          <p:cNvSpPr txBox="1"/>
          <p:nvPr/>
        </p:nvSpPr>
        <p:spPr>
          <a:xfrm>
            <a:off x="17892528" y="5930865"/>
            <a:ext cx="1326518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rgbClr val="FEFB4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grpSp>
        <p:nvGrpSpPr>
          <p:cNvPr id="182" name="تجميع"/>
          <p:cNvGrpSpPr/>
          <p:nvPr/>
        </p:nvGrpSpPr>
        <p:grpSpPr>
          <a:xfrm>
            <a:off x="275170" y="3137633"/>
            <a:ext cx="1852373" cy="8568879"/>
            <a:chOff x="0" y="0"/>
            <a:chExt cx="1852372" cy="8568878"/>
          </a:xfrm>
        </p:grpSpPr>
        <p:grpSp>
          <p:nvGrpSpPr>
            <p:cNvPr id="178" name="تجميع"/>
            <p:cNvGrpSpPr/>
            <p:nvPr/>
          </p:nvGrpSpPr>
          <p:grpSpPr>
            <a:xfrm>
              <a:off x="86135" y="-1"/>
              <a:ext cx="1687740" cy="8568880"/>
              <a:chOff x="0" y="0"/>
              <a:chExt cx="1687738" cy="8568878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0" y="-1"/>
                <a:ext cx="1687739" cy="8568880"/>
                <a:chOff x="0" y="0"/>
                <a:chExt cx="1687738" cy="8568878"/>
              </a:xfrm>
            </p:grpSpPr>
            <p:sp>
              <p:nvSpPr>
                <p:cNvPr id="169" name="مستطيل مستدير الزوايا"/>
                <p:cNvSpPr/>
                <p:nvPr/>
              </p:nvSpPr>
              <p:spPr>
                <a:xfrm>
                  <a:off x="0" y="0"/>
                  <a:ext cx="1687739" cy="125386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70" name="مستطيل"/>
                <p:cNvSpPr/>
                <p:nvPr/>
              </p:nvSpPr>
              <p:spPr>
                <a:xfrm>
                  <a:off x="83465" y="695222"/>
                  <a:ext cx="1528976" cy="7873657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72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89919" y="3116291"/>
                <a:ext cx="1321318" cy="1027692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73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23066" y="4204039"/>
                <a:ext cx="1321318" cy="102769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4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4889" y="5298294"/>
                <a:ext cx="1321318" cy="10276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5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92446" y="6376037"/>
                <a:ext cx="1321318" cy="102769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6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5717" y="892562"/>
                <a:ext cx="1335999" cy="102769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7" name="IMG_5431.jpeg" descr="IMG_5431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4360" b="0"/>
              <a:stretch>
                <a:fillRect/>
              </a:stretch>
            </p:blipFill>
            <p:spPr>
              <a:xfrm>
                <a:off x="219815" y="2023648"/>
                <a:ext cx="1321102" cy="103258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81" name="تجميع"/>
            <p:cNvGrpSpPr/>
            <p:nvPr/>
          </p:nvGrpSpPr>
          <p:grpSpPr>
            <a:xfrm>
              <a:off x="0" y="7336020"/>
              <a:ext cx="1852373" cy="1141749"/>
              <a:chOff x="0" y="0"/>
              <a:chExt cx="1852372" cy="1141747"/>
            </a:xfrm>
          </p:grpSpPr>
          <p:pic>
            <p:nvPicPr>
              <p:cNvPr id="179" name="IMG_4015.jpeg" descr="IMG_4015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67820" y="114056"/>
                <a:ext cx="1274703" cy="102769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0" name="نشاط"/>
              <p:cNvSpPr txBox="1"/>
              <p:nvPr/>
            </p:nvSpPr>
            <p:spPr>
              <a:xfrm>
                <a:off x="0" y="0"/>
                <a:ext cx="1852373" cy="7325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2438400" rtl="0">
                  <a:lnSpc>
                    <a:spcPct val="150000"/>
                  </a:lnSpc>
                  <a:defRPr b="1" sz="19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</p:grpSp>
      <p:sp>
        <p:nvSpPr>
          <p:cNvPr id="183" name="أدوات"/>
          <p:cNvSpPr txBox="1"/>
          <p:nvPr/>
        </p:nvSpPr>
        <p:spPr>
          <a:xfrm>
            <a:off x="495081" y="3285956"/>
            <a:ext cx="1412551" cy="82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defTabSz="2438400"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mph" nodeType="clickEffect" presetSubtype="0" presetID="35" grpId="8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-0.000000 C -0.014604 0.016103 -0.029207 0.032206 -0.046214 0.047323 C -0.063221 0.062440 -0.082631 0.076572 -0.101117 0.093332 C -0.119602 0.110092 -0.137164 0.129482 -0.153523 0.147392 C -0.169883 0.165303 -0.185041 0.181735 -0.199183 0.201288 C -0.213324 0.220842 -0.226449 0.243518 -0.238742 0.267508 C -0.251035 0.291498 -0.262496 0.316803 -0.273957 0.342108" origin="layout" pathEditMode="relative">
                                      <p:cBhvr>
                                        <p:cTn id="59" dur="1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68" grpId="7"/>
      <p:bldP build="whole" bldLvl="1" animBg="1" rev="0" advAuto="0" spid="164" grpId="1"/>
      <p:bldP build="whole" bldLvl="1" animBg="1" rev="0" advAuto="0" spid="159" grpId="6"/>
      <p:bldP build="whole" bldLvl="1" animBg="1" rev="0" advAuto="0" spid="161" grpId="5"/>
      <p:bldP build="whole" bldLvl="1" animBg="1" rev="0" advAuto="0" spid="162" grpId="3"/>
      <p:bldP build="whole" bldLvl="1" animBg="1" rev="0" advAuto="0" spid="168" grpId="8"/>
      <p:bldP build="whole" bldLvl="1" animBg="1" rev="0" advAuto="0" spid="163" grpId="9"/>
      <p:bldP build="whole" bldLvl="1" animBg="1" rev="0" advAuto="0" spid="160" grpId="4"/>
      <p:bldP build="whole" bldLvl="1" animBg="1" rev="0" advAuto="0" spid="167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استعد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استعد</a:t>
            </a:r>
          </a:p>
        </p:txBody>
      </p:sp>
      <p:pic>
        <p:nvPicPr>
          <p:cNvPr id="186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0" t="25830" r="11904" b="53238"/>
          <a:stretch>
            <a:fillRect/>
          </a:stretch>
        </p:blipFill>
        <p:spPr>
          <a:xfrm>
            <a:off x="4175521" y="1947928"/>
            <a:ext cx="16357266" cy="291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72241" t="44365" r="14270" b="34900"/>
          <a:stretch>
            <a:fillRect/>
          </a:stretch>
        </p:blipFill>
        <p:spPr>
          <a:xfrm>
            <a:off x="18066146" y="5465390"/>
            <a:ext cx="2466528" cy="284380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8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72389" t="86309" r="14123" b="1107"/>
          <a:stretch>
            <a:fillRect/>
          </a:stretch>
        </p:blipFill>
        <p:spPr>
          <a:xfrm>
            <a:off x="17780793" y="8875696"/>
            <a:ext cx="3632640" cy="254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53120" t="46041" r="33392" b="27210"/>
          <a:stretch>
            <a:fillRect/>
          </a:stretch>
        </p:blipFill>
        <p:spPr>
          <a:xfrm>
            <a:off x="13728993" y="5465390"/>
            <a:ext cx="1936509" cy="2880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50798" t="85774" r="33643" b="0"/>
          <a:stretch>
            <a:fillRect/>
          </a:stretch>
        </p:blipFill>
        <p:spPr>
          <a:xfrm>
            <a:off x="12468290" y="8697697"/>
            <a:ext cx="4280015" cy="2935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33643" t="46928" r="52868" b="27210"/>
          <a:stretch>
            <a:fillRect/>
          </a:stretch>
        </p:blipFill>
        <p:spPr>
          <a:xfrm>
            <a:off x="8861616" y="5084564"/>
            <a:ext cx="2466527" cy="354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32017" t="85773" r="52055" b="1293"/>
          <a:stretch>
            <a:fillRect/>
          </a:stretch>
        </p:blipFill>
        <p:spPr>
          <a:xfrm>
            <a:off x="7560966" y="8875695"/>
            <a:ext cx="4235306" cy="257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10453" t="46687" r="76059" b="19269"/>
          <a:stretch>
            <a:fillRect/>
          </a:stretch>
        </p:blipFill>
        <p:spPr>
          <a:xfrm>
            <a:off x="3328996" y="4637112"/>
            <a:ext cx="1939888" cy="3672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5426.png" descr="IMG_5426.png"/>
          <p:cNvPicPr>
            <a:picLocks noChangeAspect="1"/>
          </p:cNvPicPr>
          <p:nvPr/>
        </p:nvPicPr>
        <p:blipFill>
          <a:blip r:embed="rId2">
            <a:extLst/>
          </a:blip>
          <a:srcRect l="4983" t="84787" r="71472" b="0"/>
          <a:stretch>
            <a:fillRect/>
          </a:stretch>
        </p:blipFill>
        <p:spPr>
          <a:xfrm>
            <a:off x="1233736" y="8875695"/>
            <a:ext cx="5313112" cy="2574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5354.png" descr="IMG_5354.png"/>
          <p:cNvPicPr>
            <a:picLocks noChangeAspect="1"/>
          </p:cNvPicPr>
          <p:nvPr/>
        </p:nvPicPr>
        <p:blipFill>
          <a:blip r:embed="rId3">
            <a:extLst/>
          </a:blip>
          <a:srcRect l="37072" t="2801" r="28111" b="62382"/>
          <a:stretch>
            <a:fillRect/>
          </a:stretch>
        </p:blipFill>
        <p:spPr>
          <a:xfrm>
            <a:off x="20247371" y="1741355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96" name="IMG_0015.png" descr="IMG_0015.png"/>
          <p:cNvPicPr>
            <a:picLocks noChangeAspect="1"/>
          </p:cNvPicPr>
          <p:nvPr/>
        </p:nvPicPr>
        <p:blipFill>
          <a:blip r:embed="rId4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تجميع"/>
          <p:cNvGrpSpPr/>
          <p:nvPr/>
        </p:nvGrpSpPr>
        <p:grpSpPr>
          <a:xfrm>
            <a:off x="275170" y="3137633"/>
            <a:ext cx="1404878" cy="6498817"/>
            <a:chOff x="0" y="0"/>
            <a:chExt cx="1404877" cy="6498816"/>
          </a:xfrm>
        </p:grpSpPr>
        <p:grpSp>
          <p:nvGrpSpPr>
            <p:cNvPr id="206" name="تجميع"/>
            <p:cNvGrpSpPr/>
            <p:nvPr/>
          </p:nvGrpSpPr>
          <p:grpSpPr>
            <a:xfrm>
              <a:off x="65326" y="-1"/>
              <a:ext cx="1280018" cy="6498818"/>
              <a:chOff x="0" y="0"/>
              <a:chExt cx="1280016" cy="6498816"/>
            </a:xfrm>
          </p:grpSpPr>
          <p:grpSp>
            <p:nvGrpSpPr>
              <p:cNvPr id="199" name="تجميع"/>
              <p:cNvGrpSpPr/>
              <p:nvPr/>
            </p:nvGrpSpPr>
            <p:grpSpPr>
              <a:xfrm>
                <a:off x="0" y="-1"/>
                <a:ext cx="1280017" cy="6498818"/>
                <a:chOff x="0" y="0"/>
                <a:chExt cx="1280016" cy="6498816"/>
              </a:xfrm>
            </p:grpSpPr>
            <p:sp>
              <p:nvSpPr>
                <p:cNvPr id="197" name="مستطيل مستدير الزوايا"/>
                <p:cNvSpPr/>
                <p:nvPr/>
              </p:nvSpPr>
              <p:spPr>
                <a:xfrm>
                  <a:off x="0" y="0"/>
                  <a:ext cx="1280017" cy="95095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98" name="مستطيل"/>
                <p:cNvSpPr/>
                <p:nvPr/>
              </p:nvSpPr>
              <p:spPr>
                <a:xfrm>
                  <a:off x="63301" y="527271"/>
                  <a:ext cx="1159608" cy="5971546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00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44038" y="2363460"/>
                <a:ext cx="1002116" cy="779424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01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69178" y="3188431"/>
                <a:ext cx="1002115" cy="77942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2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55392" y="4018337"/>
                <a:ext cx="1002115" cy="77942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3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45955" y="4835720"/>
                <a:ext cx="1002115" cy="77942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4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48436" y="676938"/>
                <a:ext cx="1013250" cy="77942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5" name="IMG_5431.jpeg" descr="IMG_5431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4360" b="0"/>
              <a:stretch>
                <a:fillRect/>
              </a:stretch>
            </p:blipFill>
            <p:spPr>
              <a:xfrm>
                <a:off x="166712" y="1534777"/>
                <a:ext cx="1001952" cy="783135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09" name="تجميع"/>
            <p:cNvGrpSpPr/>
            <p:nvPr/>
          </p:nvGrpSpPr>
          <p:grpSpPr>
            <a:xfrm>
              <a:off x="0" y="5563791"/>
              <a:ext cx="1404878" cy="865926"/>
              <a:chOff x="0" y="0"/>
              <a:chExt cx="1404877" cy="865925"/>
            </a:xfrm>
          </p:grpSpPr>
          <p:pic>
            <p:nvPicPr>
              <p:cNvPr id="207" name="IMG_4015.jpeg" descr="IMG_4015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3120" y="86503"/>
                <a:ext cx="966762" cy="77942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08" name="نشاط"/>
              <p:cNvSpPr txBox="1"/>
              <p:nvPr/>
            </p:nvSpPr>
            <p:spPr>
              <a:xfrm>
                <a:off x="0" y="0"/>
                <a:ext cx="1404878" cy="5555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2438400" rtl="0">
                  <a:lnSpc>
                    <a:spcPct val="150000"/>
                  </a:lnSpc>
                  <a:defRPr b="1" sz="19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5"/>
      <p:bldP build="whole" bldLvl="1" animBg="1" rev="0" advAuto="0" spid="194" grpId="9"/>
      <p:bldP build="whole" bldLvl="1" animBg="1" rev="0" advAuto="0" spid="186" grpId="1"/>
      <p:bldP build="whole" bldLvl="1" animBg="1" rev="0" advAuto="0" spid="193" grpId="8"/>
      <p:bldP build="whole" bldLvl="1" animBg="1" rev="0" advAuto="0" spid="192" grpId="7"/>
      <p:bldP build="whole" bldLvl="1" animBg="1" rev="0" advAuto="0" spid="187" grpId="2"/>
      <p:bldP build="whole" bldLvl="1" animBg="1" rev="0" advAuto="0" spid="189" grpId="4"/>
      <p:bldP build="whole" bldLvl="1" animBg="1" rev="0" advAuto="0" spid="188" grpId="3"/>
      <p:bldP build="whole" bldLvl="1" animBg="1" rev="0" advAuto="0" spid="191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5428.png" descr="IMG_5428.png"/>
          <p:cNvPicPr>
            <a:picLocks noChangeAspect="1"/>
          </p:cNvPicPr>
          <p:nvPr/>
        </p:nvPicPr>
        <p:blipFill>
          <a:blip r:embed="rId2">
            <a:extLst/>
          </a:blip>
          <a:srcRect l="4436" t="3748" r="4824" b="57085"/>
          <a:stretch>
            <a:fillRect/>
          </a:stretch>
        </p:blipFill>
        <p:spPr>
          <a:xfrm>
            <a:off x="1452997" y="2193860"/>
            <a:ext cx="22125723" cy="324973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تأكد"/>
          <p:cNvSpPr txBox="1"/>
          <p:nvPr/>
        </p:nvSpPr>
        <p:spPr>
          <a:xfrm>
            <a:off x="17123576" y="593660"/>
            <a:ext cx="2613358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sp>
        <p:nvSpPr>
          <p:cNvPr id="214" name="ملمتر"/>
          <p:cNvSpPr txBox="1"/>
          <p:nvPr/>
        </p:nvSpPr>
        <p:spPr>
          <a:xfrm>
            <a:off x="19936211" y="4689411"/>
            <a:ext cx="131887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ملمتر</a:t>
            </a:r>
          </a:p>
        </p:txBody>
      </p:sp>
      <p:sp>
        <p:nvSpPr>
          <p:cNvPr id="215" name="متر"/>
          <p:cNvSpPr txBox="1"/>
          <p:nvPr/>
        </p:nvSpPr>
        <p:spPr>
          <a:xfrm>
            <a:off x="14809508" y="4689411"/>
            <a:ext cx="133566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متر</a:t>
            </a:r>
          </a:p>
        </p:txBody>
      </p:sp>
      <p:sp>
        <p:nvSpPr>
          <p:cNvPr id="216" name="كيلومتر"/>
          <p:cNvSpPr txBox="1"/>
          <p:nvPr/>
        </p:nvSpPr>
        <p:spPr>
          <a:xfrm>
            <a:off x="9574295" y="4689411"/>
            <a:ext cx="1716939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كيلومتر</a:t>
            </a:r>
          </a:p>
        </p:txBody>
      </p:sp>
      <p:sp>
        <p:nvSpPr>
          <p:cNvPr id="217" name="السنتيمتر"/>
          <p:cNvSpPr txBox="1"/>
          <p:nvPr/>
        </p:nvSpPr>
        <p:spPr>
          <a:xfrm>
            <a:off x="2608894" y="4689411"/>
            <a:ext cx="2104035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السنتيمتر</a:t>
            </a:r>
          </a:p>
        </p:txBody>
      </p:sp>
      <p:sp>
        <p:nvSpPr>
          <p:cNvPr id="218" name="٣ م          هو  التقدير الأنسب"/>
          <p:cNvSpPr txBox="1"/>
          <p:nvPr/>
        </p:nvSpPr>
        <p:spPr>
          <a:xfrm>
            <a:off x="12724725" y="8149365"/>
            <a:ext cx="536783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 م          هو  التقدير الأنسب</a:t>
            </a:r>
          </a:p>
        </p:txBody>
      </p:sp>
      <p:sp>
        <p:nvSpPr>
          <p:cNvPr id="219" name="١ متر"/>
          <p:cNvSpPr txBox="1"/>
          <p:nvPr/>
        </p:nvSpPr>
        <p:spPr>
          <a:xfrm>
            <a:off x="19395038" y="11078037"/>
            <a:ext cx="108234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 متر</a:t>
            </a:r>
          </a:p>
        </p:txBody>
      </p:sp>
      <p:sp>
        <p:nvSpPr>
          <p:cNvPr id="220" name="٦متر"/>
          <p:cNvSpPr txBox="1"/>
          <p:nvPr/>
        </p:nvSpPr>
        <p:spPr>
          <a:xfrm>
            <a:off x="9845262" y="10862390"/>
            <a:ext cx="1175005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٦متر</a:t>
            </a:r>
          </a:p>
        </p:txBody>
      </p:sp>
      <p:pic>
        <p:nvPicPr>
          <p:cNvPr id="221" name="IMG_5354.png" descr="IMG_5354.png"/>
          <p:cNvPicPr>
            <a:picLocks noChangeAspect="1"/>
          </p:cNvPicPr>
          <p:nvPr/>
        </p:nvPicPr>
        <p:blipFill>
          <a:blip r:embed="rId3">
            <a:extLst/>
          </a:blip>
          <a:srcRect l="0" t="62835" r="65183" b="2348"/>
          <a:stretch>
            <a:fillRect/>
          </a:stretch>
        </p:blipFill>
        <p:spPr>
          <a:xfrm flipH="1">
            <a:off x="1453176" y="6452321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22" name="IMG_5428.png" descr="IMG_5428.png"/>
          <p:cNvPicPr>
            <a:picLocks noChangeAspect="1"/>
          </p:cNvPicPr>
          <p:nvPr/>
        </p:nvPicPr>
        <p:blipFill>
          <a:blip r:embed="rId2">
            <a:extLst/>
          </a:blip>
          <a:srcRect l="29703" t="42433" r="5588" b="42433"/>
          <a:stretch>
            <a:fillRect/>
          </a:stretch>
        </p:blipFill>
        <p:spPr>
          <a:xfrm>
            <a:off x="7297501" y="7205878"/>
            <a:ext cx="15778229" cy="1255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5428.png" descr="IMG_5428.png"/>
          <p:cNvPicPr>
            <a:picLocks noChangeAspect="1"/>
          </p:cNvPicPr>
          <p:nvPr/>
        </p:nvPicPr>
        <p:blipFill>
          <a:blip r:embed="rId2">
            <a:extLst/>
          </a:blip>
          <a:srcRect l="34020" t="79234" r="7265" b="5631"/>
          <a:stretch>
            <a:fillRect/>
          </a:stretch>
        </p:blipFill>
        <p:spPr>
          <a:xfrm>
            <a:off x="8069034" y="9898557"/>
            <a:ext cx="14679243" cy="1287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تجميع"/>
          <p:cNvGrpSpPr/>
          <p:nvPr/>
        </p:nvGrpSpPr>
        <p:grpSpPr>
          <a:xfrm>
            <a:off x="275170" y="6043013"/>
            <a:ext cx="1224304" cy="5663499"/>
            <a:chOff x="0" y="0"/>
            <a:chExt cx="1224303" cy="5663497"/>
          </a:xfrm>
        </p:grpSpPr>
        <p:grpSp>
          <p:nvGrpSpPr>
            <p:cNvPr id="233" name="تجميع"/>
            <p:cNvGrpSpPr/>
            <p:nvPr/>
          </p:nvGrpSpPr>
          <p:grpSpPr>
            <a:xfrm>
              <a:off x="56930" y="-1"/>
              <a:ext cx="1115491" cy="5663499"/>
              <a:chOff x="0" y="0"/>
              <a:chExt cx="1115490" cy="5663497"/>
            </a:xfrm>
          </p:grpSpPr>
          <p:grpSp>
            <p:nvGrpSpPr>
              <p:cNvPr id="226" name="تجميع"/>
              <p:cNvGrpSpPr/>
              <p:nvPr/>
            </p:nvGrpSpPr>
            <p:grpSpPr>
              <a:xfrm>
                <a:off x="0" y="-1"/>
                <a:ext cx="1115491" cy="5663499"/>
                <a:chOff x="0" y="0"/>
                <a:chExt cx="1115490" cy="5663497"/>
              </a:xfrm>
            </p:grpSpPr>
            <p:sp>
              <p:nvSpPr>
                <p:cNvPr id="224" name="مستطيل مستدير الزوايا"/>
                <p:cNvSpPr/>
                <p:nvPr/>
              </p:nvSpPr>
              <p:spPr>
                <a:xfrm>
                  <a:off x="0" y="0"/>
                  <a:ext cx="1115491" cy="82872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25" name="مستطيل"/>
                <p:cNvSpPr/>
                <p:nvPr/>
              </p:nvSpPr>
              <p:spPr>
                <a:xfrm>
                  <a:off x="55165" y="459498"/>
                  <a:ext cx="1010559" cy="5204000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27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25524" y="2059675"/>
                <a:ext cx="873310" cy="67924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28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47433" y="2778609"/>
                <a:ext cx="873309" cy="67924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9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35418" y="3501844"/>
                <a:ext cx="873310" cy="67924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0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27194" y="4214165"/>
                <a:ext cx="873310" cy="67924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1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29357" y="589928"/>
                <a:ext cx="883013" cy="67924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2" name="IMG_5431.jpeg" descr="IMG_5431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4360" b="0"/>
              <a:stretch>
                <a:fillRect/>
              </a:stretch>
            </p:blipFill>
            <p:spPr>
              <a:xfrm>
                <a:off x="145284" y="1337506"/>
                <a:ext cx="873167" cy="68247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36" name="تجميع"/>
            <p:cNvGrpSpPr/>
            <p:nvPr/>
          </p:nvGrpSpPr>
          <p:grpSpPr>
            <a:xfrm>
              <a:off x="0" y="4848654"/>
              <a:ext cx="1224304" cy="754626"/>
              <a:chOff x="0" y="0"/>
              <a:chExt cx="1224303" cy="754624"/>
            </a:xfrm>
          </p:grpSpPr>
          <p:pic>
            <p:nvPicPr>
              <p:cNvPr id="234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77012" y="75384"/>
                <a:ext cx="842500" cy="67924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5" name="نشاط"/>
              <p:cNvSpPr txBox="1"/>
              <p:nvPr/>
            </p:nvSpPr>
            <p:spPr>
              <a:xfrm>
                <a:off x="0" y="0"/>
                <a:ext cx="1224304" cy="484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2438400" rtl="0">
                  <a:lnSpc>
                    <a:spcPct val="150000"/>
                  </a:lnSpc>
                  <a:defRPr b="1" sz="19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Class="entr" nodeType="after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2"/>
      <p:bldP build="whole" bldLvl="1" animBg="1" rev="0" advAuto="0" spid="216" grpId="4"/>
      <p:bldP build="whole" bldLvl="1" animBg="1" rev="0" advAuto="0" spid="215" grpId="3"/>
      <p:bldP build="whole" bldLvl="1" animBg="1" rev="0" advAuto="0" spid="217" grpId="5"/>
      <p:bldP build="whole" bldLvl="1" animBg="1" rev="0" advAuto="0" spid="219" grpId="7"/>
      <p:bldP build="whole" bldLvl="1" animBg="1" rev="0" advAuto="0" spid="212" grpId="1"/>
      <p:bldP build="whole" bldLvl="1" animBg="1" rev="0" advAuto="0" spid="220" grpId="8"/>
      <p:bldP build="whole" bldLvl="1" animBg="1" rev="0" advAuto="0" spid="222" grpId="9"/>
      <p:bldP build="whole" bldLvl="1" animBg="1" rev="0" advAuto="0" spid="218" grpId="6"/>
      <p:bldP build="whole" bldLvl="1" animBg="1" rev="0" advAuto="0" spid="223" grpId="1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تدرب وحل المسائل"/>
          <p:cNvSpPr txBox="1"/>
          <p:nvPr/>
        </p:nvSpPr>
        <p:spPr>
          <a:xfrm>
            <a:off x="15880750" y="600010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pic>
        <p:nvPicPr>
          <p:cNvPr id="240" name="IMG_5427.png" descr="IMG_5427.png"/>
          <p:cNvPicPr>
            <a:picLocks noChangeAspect="1"/>
          </p:cNvPicPr>
          <p:nvPr/>
        </p:nvPicPr>
        <p:blipFill>
          <a:blip r:embed="rId2">
            <a:extLst/>
          </a:blip>
          <a:srcRect l="1830" t="2573" r="7153" b="77683"/>
          <a:stretch>
            <a:fillRect/>
          </a:stretch>
        </p:blipFill>
        <p:spPr>
          <a:xfrm>
            <a:off x="1095375" y="2418901"/>
            <a:ext cx="22193334" cy="248951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متر"/>
          <p:cNvSpPr txBox="1"/>
          <p:nvPr/>
        </p:nvSpPr>
        <p:spPr>
          <a:xfrm>
            <a:off x="19064493" y="4785585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متر</a:t>
            </a:r>
          </a:p>
        </p:txBody>
      </p:sp>
      <p:sp>
        <p:nvSpPr>
          <p:cNvPr id="242" name="الكيلومتر"/>
          <p:cNvSpPr txBox="1"/>
          <p:nvPr/>
        </p:nvSpPr>
        <p:spPr>
          <a:xfrm>
            <a:off x="12232455" y="4785585"/>
            <a:ext cx="272241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الكيلومتر</a:t>
            </a:r>
          </a:p>
        </p:txBody>
      </p:sp>
      <p:sp>
        <p:nvSpPr>
          <p:cNvPr id="243" name="السنتمتر"/>
          <p:cNvSpPr txBox="1"/>
          <p:nvPr/>
        </p:nvSpPr>
        <p:spPr>
          <a:xfrm>
            <a:off x="6869269" y="4785585"/>
            <a:ext cx="272241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السنتمتر</a:t>
            </a:r>
          </a:p>
        </p:txBody>
      </p:sp>
      <p:sp>
        <p:nvSpPr>
          <p:cNvPr id="244" name="الملمتر"/>
          <p:cNvSpPr txBox="1"/>
          <p:nvPr/>
        </p:nvSpPr>
        <p:spPr>
          <a:xfrm>
            <a:off x="2614937" y="4785585"/>
            <a:ext cx="2722419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الملمتر</a:t>
            </a:r>
          </a:p>
        </p:txBody>
      </p:sp>
      <p:sp>
        <p:nvSpPr>
          <p:cNvPr id="245" name="٥٠٠ كلم          هو  التقدير الأنسب"/>
          <p:cNvSpPr txBox="1"/>
          <p:nvPr/>
        </p:nvSpPr>
        <p:spPr>
          <a:xfrm>
            <a:off x="12857673" y="7992929"/>
            <a:ext cx="610423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٥٠٠ كلم          هو  التقدير الأنسب</a:t>
            </a:r>
          </a:p>
        </p:txBody>
      </p:sp>
      <p:sp>
        <p:nvSpPr>
          <p:cNvPr id="246" name="٦سنتيمتر"/>
          <p:cNvSpPr txBox="1"/>
          <p:nvPr/>
        </p:nvSpPr>
        <p:spPr>
          <a:xfrm>
            <a:off x="17843655" y="11214082"/>
            <a:ext cx="2847717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٦سنتيمتر</a:t>
            </a:r>
          </a:p>
        </p:txBody>
      </p:sp>
      <p:sp>
        <p:nvSpPr>
          <p:cNvPr id="247" name="٢متر"/>
          <p:cNvSpPr txBox="1"/>
          <p:nvPr/>
        </p:nvSpPr>
        <p:spPr>
          <a:xfrm>
            <a:off x="11128206" y="11214082"/>
            <a:ext cx="284771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٢متر</a:t>
            </a:r>
          </a:p>
        </p:txBody>
      </p:sp>
      <p:pic>
        <p:nvPicPr>
          <p:cNvPr id="248" name="IMG_5354.png" descr="IMG_5354.png"/>
          <p:cNvPicPr>
            <a:picLocks noChangeAspect="1"/>
          </p:cNvPicPr>
          <p:nvPr/>
        </p:nvPicPr>
        <p:blipFill>
          <a:blip r:embed="rId3">
            <a:extLst/>
          </a:blip>
          <a:srcRect l="0" t="62835" r="65183" b="2348"/>
          <a:stretch>
            <a:fillRect/>
          </a:stretch>
        </p:blipFill>
        <p:spPr>
          <a:xfrm flipH="1">
            <a:off x="1453175" y="8157332"/>
            <a:ext cx="3208027" cy="453751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49" name="IMG_5427.png" descr="IMG_5427.png"/>
          <p:cNvPicPr>
            <a:picLocks noChangeAspect="1"/>
          </p:cNvPicPr>
          <p:nvPr/>
        </p:nvPicPr>
        <p:blipFill>
          <a:blip r:embed="rId2">
            <a:extLst/>
          </a:blip>
          <a:srcRect l="24311" t="27742" r="8534" b="64050"/>
          <a:stretch>
            <a:fillRect/>
          </a:stretch>
        </p:blipFill>
        <p:spPr>
          <a:xfrm>
            <a:off x="6377808" y="7065102"/>
            <a:ext cx="17153998" cy="108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5427.png" descr="IMG_5427.png"/>
          <p:cNvPicPr>
            <a:picLocks noChangeAspect="1"/>
          </p:cNvPicPr>
          <p:nvPr/>
        </p:nvPicPr>
        <p:blipFill>
          <a:blip r:embed="rId2">
            <a:extLst/>
          </a:blip>
          <a:srcRect l="43983" t="52125" r="8090" b="38213"/>
          <a:stretch>
            <a:fillRect/>
          </a:stretch>
        </p:blipFill>
        <p:spPr>
          <a:xfrm>
            <a:off x="10267987" y="10238442"/>
            <a:ext cx="13159144" cy="1371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تجميع"/>
          <p:cNvGrpSpPr/>
          <p:nvPr/>
        </p:nvGrpSpPr>
        <p:grpSpPr>
          <a:xfrm>
            <a:off x="275170" y="5542011"/>
            <a:ext cx="1332608" cy="6164501"/>
            <a:chOff x="0" y="0"/>
            <a:chExt cx="1332607" cy="6164499"/>
          </a:xfrm>
        </p:grpSpPr>
        <p:grpSp>
          <p:nvGrpSpPr>
            <p:cNvPr id="260" name="تجميع"/>
            <p:cNvGrpSpPr/>
            <p:nvPr/>
          </p:nvGrpSpPr>
          <p:grpSpPr>
            <a:xfrm>
              <a:off x="61966" y="-1"/>
              <a:ext cx="1214170" cy="6164501"/>
              <a:chOff x="0" y="0"/>
              <a:chExt cx="1214168" cy="6164499"/>
            </a:xfrm>
          </p:grpSpPr>
          <p:grpSp>
            <p:nvGrpSpPr>
              <p:cNvPr id="253" name="تجميع"/>
              <p:cNvGrpSpPr/>
              <p:nvPr/>
            </p:nvGrpSpPr>
            <p:grpSpPr>
              <a:xfrm>
                <a:off x="0" y="-1"/>
                <a:ext cx="1214169" cy="6164501"/>
                <a:chOff x="0" y="0"/>
                <a:chExt cx="1214168" cy="6164499"/>
              </a:xfrm>
            </p:grpSpPr>
            <p:sp>
              <p:nvSpPr>
                <p:cNvPr id="251" name="مستطيل مستدير الزوايا"/>
                <p:cNvSpPr/>
                <p:nvPr/>
              </p:nvSpPr>
              <p:spPr>
                <a:xfrm>
                  <a:off x="0" y="0"/>
                  <a:ext cx="1214169" cy="90203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52" name="مستطيل"/>
                <p:cNvSpPr/>
                <p:nvPr/>
              </p:nvSpPr>
              <p:spPr>
                <a:xfrm>
                  <a:off x="60045" y="500146"/>
                  <a:ext cx="1099954" cy="5664354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54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36628" y="2241877"/>
                <a:ext cx="950565" cy="739328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55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60475" y="3024409"/>
                <a:ext cx="950564" cy="73932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56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47398" y="3811623"/>
                <a:ext cx="950564" cy="73932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57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38446" y="4586957"/>
                <a:ext cx="950564" cy="73932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58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40800" y="642114"/>
                <a:ext cx="961126" cy="73932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59" name="IMG_5431.jpeg" descr="IMG_5431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4360" b="0"/>
              <a:stretch>
                <a:fillRect/>
              </a:stretch>
            </p:blipFill>
            <p:spPr>
              <a:xfrm>
                <a:off x="158136" y="1455824"/>
                <a:ext cx="950409" cy="74284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63" name="تجميع"/>
            <p:cNvGrpSpPr/>
            <p:nvPr/>
          </p:nvGrpSpPr>
          <p:grpSpPr>
            <a:xfrm>
              <a:off x="0" y="5277574"/>
              <a:ext cx="1332608" cy="821381"/>
              <a:chOff x="0" y="0"/>
              <a:chExt cx="1332607" cy="821379"/>
            </a:xfrm>
          </p:grpSpPr>
          <p:pic>
            <p:nvPicPr>
              <p:cNvPr id="261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92671" y="82053"/>
                <a:ext cx="917029" cy="73932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2" name="نشاط"/>
              <p:cNvSpPr txBox="1"/>
              <p:nvPr/>
            </p:nvSpPr>
            <p:spPr>
              <a:xfrm>
                <a:off x="0" y="0"/>
                <a:ext cx="1332608" cy="5269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2438400" rtl="0">
                  <a:lnSpc>
                    <a:spcPct val="150000"/>
                  </a:lnSpc>
                  <a:defRPr b="1" sz="19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Class="entr" nodeType="after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  <p:bldP build="whole" bldLvl="1" animBg="1" rev="0" advAuto="0" spid="244" grpId="5"/>
      <p:bldP build="whole" bldLvl="1" animBg="1" rev="0" advAuto="0" spid="246" grpId="7"/>
      <p:bldP build="whole" bldLvl="1" animBg="1" rev="0" advAuto="0" spid="242" grpId="3"/>
      <p:bldP build="whole" bldLvl="1" animBg="1" rev="0" advAuto="0" spid="240" grpId="1"/>
      <p:bldP build="whole" bldLvl="1" animBg="1" rev="0" advAuto="0" spid="249" grpId="9"/>
      <p:bldP build="whole" bldLvl="1" animBg="1" rev="0" advAuto="0" spid="245" grpId="6"/>
      <p:bldP build="whole" bldLvl="1" animBg="1" rev="0" advAuto="0" spid="243" grpId="4"/>
      <p:bldP build="whole" bldLvl="1" animBg="1" rev="0" advAuto="0" spid="250" grpId="10"/>
      <p:bldP build="whole" bldLvl="1" animBg="1" rev="0" advAuto="0" spid="247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