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1"/>
          <a:stretch>
            <a:fillRect/>
          </a:stretch>
        </p:blipFill>
        <p:spPr>
          <a:xfrm>
            <a:off x="-13883" y="4671429"/>
            <a:ext cx="1368290" cy="392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hyperlink" Target="https://www.liveworksheets.com/dl2626629hp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21.png"/><Relationship Id="rId4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slide" Target="slide12.xml"/><Relationship Id="rId4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4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6.xml"/><Relationship Id="rId3" Type="http://schemas.openxmlformats.org/officeDocument/2006/relationships/image" Target="../media/image10.png"/><Relationship Id="rId4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9.png"/><Relationship Id="rId4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28.png"/><Relationship Id="rId4" Type="http://schemas.openxmlformats.org/officeDocument/2006/relationships/image" Target="../media/image9.png"/><Relationship Id="rId5" Type="http://schemas.openxmlformats.org/officeDocument/2006/relationships/image" Target="../media/image3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3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image" Target="../media/image3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8.png"/><Relationship Id="rId4" Type="http://schemas.openxmlformats.org/officeDocument/2006/relationships/slide" Target="slide5.xml"/><Relationship Id="rId5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8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2059057" y="1151851"/>
            <a:ext cx="5660921" cy="1455418"/>
          </a:xfrm>
          <a:prstGeom prst="roundRect">
            <a:avLst>
              <a:gd name="adj" fmla="val 13089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2944895" y="1090932"/>
            <a:ext cx="3889245" cy="1480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</a:t>
            </a:r>
            <a:r>
              <a:t>الخامس</a:t>
            </a:r>
            <a:endParaRPr b="1">
              <a:latin typeface="+mj-lt"/>
              <a:ea typeface="+mj-ea"/>
              <a:cs typeface="+mj-cs"/>
              <a:sym typeface="Calibri"/>
            </a:endParaRPr>
          </a:p>
          <a:p>
            <a:pPr algn="ctr" rtl="0">
              <a:defRPr sz="1000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الدروس من ٥-١ الى ٥-٤</a:t>
            </a:r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475196"/>
            <a:ext cx="3668306" cy="36683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" name="تجميع"/>
          <p:cNvGrpSpPr/>
          <p:nvPr/>
        </p:nvGrpSpPr>
        <p:grpSpPr>
          <a:xfrm>
            <a:off x="5644128" y="-43440"/>
            <a:ext cx="2857509" cy="936540"/>
            <a:chOff x="0" y="0"/>
            <a:chExt cx="2857508" cy="936539"/>
          </a:xfrm>
        </p:grpSpPr>
        <p:sp>
          <p:nvSpPr>
            <p:cNvPr id="100" name="دائرة"/>
            <p:cNvSpPr/>
            <p:nvPr/>
          </p:nvSpPr>
          <p:spPr>
            <a:xfrm>
              <a:off x="2092361" y="448621"/>
              <a:ext cx="311395" cy="311395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3" name="تجميع"/>
            <p:cNvGrpSpPr/>
            <p:nvPr/>
          </p:nvGrpSpPr>
          <p:grpSpPr>
            <a:xfrm>
              <a:off x="-1" y="-1"/>
              <a:ext cx="2857510" cy="936541"/>
              <a:chOff x="0" y="0"/>
              <a:chExt cx="2857508" cy="936539"/>
            </a:xfrm>
          </p:grpSpPr>
          <p:sp>
            <p:nvSpPr>
              <p:cNvPr id="101" name="الفصل"/>
              <p:cNvSpPr txBox="1"/>
              <p:nvPr/>
            </p:nvSpPr>
            <p:spPr>
              <a:xfrm>
                <a:off x="1679588" y="0"/>
                <a:ext cx="1177921" cy="566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b="1" sz="13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Noto Nastaliq Urdu"/>
                    <a:ea typeface="Noto Nastaliq Urdu"/>
                    <a:cs typeface="Noto Nastaliq Urdu"/>
                    <a:sym typeface="Noto Nastaliq Urdu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2" name="الأنماط العددية والدوال"/>
              <p:cNvSpPr txBox="1"/>
              <p:nvPr/>
            </p:nvSpPr>
            <p:spPr>
              <a:xfrm>
                <a:off x="0" y="283219"/>
                <a:ext cx="2098835" cy="6533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spcBef>
                    <a:spcPts val="1400"/>
                  </a:spcBef>
                  <a:defRPr b="1" sz="142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Noto Nastaliq Urdu"/>
                    <a:ea typeface="Noto Nastaliq Urdu"/>
                    <a:cs typeface="Noto Nastaliq Urdu"/>
                    <a:sym typeface="Noto Nastaliq Urdu"/>
                  </a:defRPr>
                </a:lvl1pPr>
              </a:lstStyle>
              <a:p>
                <a:pPr rtl="0">
                  <a:defRPr/>
                </a:pPr>
                <a:r>
                  <a:t>العبارات الجبرية و المعادلات</a:t>
                </a:r>
              </a:p>
            </p:txBody>
          </p:sp>
        </p:grpSp>
      </p:grpSp>
      <p:sp>
        <p:nvSpPr>
          <p:cNvPr id="105" name="٥"/>
          <p:cNvSpPr txBox="1"/>
          <p:nvPr/>
        </p:nvSpPr>
        <p:spPr>
          <a:xfrm>
            <a:off x="7783477" y="0"/>
            <a:ext cx="245642" cy="871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2600">
                <a:latin typeface="Noto Nastaliq Urdu"/>
                <a:ea typeface="Noto Nastaliq Urdu"/>
                <a:cs typeface="Noto Nastaliq Urdu"/>
                <a:sym typeface="Noto Nastaliq Urdu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pic>
        <p:nvPicPr>
          <p:cNvPr id="106" name="IMG_4242.jpeg" descr="IMG_424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0127" y="1892945"/>
            <a:ext cx="607260" cy="60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G_1141.png" descr="IMG_1141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26419" t="5676" r="26419" b="38459"/>
          <a:stretch>
            <a:fillRect/>
          </a:stretch>
        </p:blipFill>
        <p:spPr>
          <a:xfrm>
            <a:off x="3131351" y="1920875"/>
            <a:ext cx="687621" cy="552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32933" t="42237" r="26031" b="37767"/>
          <a:stretch>
            <a:fillRect/>
          </a:stretch>
        </p:blipFill>
        <p:spPr>
          <a:xfrm>
            <a:off x="3408172" y="4614702"/>
            <a:ext cx="1876119" cy="403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G_4033.png" descr="IMG_4033.png"/>
          <p:cNvPicPr>
            <a:picLocks noChangeAspect="1"/>
          </p:cNvPicPr>
          <p:nvPr/>
        </p:nvPicPr>
        <p:blipFill>
          <a:blip r:embed="rId7">
            <a:extLst/>
          </a:blip>
          <a:srcRect l="5582" t="5287" r="5582" b="5287"/>
          <a:stretch>
            <a:fillRect/>
          </a:stretch>
        </p:blipFill>
        <p:spPr>
          <a:xfrm>
            <a:off x="574064" y="1859756"/>
            <a:ext cx="784481" cy="711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604" y="1638050"/>
            <a:ext cx="3425891" cy="3425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4229.png" descr="IMG_4229.png"/>
          <p:cNvPicPr>
            <a:picLocks noChangeAspect="1"/>
          </p:cNvPicPr>
          <p:nvPr/>
        </p:nvPicPr>
        <p:blipFill>
          <a:blip r:embed="rId3">
            <a:extLst/>
          </a:blip>
          <a:srcRect l="0" t="3290" r="2937" b="0"/>
          <a:stretch>
            <a:fillRect/>
          </a:stretch>
        </p:blipFill>
        <p:spPr>
          <a:xfrm>
            <a:off x="3298286" y="417039"/>
            <a:ext cx="4961936" cy="367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852107" y="944717"/>
            <a:ext cx="487382" cy="329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167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68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70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5447" y="3425386"/>
            <a:ext cx="1638554" cy="163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4229.png" descr="IMG_4229.png"/>
          <p:cNvPicPr>
            <a:picLocks noChangeAspect="1"/>
          </p:cNvPicPr>
          <p:nvPr/>
        </p:nvPicPr>
        <p:blipFill>
          <a:blip r:embed="rId4">
            <a:extLst/>
          </a:blip>
          <a:srcRect l="0" t="3290" r="2937" b="0"/>
          <a:stretch>
            <a:fillRect/>
          </a:stretch>
        </p:blipFill>
        <p:spPr>
          <a:xfrm>
            <a:off x="2838453" y="417039"/>
            <a:ext cx="4961936" cy="367773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مستطيل"/>
          <p:cNvSpPr/>
          <p:nvPr/>
        </p:nvSpPr>
        <p:spPr>
          <a:xfrm>
            <a:off x="5962920" y="3663098"/>
            <a:ext cx="1447372" cy="419083"/>
          </a:xfrm>
          <a:prstGeom prst="rect">
            <a:avLst/>
          </a:prstGeom>
          <a:ln w="254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173" name="تذكر:…"/>
          <p:cNvSpPr txBox="1"/>
          <p:nvPr/>
        </p:nvSpPr>
        <p:spPr>
          <a:xfrm>
            <a:off x="1263180" y="1605679"/>
            <a:ext cx="1687371" cy="86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1900">
                <a:solidFill>
                  <a:srgbClr val="0056D6"/>
                </a:solidFill>
              </a:defRPr>
            </a:pPr>
            <a:r>
              <a:t>تذكر:</a:t>
            </a:r>
          </a:p>
          <a:p>
            <a:pPr algn="ctr" rtl="0">
              <a:defRPr b="1" sz="1900">
                <a:solidFill>
                  <a:srgbClr val="0056D6"/>
                </a:solidFill>
              </a:defRPr>
            </a:pPr>
            <a:r>
              <a:t>الضعف تعني ضرب</a:t>
            </a:r>
          </a:p>
          <a:p>
            <a:pPr algn="ctr" rtl="0">
              <a:defRPr b="1" sz="1900">
                <a:solidFill>
                  <a:srgbClr val="0056D6"/>
                </a:solidFill>
              </a:defRPr>
            </a:pPr>
            <a:r>
              <a:t>النصف تعني قسمة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124853" y="2474440"/>
            <a:ext cx="2733834" cy="226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4230.png" descr="IMG_4230.png"/>
          <p:cNvPicPr>
            <a:picLocks noChangeAspect="1"/>
          </p:cNvPicPr>
          <p:nvPr/>
        </p:nvPicPr>
        <p:blipFill>
          <a:blip r:embed="rId3">
            <a:extLst/>
          </a:blip>
          <a:srcRect l="0" t="4950" r="5773" b="4950"/>
          <a:stretch>
            <a:fillRect/>
          </a:stretch>
        </p:blipFill>
        <p:spPr>
          <a:xfrm>
            <a:off x="1697092" y="602456"/>
            <a:ext cx="6548519" cy="1969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681166" y="1228515"/>
            <a:ext cx="427731" cy="289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969" y="3020469"/>
            <a:ext cx="2123033" cy="21230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180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81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83" name="IMG_4230.png" descr="IMG_4230.png"/>
          <p:cNvPicPr>
            <a:picLocks noChangeAspect="1"/>
          </p:cNvPicPr>
          <p:nvPr/>
        </p:nvPicPr>
        <p:blipFill>
          <a:blip r:embed="rId4">
            <a:extLst/>
          </a:blip>
          <a:srcRect l="0" t="4950" r="5773" b="4950"/>
          <a:stretch>
            <a:fillRect/>
          </a:stretch>
        </p:blipFill>
        <p:spPr>
          <a:xfrm>
            <a:off x="3079572" y="434612"/>
            <a:ext cx="5262683" cy="158258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بالحل العكسي…"/>
          <p:cNvSpPr txBox="1"/>
          <p:nvPr/>
        </p:nvSpPr>
        <p:spPr>
          <a:xfrm>
            <a:off x="2739894" y="2017349"/>
            <a:ext cx="2818920" cy="229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2100">
                <a:solidFill>
                  <a:srgbClr val="7A219E"/>
                </a:solidFill>
              </a:defRPr>
            </a:pPr>
            <a:r>
              <a:t>بالحل العكسي</a:t>
            </a:r>
          </a:p>
          <a:p>
            <a:pPr algn="ctr" rtl="0">
              <a:defRPr b="1" sz="2100">
                <a:solidFill>
                  <a:srgbClr val="0056D6"/>
                </a:solidFill>
              </a:defRPr>
            </a:pPr>
            <a:r>
              <a:t>الناتج ÷ ٥ = ١١</a:t>
            </a:r>
          </a:p>
          <a:p>
            <a:pPr algn="ctr" rtl="0">
              <a:defRPr b="1" sz="2100">
                <a:solidFill>
                  <a:srgbClr val="0056D6"/>
                </a:solidFill>
              </a:defRPr>
            </a:pPr>
            <a:r>
              <a:t>الناتج = ٥٥</a:t>
            </a:r>
          </a:p>
          <a:p>
            <a:pPr algn="ctr" rtl="0">
              <a:defRPr b="1" sz="2100">
                <a:solidFill>
                  <a:srgbClr val="0056D6"/>
                </a:solidFill>
              </a:defRPr>
            </a:pPr>
            <a:r>
              <a:t>س × ٦ + ٧ = ٥٥</a:t>
            </a:r>
          </a:p>
          <a:p>
            <a:pPr algn="ctr" rtl="0">
              <a:defRPr b="1" sz="2100">
                <a:solidFill>
                  <a:srgbClr val="0056D6"/>
                </a:solidFill>
              </a:defRPr>
            </a:pPr>
            <a:r>
              <a:t>٦س = ٥٥ -٧</a:t>
            </a:r>
          </a:p>
          <a:p>
            <a:pPr algn="ctr" rtl="0">
              <a:defRPr b="1" sz="2100">
                <a:solidFill>
                  <a:srgbClr val="0056D6"/>
                </a:solidFill>
              </a:defRPr>
            </a:pPr>
            <a:r>
              <a:t>٦س = ٤٨</a:t>
            </a:r>
          </a:p>
          <a:p>
            <a:pPr algn="ctr" rtl="0">
              <a:defRPr b="1" sz="2100">
                <a:solidFill>
                  <a:srgbClr val="0056D6"/>
                </a:solidFill>
              </a:defRPr>
            </a:pPr>
            <a:r>
              <a:t>س = ٤٨ ÷ ٦ = ٨</a:t>
            </a:r>
          </a:p>
        </p:txBody>
      </p:sp>
      <p:sp>
        <p:nvSpPr>
          <p:cNvPr id="185" name="نفرض أن العدد س"/>
          <p:cNvSpPr txBox="1"/>
          <p:nvPr/>
        </p:nvSpPr>
        <p:spPr>
          <a:xfrm>
            <a:off x="3183949" y="1590950"/>
            <a:ext cx="1768518" cy="284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1900">
                <a:solidFill>
                  <a:srgbClr val="0056D6"/>
                </a:solidFill>
              </a:defRPr>
            </a:pPr>
            <a:r>
              <a:t>نفرض أن العدد </a:t>
            </a:r>
            <a:r>
              <a:rPr>
                <a:solidFill>
                  <a:srgbClr val="99244F"/>
                </a:solidFill>
              </a:rPr>
              <a:t>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816" y="2571750"/>
            <a:ext cx="2733888" cy="273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4231.png" descr="IMG_4231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975"/>
          <a:stretch>
            <a:fillRect/>
          </a:stretch>
        </p:blipFill>
        <p:spPr>
          <a:xfrm>
            <a:off x="3038914" y="590632"/>
            <a:ext cx="5130050" cy="3233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684850" y="1154226"/>
            <a:ext cx="427730" cy="289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91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92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94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rcRect l="4010" t="18485" r="4010" b="18485"/>
          <a:stretch>
            <a:fillRect/>
          </a:stretch>
        </p:blipFill>
        <p:spPr>
          <a:xfrm>
            <a:off x="6766322" y="3328480"/>
            <a:ext cx="2377723" cy="162936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التكلفة = ص × ٣٢…"/>
          <p:cNvSpPr txBox="1"/>
          <p:nvPr/>
        </p:nvSpPr>
        <p:spPr>
          <a:xfrm>
            <a:off x="2034620" y="2081196"/>
            <a:ext cx="2537380" cy="1160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lnSpc>
                <a:spcPct val="125000"/>
              </a:lnSpc>
              <a:defRPr b="1" sz="2500">
                <a:solidFill>
                  <a:srgbClr val="0061FE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التكلفة = 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ص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 × ٣٢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r" rtl="0">
              <a:lnSpc>
                <a:spcPct val="125000"/>
              </a:lnSpc>
              <a:defRPr b="1" sz="2500">
                <a:solidFill>
                  <a:srgbClr val="0061FE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= 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٣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 × ٣٢ = 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٩٦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 ريال</a:t>
            </a:r>
          </a:p>
        </p:txBody>
      </p:sp>
      <p:pic>
        <p:nvPicPr>
          <p:cNvPr id="196" name="IMG_4231.png" descr="IMG_4231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2975"/>
          <a:stretch>
            <a:fillRect/>
          </a:stretch>
        </p:blipFill>
        <p:spPr>
          <a:xfrm>
            <a:off x="4572000" y="417039"/>
            <a:ext cx="3740441" cy="2357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770" y="2352170"/>
            <a:ext cx="1961707" cy="217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4232.png" descr="IMG_4232.png"/>
          <p:cNvPicPr>
            <a:picLocks noChangeAspect="1"/>
          </p:cNvPicPr>
          <p:nvPr/>
        </p:nvPicPr>
        <p:blipFill>
          <a:blip r:embed="rId3">
            <a:extLst/>
          </a:blip>
          <a:srcRect l="5147" t="0" r="3456" b="5715"/>
          <a:stretch>
            <a:fillRect/>
          </a:stretch>
        </p:blipFill>
        <p:spPr>
          <a:xfrm>
            <a:off x="2593747" y="417039"/>
            <a:ext cx="5602654" cy="3123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753297" y="1068608"/>
            <a:ext cx="427730" cy="289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202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03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05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1914" y="3491414"/>
            <a:ext cx="1652086" cy="165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4232.png" descr="IMG_4232.png"/>
          <p:cNvPicPr>
            <a:picLocks noChangeAspect="1"/>
          </p:cNvPicPr>
          <p:nvPr/>
        </p:nvPicPr>
        <p:blipFill>
          <a:blip r:embed="rId4">
            <a:extLst/>
          </a:blip>
          <a:srcRect l="5147" t="0" r="3456" b="5715"/>
          <a:stretch>
            <a:fillRect/>
          </a:stretch>
        </p:blipFill>
        <p:spPr>
          <a:xfrm>
            <a:off x="2106865" y="417039"/>
            <a:ext cx="6079724" cy="338964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مستطيل"/>
          <p:cNvSpPr/>
          <p:nvPr/>
        </p:nvSpPr>
        <p:spPr>
          <a:xfrm>
            <a:off x="2947398" y="2734417"/>
            <a:ext cx="1611903" cy="502787"/>
          </a:xfrm>
          <a:prstGeom prst="rect">
            <a:avLst/>
          </a:prstGeom>
          <a:ln w="254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327" r="0" b="19768"/>
          <a:stretch>
            <a:fillRect/>
          </a:stretch>
        </p:blipFill>
        <p:spPr>
          <a:xfrm>
            <a:off x="271517" y="2894537"/>
            <a:ext cx="2851199" cy="1707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صورة 10" descr="صورة 10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3" r="19674" b="18517"/>
          <a:stretch>
            <a:fillRect/>
          </a:stretch>
        </p:blipFill>
        <p:spPr>
          <a:xfrm flipH="1" rot="16200000">
            <a:off x="7834584" y="4117592"/>
            <a:ext cx="408204" cy="276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4233.png" descr="IMG_4233.png"/>
          <p:cNvPicPr>
            <a:picLocks noChangeAspect="1"/>
          </p:cNvPicPr>
          <p:nvPr/>
        </p:nvPicPr>
        <p:blipFill>
          <a:blip r:embed="rId4">
            <a:extLst/>
          </a:blip>
          <a:srcRect l="21808" t="0" r="3801" b="52218"/>
          <a:stretch>
            <a:fillRect/>
          </a:stretch>
        </p:blipFill>
        <p:spPr>
          <a:xfrm>
            <a:off x="2250754" y="417039"/>
            <a:ext cx="5926266" cy="2575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213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14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16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9091" y="2898591"/>
            <a:ext cx="2244910" cy="2244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4233.png" descr="IMG_4233.png"/>
          <p:cNvPicPr>
            <a:picLocks noChangeAspect="1"/>
          </p:cNvPicPr>
          <p:nvPr/>
        </p:nvPicPr>
        <p:blipFill>
          <a:blip r:embed="rId4">
            <a:extLst/>
          </a:blip>
          <a:srcRect l="21808" t="32156" r="3801" b="52218"/>
          <a:stretch>
            <a:fillRect/>
          </a:stretch>
        </p:blipFill>
        <p:spPr>
          <a:xfrm>
            <a:off x="2106865" y="625614"/>
            <a:ext cx="5926266" cy="84236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= ١٤ ÷  ٢ = ٧"/>
          <p:cNvSpPr txBox="1"/>
          <p:nvPr/>
        </p:nvSpPr>
        <p:spPr>
          <a:xfrm>
            <a:off x="5659299" y="1689898"/>
            <a:ext cx="2205375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١٤ ÷  </a:t>
            </a:r>
            <a:r>
              <a:rPr>
                <a:solidFill>
                  <a:srgbClr val="99244F"/>
                </a:solidFill>
              </a:rPr>
              <a:t>٢</a:t>
            </a:r>
            <a:r>
              <a:t> = ٧</a:t>
            </a:r>
          </a:p>
        </p:txBody>
      </p:sp>
      <p:sp>
        <p:nvSpPr>
          <p:cNvPr id="219" name="= ٢ × ٦ = ١٢"/>
          <p:cNvSpPr txBox="1"/>
          <p:nvPr/>
        </p:nvSpPr>
        <p:spPr>
          <a:xfrm>
            <a:off x="1939064" y="1689898"/>
            <a:ext cx="2205375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٢ × </a:t>
            </a:r>
            <a:r>
              <a:rPr>
                <a:solidFill>
                  <a:srgbClr val="99244F"/>
                </a:solidFill>
              </a:rPr>
              <a:t>٦</a:t>
            </a:r>
            <a:r>
              <a:t> = ١٢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1318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MG_4226.png" descr="IMG_4226.png"/>
          <p:cNvPicPr>
            <a:picLocks noChangeAspect="1"/>
          </p:cNvPicPr>
          <p:nvPr/>
        </p:nvPicPr>
        <p:blipFill>
          <a:blip r:embed="rId3">
            <a:extLst/>
          </a:blip>
          <a:srcRect l="0" t="0" r="10891" b="57736"/>
          <a:stretch>
            <a:fillRect/>
          </a:stretch>
        </p:blipFill>
        <p:spPr>
          <a:xfrm>
            <a:off x="1907203" y="417039"/>
            <a:ext cx="6435114" cy="1974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7810534" y="1130692"/>
            <a:ext cx="326498" cy="220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330254" y="2888222"/>
            <a:ext cx="2234430" cy="1851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4233.png" descr="IMG_4233.png"/>
          <p:cNvPicPr>
            <a:picLocks noChangeAspect="1"/>
          </p:cNvPicPr>
          <p:nvPr/>
        </p:nvPicPr>
        <p:blipFill>
          <a:blip r:embed="rId3">
            <a:extLst/>
          </a:blip>
          <a:srcRect l="7523" t="50000" r="4782" b="0"/>
          <a:stretch>
            <a:fillRect/>
          </a:stretch>
        </p:blipFill>
        <p:spPr>
          <a:xfrm>
            <a:off x="3961736" y="505653"/>
            <a:ext cx="4166861" cy="160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914622" y="4053013"/>
            <a:ext cx="427730" cy="28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4234.png" descr="IMG_4234.png"/>
          <p:cNvPicPr>
            <a:picLocks noChangeAspect="1"/>
          </p:cNvPicPr>
          <p:nvPr/>
        </p:nvPicPr>
        <p:blipFill>
          <a:blip r:embed="rId5">
            <a:extLst/>
          </a:blip>
          <a:srcRect l="7759" t="2282" r="3338" b="72356"/>
          <a:stretch>
            <a:fillRect/>
          </a:stretch>
        </p:blipFill>
        <p:spPr>
          <a:xfrm>
            <a:off x="3255100" y="2221492"/>
            <a:ext cx="5017939" cy="901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G_4234.png" descr="IMG_4234.png"/>
          <p:cNvPicPr>
            <a:picLocks noChangeAspect="1"/>
          </p:cNvPicPr>
          <p:nvPr/>
        </p:nvPicPr>
        <p:blipFill>
          <a:blip r:embed="rId5">
            <a:extLst/>
          </a:blip>
          <a:srcRect l="12181" t="26965" r="2923" b="58229"/>
          <a:stretch>
            <a:fillRect/>
          </a:stretch>
        </p:blipFill>
        <p:spPr>
          <a:xfrm>
            <a:off x="2777947" y="3372582"/>
            <a:ext cx="5564040" cy="61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7162006" y="3501231"/>
            <a:ext cx="1981943" cy="1642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4234.png" descr="IMG_4234.png"/>
          <p:cNvPicPr>
            <a:picLocks noChangeAspect="1"/>
          </p:cNvPicPr>
          <p:nvPr/>
        </p:nvPicPr>
        <p:blipFill>
          <a:blip r:embed="rId3">
            <a:extLst/>
          </a:blip>
          <a:srcRect l="7759" t="2282" r="3338" b="72356"/>
          <a:stretch>
            <a:fillRect/>
          </a:stretch>
        </p:blipFill>
        <p:spPr>
          <a:xfrm>
            <a:off x="3237067" y="505652"/>
            <a:ext cx="5017939" cy="901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4234.png" descr="IMG_4234.png"/>
          <p:cNvPicPr>
            <a:picLocks noChangeAspect="1"/>
          </p:cNvPicPr>
          <p:nvPr/>
        </p:nvPicPr>
        <p:blipFill>
          <a:blip r:embed="rId3">
            <a:extLst/>
          </a:blip>
          <a:srcRect l="12181" t="26965" r="2923" b="58229"/>
          <a:stretch>
            <a:fillRect/>
          </a:stretch>
        </p:blipFill>
        <p:spPr>
          <a:xfrm>
            <a:off x="2106865" y="2343083"/>
            <a:ext cx="5908208" cy="64885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طول البركة = ١٨ + س"/>
          <p:cNvSpPr txBox="1"/>
          <p:nvPr/>
        </p:nvSpPr>
        <p:spPr>
          <a:xfrm>
            <a:off x="3237067" y="1544708"/>
            <a:ext cx="4056095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طول البركة = ١٨ + </a:t>
            </a:r>
            <a:r>
              <a:rPr>
                <a:solidFill>
                  <a:srgbClr val="99244F"/>
                </a:solidFill>
              </a:rPr>
              <a:t>س</a:t>
            </a:r>
          </a:p>
        </p:txBody>
      </p:sp>
      <p:sp>
        <p:nvSpPr>
          <p:cNvPr id="231" name="طول البركة = ١٨ + ٥ = ٢٣ سم"/>
          <p:cNvSpPr txBox="1"/>
          <p:nvPr/>
        </p:nvSpPr>
        <p:spPr>
          <a:xfrm>
            <a:off x="2524359" y="3279116"/>
            <a:ext cx="4637648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طول البركة = ١٨ + </a:t>
            </a:r>
            <a:r>
              <a:rPr>
                <a:solidFill>
                  <a:srgbClr val="99244F"/>
                </a:solidFill>
              </a:rPr>
              <a:t>٥ </a:t>
            </a:r>
            <a:r>
              <a:t>= ٢٣</a:t>
            </a:r>
            <a:r>
              <a:rPr>
                <a:solidFill>
                  <a:srgbClr val="99244F"/>
                </a:solidFill>
              </a:rPr>
              <a:t> </a:t>
            </a:r>
            <a:r>
              <a:t>سم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273" y="2600754"/>
            <a:ext cx="2463185" cy="2463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583250" y="1154226"/>
            <a:ext cx="427730" cy="289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G_4234.png" descr="IMG_4234.png"/>
          <p:cNvPicPr>
            <a:picLocks noChangeAspect="1"/>
          </p:cNvPicPr>
          <p:nvPr/>
        </p:nvPicPr>
        <p:blipFill>
          <a:blip r:embed="rId4">
            <a:extLst/>
          </a:blip>
          <a:srcRect l="8036" t="43122" r="3062" b="0"/>
          <a:stretch>
            <a:fillRect/>
          </a:stretch>
        </p:blipFill>
        <p:spPr>
          <a:xfrm>
            <a:off x="2316255" y="505652"/>
            <a:ext cx="5800235" cy="2336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237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38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40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9677" y="2938234"/>
            <a:ext cx="2089108" cy="2089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4234.png" descr="IMG_4234.png"/>
          <p:cNvPicPr>
            <a:picLocks noChangeAspect="1"/>
          </p:cNvPicPr>
          <p:nvPr/>
        </p:nvPicPr>
        <p:blipFill>
          <a:blip r:embed="rId4">
            <a:extLst/>
          </a:blip>
          <a:srcRect l="8036" t="43122" r="3062" b="0"/>
          <a:stretch>
            <a:fillRect/>
          </a:stretch>
        </p:blipFill>
        <p:spPr>
          <a:xfrm>
            <a:off x="3314207" y="417039"/>
            <a:ext cx="4886291" cy="196865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= س ÷  ٢…"/>
          <p:cNvSpPr txBox="1"/>
          <p:nvPr/>
        </p:nvSpPr>
        <p:spPr>
          <a:xfrm>
            <a:off x="4163359" y="2391890"/>
            <a:ext cx="2205375" cy="93953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س</a:t>
            </a:r>
            <a:r>
              <a:t> ÷  ٢ </a:t>
            </a:r>
          </a:p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٦</a:t>
            </a:r>
            <a:r>
              <a:t> ÷ ٢ = ٣</a:t>
            </a:r>
          </a:p>
        </p:txBody>
      </p:sp>
      <p:sp>
        <p:nvSpPr>
          <p:cNvPr id="243" name="= س × ٢…"/>
          <p:cNvSpPr txBox="1"/>
          <p:nvPr/>
        </p:nvSpPr>
        <p:spPr>
          <a:xfrm>
            <a:off x="4163359" y="3414622"/>
            <a:ext cx="2205375" cy="93953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س</a:t>
            </a:r>
            <a:r>
              <a:t> × ٢ </a:t>
            </a:r>
          </a:p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</a:t>
            </a:r>
            <a:r>
              <a:rPr>
                <a:solidFill>
                  <a:srgbClr val="99244F"/>
                </a:solidFill>
              </a:rPr>
              <a:t>٦</a:t>
            </a:r>
            <a:r>
              <a:t> × ٢ = ١٢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15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16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18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8631" y="2878130"/>
            <a:ext cx="2265370" cy="226537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مربع نص 12"/>
          <p:cNvSpPr txBox="1"/>
          <p:nvPr/>
        </p:nvSpPr>
        <p:spPr>
          <a:xfrm>
            <a:off x="3456972" y="2379757"/>
            <a:ext cx="3405267" cy="116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2600">
                <a:solidFill>
                  <a:srgbClr val="0056D6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عدد التذاكر لدى خالد </a:t>
            </a:r>
            <a:endParaRPr b="0"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3200">
                <a:solidFill>
                  <a:srgbClr val="99244F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س + ٧</a:t>
            </a:r>
          </a:p>
        </p:txBody>
      </p:sp>
      <p:pic>
        <p:nvPicPr>
          <p:cNvPr id="120" name="IMG_4226.png" descr="IMG_4226.png"/>
          <p:cNvPicPr>
            <a:picLocks noChangeAspect="1"/>
          </p:cNvPicPr>
          <p:nvPr/>
        </p:nvPicPr>
        <p:blipFill>
          <a:blip r:embed="rId4">
            <a:extLst/>
          </a:blip>
          <a:srcRect l="0" t="0" r="10891" b="57736"/>
          <a:stretch>
            <a:fillRect/>
          </a:stretch>
        </p:blipFill>
        <p:spPr>
          <a:xfrm>
            <a:off x="2608481" y="417039"/>
            <a:ext cx="5733770" cy="1759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6"/>
            <a:ext cx="3003528" cy="30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4226.png" descr="IMG_4226.png"/>
          <p:cNvPicPr>
            <a:picLocks noChangeAspect="1"/>
          </p:cNvPicPr>
          <p:nvPr/>
        </p:nvPicPr>
        <p:blipFill>
          <a:blip r:embed="rId3">
            <a:extLst/>
          </a:blip>
          <a:srcRect l="7366" t="40524" r="11328" b="2256"/>
          <a:stretch>
            <a:fillRect/>
          </a:stretch>
        </p:blipFill>
        <p:spPr>
          <a:xfrm>
            <a:off x="2231791" y="538339"/>
            <a:ext cx="5871594" cy="2673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صورة 7" descr="صورة 7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7827884" y="4110792"/>
            <a:ext cx="408456" cy="276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26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27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29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118645" y="3394938"/>
            <a:ext cx="1897026" cy="1584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4226.png" descr="IMG_4226.png"/>
          <p:cNvPicPr>
            <a:picLocks noChangeAspect="1"/>
          </p:cNvPicPr>
          <p:nvPr/>
        </p:nvPicPr>
        <p:blipFill>
          <a:blip r:embed="rId4">
            <a:extLst/>
          </a:blip>
          <a:srcRect l="20975" t="67155" r="11328" b="19913"/>
          <a:stretch>
            <a:fillRect/>
          </a:stretch>
        </p:blipFill>
        <p:spPr>
          <a:xfrm>
            <a:off x="2813345" y="541173"/>
            <a:ext cx="5253974" cy="649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4226.png" descr="IMG_4226.png"/>
          <p:cNvPicPr>
            <a:picLocks noChangeAspect="1"/>
          </p:cNvPicPr>
          <p:nvPr/>
        </p:nvPicPr>
        <p:blipFill>
          <a:blip r:embed="rId4">
            <a:extLst/>
          </a:blip>
          <a:srcRect l="20510" t="80622" r="11792" b="6446"/>
          <a:stretch>
            <a:fillRect/>
          </a:stretch>
        </p:blipFill>
        <p:spPr>
          <a:xfrm>
            <a:off x="2813345" y="2065699"/>
            <a:ext cx="5253974" cy="64929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= ٣ + ٧ = ١٠"/>
          <p:cNvSpPr txBox="1"/>
          <p:nvPr/>
        </p:nvSpPr>
        <p:spPr>
          <a:xfrm>
            <a:off x="5784955" y="1190460"/>
            <a:ext cx="1693110" cy="62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</a:t>
            </a:r>
            <a:r>
              <a:rPr b="0">
                <a:solidFill>
                  <a:srgbClr val="99244F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٣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 + ٧ = ١٠</a:t>
            </a:r>
          </a:p>
        </p:txBody>
      </p:sp>
      <p:sp>
        <p:nvSpPr>
          <p:cNvPr id="133" name="= ٣ + ٩ = ١٢"/>
          <p:cNvSpPr txBox="1"/>
          <p:nvPr/>
        </p:nvSpPr>
        <p:spPr>
          <a:xfrm>
            <a:off x="2503782" y="1190460"/>
            <a:ext cx="1693110" cy="62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</a:t>
            </a:r>
            <a:r>
              <a:rPr b="0">
                <a:solidFill>
                  <a:srgbClr val="99244F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٣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 + ٩ = ١٢</a:t>
            </a:r>
          </a:p>
        </p:txBody>
      </p:sp>
      <p:sp>
        <p:nvSpPr>
          <p:cNvPr id="134" name="= ١٢ + ٣ = ١٥"/>
          <p:cNvSpPr txBox="1"/>
          <p:nvPr/>
        </p:nvSpPr>
        <p:spPr>
          <a:xfrm>
            <a:off x="5692491" y="2841220"/>
            <a:ext cx="1878038" cy="62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١٢ + </a:t>
            </a:r>
            <a:r>
              <a:rPr b="0">
                <a:solidFill>
                  <a:srgbClr val="99244F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٣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 = ١٥</a:t>
            </a:r>
          </a:p>
        </p:txBody>
      </p:sp>
      <p:sp>
        <p:nvSpPr>
          <p:cNvPr id="135" name="= ٣ + ١٨ = ٢١"/>
          <p:cNvSpPr txBox="1"/>
          <p:nvPr/>
        </p:nvSpPr>
        <p:spPr>
          <a:xfrm>
            <a:off x="2106865" y="2841220"/>
            <a:ext cx="2205375" cy="62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</a:t>
            </a:r>
            <a:r>
              <a:rPr b="0">
                <a:solidFill>
                  <a:srgbClr val="99244F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٣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 + ١٨ = ٢١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882" y="2296648"/>
            <a:ext cx="2571038" cy="257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4227.png" descr="IMG_4227.png"/>
          <p:cNvPicPr>
            <a:picLocks noChangeAspect="1"/>
          </p:cNvPicPr>
          <p:nvPr/>
        </p:nvPicPr>
        <p:blipFill>
          <a:blip r:embed="rId3">
            <a:extLst/>
          </a:blip>
          <a:srcRect l="3522" t="6327" r="6279" b="0"/>
          <a:stretch>
            <a:fillRect/>
          </a:stretch>
        </p:blipFill>
        <p:spPr>
          <a:xfrm>
            <a:off x="2749980" y="590304"/>
            <a:ext cx="5310135" cy="2880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صورة 7" descr="صورة 7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7519" t="24754" r="19675" b="18517"/>
          <a:stretch>
            <a:fillRect/>
          </a:stretch>
        </p:blipFill>
        <p:spPr>
          <a:xfrm flipH="1" rot="16200000">
            <a:off x="7512312" y="1162453"/>
            <a:ext cx="408457" cy="276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41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42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44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9" r="0" b="0"/>
          <a:stretch>
            <a:fillRect/>
          </a:stretch>
        </p:blipFill>
        <p:spPr>
          <a:xfrm>
            <a:off x="6992681" y="3263515"/>
            <a:ext cx="1908439" cy="1604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4227.png" descr="IMG_4227.png"/>
          <p:cNvPicPr>
            <a:picLocks noChangeAspect="1"/>
          </p:cNvPicPr>
          <p:nvPr/>
        </p:nvPicPr>
        <p:blipFill>
          <a:blip r:embed="rId4">
            <a:extLst/>
          </a:blip>
          <a:srcRect l="81305" t="6327" r="6279" b="76859"/>
          <a:stretch>
            <a:fillRect/>
          </a:stretch>
        </p:blipFill>
        <p:spPr>
          <a:xfrm>
            <a:off x="7587881" y="554667"/>
            <a:ext cx="879784" cy="62243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في يومين يصنع النجار = ١٠ ÷ ٥ = ٢ كرسي…"/>
          <p:cNvSpPr txBox="1"/>
          <p:nvPr/>
        </p:nvSpPr>
        <p:spPr>
          <a:xfrm>
            <a:off x="1601339" y="1127925"/>
            <a:ext cx="6345629" cy="1792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lnSpc>
                <a:spcPct val="175000"/>
              </a:lnSpc>
              <a:defRPr b="1" sz="2800">
                <a:solidFill>
                  <a:srgbClr val="0056D6"/>
                </a:solidFill>
              </a:defRPr>
            </a:pPr>
            <a:r>
              <a:t>في </a:t>
            </a:r>
            <a:r>
              <a:rPr>
                <a:solidFill>
                  <a:srgbClr val="99244F"/>
                </a:solidFill>
              </a:rPr>
              <a:t>يومين</a:t>
            </a:r>
            <a:r>
              <a:t> يصنع </a:t>
            </a:r>
            <a:r>
              <a:rPr>
                <a:solidFill>
                  <a:srgbClr val="99244F"/>
                </a:solidFill>
              </a:rPr>
              <a:t>النجار</a:t>
            </a:r>
            <a:r>
              <a:t> = ١٠ ÷ ٥ = ٢ كرسي</a:t>
            </a:r>
          </a:p>
          <a:p>
            <a:pPr algn="ctr" rtl="0">
              <a:lnSpc>
                <a:spcPct val="175000"/>
              </a:lnSpc>
              <a:defRPr b="1" sz="2800">
                <a:solidFill>
                  <a:srgbClr val="0056D6"/>
                </a:solidFill>
              </a:defRPr>
            </a:pPr>
            <a:r>
              <a:t> في </a:t>
            </a:r>
            <a:r>
              <a:rPr>
                <a:solidFill>
                  <a:srgbClr val="99244F"/>
                </a:solidFill>
              </a:rPr>
              <a:t>يوم</a:t>
            </a:r>
            <a:r>
              <a:t> يصنع </a:t>
            </a:r>
            <a:r>
              <a:rPr>
                <a:solidFill>
                  <a:srgbClr val="99244F"/>
                </a:solidFill>
              </a:rPr>
              <a:t>النجار</a:t>
            </a:r>
            <a:r>
              <a:t> كرسي واحد</a:t>
            </a:r>
          </a:p>
          <a:p>
            <a:pPr algn="ctr" rtl="0">
              <a:lnSpc>
                <a:spcPct val="175000"/>
              </a:lnSpc>
              <a:defRPr b="1" sz="2800">
                <a:solidFill>
                  <a:srgbClr val="0056D6"/>
                </a:solidFill>
              </a:defRPr>
            </a:pPr>
            <a:r>
              <a:t>إذاً يصنع </a:t>
            </a:r>
            <a:r>
              <a:rPr>
                <a:solidFill>
                  <a:srgbClr val="99244F"/>
                </a:solidFill>
              </a:rPr>
              <a:t>١٠</a:t>
            </a:r>
            <a:r>
              <a:t> نجارين في </a:t>
            </a:r>
            <a:r>
              <a:rPr>
                <a:solidFill>
                  <a:srgbClr val="99244F"/>
                </a:solidFill>
              </a:rPr>
              <a:t>٤</a:t>
            </a:r>
            <a:r>
              <a:t> أيام = ١٠ × ٤ = ٤٠ كرسي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50" y="2078183"/>
            <a:ext cx="2785636" cy="2785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 14" descr="صورة 14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7519" t="24754" r="19674" b="18516"/>
          <a:stretch>
            <a:fillRect/>
          </a:stretch>
        </p:blipFill>
        <p:spPr>
          <a:xfrm flipH="1" rot="16200000">
            <a:off x="7861493" y="4052151"/>
            <a:ext cx="427730" cy="289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228.png" descr="IMG_4228.png"/>
          <p:cNvPicPr>
            <a:picLocks noChangeAspect="1"/>
          </p:cNvPicPr>
          <p:nvPr/>
        </p:nvPicPr>
        <p:blipFill>
          <a:blip r:embed="rId4">
            <a:extLst/>
          </a:blip>
          <a:srcRect l="3665" t="4296" r="3665" b="4296"/>
          <a:stretch>
            <a:fillRect/>
          </a:stretch>
        </p:blipFill>
        <p:spPr>
          <a:xfrm>
            <a:off x="2001027" y="505652"/>
            <a:ext cx="6219020" cy="2468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52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53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55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3167" y="3424755"/>
            <a:ext cx="1540006" cy="1540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4228.png" descr="IMG_4228.png"/>
          <p:cNvPicPr>
            <a:picLocks noChangeAspect="1"/>
          </p:cNvPicPr>
          <p:nvPr/>
        </p:nvPicPr>
        <p:blipFill>
          <a:blip r:embed="rId4">
            <a:extLst/>
          </a:blip>
          <a:srcRect l="18437" t="45081" r="3665" b="28396"/>
          <a:stretch>
            <a:fillRect/>
          </a:stretch>
        </p:blipFill>
        <p:spPr>
          <a:xfrm>
            <a:off x="2386283" y="571789"/>
            <a:ext cx="5640252" cy="772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4228.png" descr="IMG_4228.png"/>
          <p:cNvPicPr>
            <a:picLocks noChangeAspect="1"/>
          </p:cNvPicPr>
          <p:nvPr/>
        </p:nvPicPr>
        <p:blipFill>
          <a:blip r:embed="rId4">
            <a:extLst/>
          </a:blip>
          <a:srcRect l="17690" t="69217" r="4412" b="4261"/>
          <a:stretch>
            <a:fillRect/>
          </a:stretch>
        </p:blipFill>
        <p:spPr>
          <a:xfrm>
            <a:off x="2296959" y="2350886"/>
            <a:ext cx="5640252" cy="77279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= ٣ × ٤ = ١٢"/>
          <p:cNvSpPr txBox="1"/>
          <p:nvPr/>
        </p:nvSpPr>
        <p:spPr>
          <a:xfrm>
            <a:off x="5424874" y="1344505"/>
            <a:ext cx="2205375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٣ × </a:t>
            </a:r>
            <a:r>
              <a:rPr>
                <a:solidFill>
                  <a:srgbClr val="99244F"/>
                </a:solidFill>
              </a:rPr>
              <a:t>٤</a:t>
            </a:r>
            <a:r>
              <a:t> = ١٢</a:t>
            </a:r>
          </a:p>
        </p:txBody>
      </p:sp>
      <p:sp>
        <p:nvSpPr>
          <p:cNvPr id="159" name="= ٥ × ٤ = ٢٠"/>
          <p:cNvSpPr txBox="1"/>
          <p:nvPr/>
        </p:nvSpPr>
        <p:spPr>
          <a:xfrm>
            <a:off x="2106865" y="1417407"/>
            <a:ext cx="2205375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٥ × </a:t>
            </a:r>
            <a:r>
              <a:rPr>
                <a:solidFill>
                  <a:srgbClr val="99244F"/>
                </a:solidFill>
              </a:rPr>
              <a:t>٤</a:t>
            </a:r>
            <a:r>
              <a:t> = ٢٠</a:t>
            </a:r>
          </a:p>
        </p:txBody>
      </p:sp>
      <p:sp>
        <p:nvSpPr>
          <p:cNvPr id="160" name="= ٨ × ٤ = ٣٢"/>
          <p:cNvSpPr txBox="1"/>
          <p:nvPr/>
        </p:nvSpPr>
        <p:spPr>
          <a:xfrm>
            <a:off x="5515809" y="3202640"/>
            <a:ext cx="2205375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 ٨ × </a:t>
            </a:r>
            <a:r>
              <a:rPr>
                <a:solidFill>
                  <a:srgbClr val="99244F"/>
                </a:solidFill>
              </a:rPr>
              <a:t>٤</a:t>
            </a:r>
            <a:r>
              <a:t> = ٣٢</a:t>
            </a:r>
          </a:p>
        </p:txBody>
      </p:sp>
      <p:sp>
        <p:nvSpPr>
          <p:cNvPr id="161" name="=١١ × ٤ = ٤٤"/>
          <p:cNvSpPr txBox="1"/>
          <p:nvPr/>
        </p:nvSpPr>
        <p:spPr>
          <a:xfrm>
            <a:off x="2179767" y="3267413"/>
            <a:ext cx="2205375" cy="444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3000">
                <a:solidFill>
                  <a:srgbClr val="0056D6"/>
                </a:solidFill>
              </a:defRPr>
            </a:pPr>
            <a:r>
              <a:t>=١١ × </a:t>
            </a:r>
            <a:r>
              <a:rPr>
                <a:solidFill>
                  <a:srgbClr val="99244F"/>
                </a:solidFill>
              </a:rPr>
              <a:t>٤</a:t>
            </a:r>
            <a:r>
              <a:t> = ٤٤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