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8.png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slide" Target="slide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3.png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image" Target="../media/image20.png"/><Relationship Id="rId9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21.png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slide" Target="slide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3.xml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2.png"/><Relationship Id="rId5" Type="http://schemas.openxmlformats.org/officeDocument/2006/relationships/slide" Target="slide1.xml"/><Relationship Id="rId6" Type="http://schemas.openxmlformats.org/officeDocument/2006/relationships/slide" Target="slide10.xml"/><Relationship Id="rId7" Type="http://schemas.openxmlformats.org/officeDocument/2006/relationships/slide" Target="slide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3.png"/><Relationship Id="rId5" Type="http://schemas.openxmlformats.org/officeDocument/2006/relationships/slide" Target="slide1.xml"/><Relationship Id="rId6" Type="http://schemas.openxmlformats.org/officeDocument/2006/relationships/slide" Target="slide10.xml"/><Relationship Id="rId7" Type="http://schemas.openxmlformats.org/officeDocument/2006/relationships/slide" Target="slide7.xml"/><Relationship Id="rId8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10.xml"/><Relationship Id="rId6" Type="http://schemas.openxmlformats.org/officeDocument/2006/relationships/slide" Target="slide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5.png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3.png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10.xml"/><Relationship Id="rId8" Type="http://schemas.openxmlformats.org/officeDocument/2006/relationships/image" Target="../media/image16.png"/><Relationship Id="rId9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7.png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٤٦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١٤٦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خامس : العبارات الجبرية والمعادلات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704087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002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الخامس : العبارات الجبرية والمعادلات</a:t>
            </a:r>
          </a:p>
        </p:txBody>
      </p:sp>
      <p:sp>
        <p:nvSpPr>
          <p:cNvPr id="230" name="٥-٢ خطة حل مسألة أبسط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٥-٢</a:t>
            </a:r>
            <a:r>
              <a:t> خطة حل مسألة أبسط</a:t>
            </a:r>
          </a:p>
        </p:txBody>
      </p:sp>
      <p:sp>
        <p:nvSpPr>
          <p:cNvPr id="231" name="مسألة 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232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43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56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49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44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5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7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8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52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50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55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53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57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63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61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59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0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2" name="٨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5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76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6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6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6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7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7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81" name="IMG_4134.png" descr="IMG_4134.png"/>
          <p:cNvPicPr>
            <a:picLocks noChangeAspect="1"/>
          </p:cNvPicPr>
          <p:nvPr/>
        </p:nvPicPr>
        <p:blipFill>
          <a:blip r:embed="rId4">
            <a:extLst/>
          </a:blip>
          <a:srcRect l="18404" t="56561" r="24027" b="0"/>
          <a:stretch>
            <a:fillRect/>
          </a:stretch>
        </p:blipFill>
        <p:spPr>
          <a:xfrm>
            <a:off x="3030773" y="2816914"/>
            <a:ext cx="3045892" cy="168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G_4139.png" descr="IMG_4139.png"/>
          <p:cNvPicPr>
            <a:picLocks noChangeAspect="1"/>
          </p:cNvPicPr>
          <p:nvPr/>
        </p:nvPicPr>
        <p:blipFill>
          <a:blip r:embed="rId5">
            <a:extLst/>
          </a:blip>
          <a:srcRect l="0" t="0" r="12388" b="41758"/>
          <a:stretch>
            <a:fillRect/>
          </a:stretch>
        </p:blipFill>
        <p:spPr>
          <a:xfrm>
            <a:off x="2334568" y="709313"/>
            <a:ext cx="5630360" cy="2740266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84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85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1"/>
      <p:bldP build="whole" bldLvl="1" animBg="1" rev="0" advAuto="0" spid="57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91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89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87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8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0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602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92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0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93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1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4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05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06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07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2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620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60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60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1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61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1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21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2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25" name="IMG_4120.png" descr="IMG_4120.png"/>
          <p:cNvPicPr>
            <a:picLocks noChangeAspect="1"/>
          </p:cNvPicPr>
          <p:nvPr/>
        </p:nvPicPr>
        <p:blipFill>
          <a:blip r:embed="rId4">
            <a:extLst/>
          </a:blip>
          <a:srcRect l="51599" t="77316" r="8792" b="11705"/>
          <a:stretch>
            <a:fillRect/>
          </a:stretch>
        </p:blipFill>
        <p:spPr>
          <a:xfrm>
            <a:off x="4175266" y="3820874"/>
            <a:ext cx="3181602" cy="6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27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8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grpSp>
        <p:nvGrpSpPr>
          <p:cNvPr id="633" name="تجميع"/>
          <p:cNvGrpSpPr/>
          <p:nvPr/>
        </p:nvGrpSpPr>
        <p:grpSpPr>
          <a:xfrm>
            <a:off x="3127985" y="1344918"/>
            <a:ext cx="4580302" cy="2033946"/>
            <a:chOff x="0" y="0"/>
            <a:chExt cx="4580300" cy="2033945"/>
          </a:xfrm>
        </p:grpSpPr>
        <p:pic>
          <p:nvPicPr>
            <p:cNvPr id="629" name="IMG_4137.png" descr="IMG_4137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8858" t="11089" r="8858" b="47564"/>
            <a:stretch>
              <a:fillRect/>
            </a:stretch>
          </p:blipFill>
          <p:spPr>
            <a:xfrm>
              <a:off x="0" y="209443"/>
              <a:ext cx="3735424" cy="1296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0" name="IMG_4137.png" descr="IMG_4137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4856" t="72754" r="11257" b="11418"/>
            <a:stretch>
              <a:fillRect/>
            </a:stretch>
          </p:blipFill>
          <p:spPr>
            <a:xfrm>
              <a:off x="189740" y="1537457"/>
              <a:ext cx="3356036" cy="496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1" name="IMG_4194.png" descr="IMG_4194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76006" t="0" r="0" b="82571"/>
            <a:stretch>
              <a:fillRect/>
            </a:stretch>
          </p:blipFill>
          <p:spPr>
            <a:xfrm>
              <a:off x="3518897" y="0"/>
              <a:ext cx="1061404" cy="45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2" name="IMG_4194.png" descr="IMG_4194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3585648" y="1598307"/>
              <a:ext cx="927757" cy="374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4" grpId="1"/>
      <p:bldP build="whole" bldLvl="1" animBg="1" rev="0" advAuto="0" spid="605" grpId="2"/>
      <p:bldP build="whole" bldLvl="1" animBg="1" rev="0" advAuto="0" spid="606" grpId="3"/>
      <p:bldP build="whole" bldLvl="1" animBg="1" rev="0" advAuto="0" spid="607" grpId="4"/>
      <p:bldP build="whole" bldLvl="1" animBg="1" rev="0" advAuto="0" spid="622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3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3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3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8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65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4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4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4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52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53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54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55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5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5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58" name="IMG_4138.png" descr="IMG_4138.png"/>
          <p:cNvPicPr>
            <a:picLocks noChangeAspect="1"/>
          </p:cNvPicPr>
          <p:nvPr/>
        </p:nvPicPr>
        <p:blipFill>
          <a:blip r:embed="rId4">
            <a:extLst/>
          </a:blip>
          <a:srcRect l="8452" t="4197" r="15326" b="71209"/>
          <a:stretch>
            <a:fillRect/>
          </a:stretch>
        </p:blipFill>
        <p:spPr>
          <a:xfrm>
            <a:off x="2350007" y="1676286"/>
            <a:ext cx="5498652" cy="1109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IMG_4138.png" descr="IMG_4138.png"/>
          <p:cNvPicPr>
            <a:picLocks noChangeAspect="1"/>
          </p:cNvPicPr>
          <p:nvPr/>
        </p:nvPicPr>
        <p:blipFill>
          <a:blip r:embed="rId4">
            <a:extLst/>
          </a:blip>
          <a:srcRect l="20013" t="83140" r="22837" b="1759"/>
          <a:stretch>
            <a:fillRect/>
          </a:stretch>
        </p:blipFill>
        <p:spPr>
          <a:xfrm>
            <a:off x="2983190" y="3798970"/>
            <a:ext cx="4450170" cy="735312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61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62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" grpId="2"/>
      <p:bldP build="whole" bldLvl="1" animBg="1" rev="0" advAuto="0" spid="654" grpId="3"/>
      <p:bldP build="whole" bldLvl="1" animBg="1" rev="0" advAuto="0" spid="652" grpId="1"/>
      <p:bldP build="whole" bldLvl="1" animBg="1" rev="0" advAuto="0" spid="655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66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6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68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4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669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73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70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1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72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١٤٧</a:t>
                </a:r>
              </a:p>
            </p:txBody>
          </p:sp>
        </p:grpSp>
      </p:grpSp>
      <p:sp>
        <p:nvSpPr>
          <p:cNvPr id="675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82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678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76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7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81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79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80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 ، ٩</a:t>
                </a:r>
              </a:p>
            </p:txBody>
          </p:sp>
        </p:grpSp>
      </p:grpSp>
      <p:grpSp>
        <p:nvGrpSpPr>
          <p:cNvPr id="689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687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85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83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4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86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88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0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91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92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693" name="مسألة ٦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5" grpId="3"/>
      <p:bldP build="whole" bldLvl="1" animBg="1" rev="0" advAuto="0" spid="664" grpId="1"/>
      <p:bldP build="whole" bldLvl="1" animBg="1" rev="0" advAuto="0" spid="66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4112.png" descr="IMG_4112.png"/>
          <p:cNvPicPr>
            <a:picLocks noChangeAspect="1"/>
          </p:cNvPicPr>
          <p:nvPr/>
        </p:nvPicPr>
        <p:blipFill>
          <a:blip r:embed="rId4">
            <a:extLst/>
          </a:blip>
          <a:srcRect l="5898" t="67943" r="50000" b="6910"/>
          <a:stretch>
            <a:fillRect/>
          </a:stretch>
        </p:blipFill>
        <p:spPr>
          <a:xfrm>
            <a:off x="1586618" y="1276221"/>
            <a:ext cx="4787527" cy="50880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47436" y="137530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8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9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260" name="مسألة ٦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4" grpId="4"/>
      <p:bldP build="whole" bldLvl="1" animBg="1" rev="0" advAuto="0" spid="255" grpId="3"/>
      <p:bldP build="whole" bldLvl="1" animBg="1" rev="0" advAuto="0" spid="253" grpId="2"/>
      <p:bldP build="whole" bldLvl="1" animBg="1" rev="0" advAuto="0" spid="23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3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4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65" name="مسألة 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266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grpSp>
        <p:nvGrpSpPr>
          <p:cNvPr id="283" name="تجميع"/>
          <p:cNvGrpSpPr/>
          <p:nvPr/>
        </p:nvGrpSpPr>
        <p:grpSpPr>
          <a:xfrm>
            <a:off x="6744934" y="653641"/>
            <a:ext cx="2147103" cy="849913"/>
            <a:chOff x="0" y="0"/>
            <a:chExt cx="2147102" cy="849912"/>
          </a:xfrm>
        </p:grpSpPr>
        <p:grpSp>
          <p:nvGrpSpPr>
            <p:cNvPr id="281" name="تجميع"/>
            <p:cNvGrpSpPr/>
            <p:nvPr/>
          </p:nvGrpSpPr>
          <p:grpSpPr>
            <a:xfrm>
              <a:off x="0" y="-1"/>
              <a:ext cx="2147103" cy="849914"/>
              <a:chOff x="0" y="0"/>
              <a:chExt cx="2147102" cy="849912"/>
            </a:xfrm>
          </p:grpSpPr>
          <p:grpSp>
            <p:nvGrpSpPr>
              <p:cNvPr id="269" name="تجميع"/>
              <p:cNvGrpSpPr/>
              <p:nvPr/>
            </p:nvGrpSpPr>
            <p:grpSpPr>
              <a:xfrm>
                <a:off x="0" y="269584"/>
                <a:ext cx="1596440" cy="528147"/>
                <a:chOff x="0" y="0"/>
                <a:chExt cx="1596439" cy="528145"/>
              </a:xfrm>
            </p:grpSpPr>
            <p:sp>
              <p:nvSpPr>
                <p:cNvPr id="267" name="Google Shape;208;p10"/>
                <p:cNvSpPr/>
                <p:nvPr/>
              </p:nvSpPr>
              <p:spPr>
                <a:xfrm>
                  <a:off x="0" y="0"/>
                  <a:ext cx="1596440" cy="5281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8" name="Google Shape;209;p10"/>
                <p:cNvSpPr/>
                <p:nvPr/>
              </p:nvSpPr>
              <p:spPr>
                <a:xfrm>
                  <a:off x="6082" y="26733"/>
                  <a:ext cx="1584276" cy="474680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80" name="Google Shape;253;p10"/>
              <p:cNvGrpSpPr/>
              <p:nvPr/>
            </p:nvGrpSpPr>
            <p:grpSpPr>
              <a:xfrm>
                <a:off x="1386156" y="-1"/>
                <a:ext cx="760947" cy="849914"/>
                <a:chOff x="0" y="0"/>
                <a:chExt cx="760945" cy="849912"/>
              </a:xfrm>
            </p:grpSpPr>
            <p:sp>
              <p:nvSpPr>
                <p:cNvPr id="270" name="Google Shape;254;p10"/>
                <p:cNvSpPr/>
                <p:nvPr/>
              </p:nvSpPr>
              <p:spPr>
                <a:xfrm flipH="1" rot="12754542">
                  <a:off x="161980" y="60266"/>
                  <a:ext cx="436986" cy="729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8" name="Google Shape;255;p10"/>
                <p:cNvGrpSpPr/>
                <p:nvPr/>
              </p:nvGrpSpPr>
              <p:grpSpPr>
                <a:xfrm>
                  <a:off x="60734" y="56440"/>
                  <a:ext cx="641617" cy="733555"/>
                  <a:chOff x="0" y="0"/>
                  <a:chExt cx="641615" cy="733553"/>
                </a:xfrm>
              </p:grpSpPr>
              <p:sp>
                <p:nvSpPr>
                  <p:cNvPr id="271" name="Google Shape;256;p10"/>
                  <p:cNvSpPr/>
                  <p:nvPr/>
                </p:nvSpPr>
                <p:spPr>
                  <a:xfrm flipH="1" rot="12762355">
                    <a:off x="50216" y="375240"/>
                    <a:ext cx="346408" cy="287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257;p10"/>
                  <p:cNvSpPr/>
                  <p:nvPr/>
                </p:nvSpPr>
                <p:spPr>
                  <a:xfrm flipH="1" rot="12762355">
                    <a:off x="68748" y="333831"/>
                    <a:ext cx="170179" cy="28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3" name="Google Shape;258;p10"/>
                  <p:cNvSpPr/>
                  <p:nvPr/>
                </p:nvSpPr>
                <p:spPr>
                  <a:xfrm flipH="1" rot="1962354">
                    <a:off x="180546" y="55787"/>
                    <a:ext cx="342848" cy="527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4" name="Google Shape;259;p10"/>
                  <p:cNvSpPr/>
                  <p:nvPr/>
                </p:nvSpPr>
                <p:spPr>
                  <a:xfrm flipH="1" rot="1962354">
                    <a:off x="237388" y="54359"/>
                    <a:ext cx="224853" cy="5307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5" name="Google Shape;260;p10"/>
                  <p:cNvSpPr/>
                  <p:nvPr/>
                </p:nvSpPr>
                <p:spPr>
                  <a:xfrm flipH="1" rot="1962354">
                    <a:off x="292436" y="82791"/>
                    <a:ext cx="342847" cy="1240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6" name="Google Shape;261;p10"/>
                  <p:cNvSpPr/>
                  <p:nvPr/>
                </p:nvSpPr>
                <p:spPr>
                  <a:xfrm flipH="1" rot="1962354">
                    <a:off x="103164" y="589287"/>
                    <a:ext cx="110747" cy="55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7" name="Google Shape;262;p10"/>
                  <p:cNvSpPr/>
                  <p:nvPr/>
                </p:nvSpPr>
                <p:spPr>
                  <a:xfrm flipH="1" rot="1957588">
                    <a:off x="235328" y="180749"/>
                    <a:ext cx="355172" cy="8362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9" name="Google Shape;263;p10"/>
                <p:cNvSpPr/>
                <p:nvPr/>
              </p:nvSpPr>
              <p:spPr>
                <a:xfrm flipH="1" rot="12759500">
                  <a:off x="174043" y="84566"/>
                  <a:ext cx="413673" cy="688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82" name="تعزيز مهارة"/>
            <p:cNvSpPr/>
            <p:nvPr/>
          </p:nvSpPr>
          <p:spPr>
            <a:xfrm>
              <a:off x="210503" y="281640"/>
              <a:ext cx="1176202" cy="448602"/>
            </a:xfrm>
            <a:prstGeom prst="roundRect">
              <a:avLst>
                <a:gd name="adj" fmla="val 20521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17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sp>
        <p:nvSpPr>
          <p:cNvPr id="284" name="بلغ عدد الحجاج من خارج المملكة العربية السعودية لعام ١٤٣٦ هـ  ١٣٨٤٩٤١ حاجًا ، ومن داخلها ٥٦٧٨٧٦ حاجًا، و ذلك حسب مصلحة الإحصاءات العامة. كم بلغ عدد الحجاج لعام ؟"/>
          <p:cNvSpPr txBox="1"/>
          <p:nvPr/>
        </p:nvSpPr>
        <p:spPr>
          <a:xfrm>
            <a:off x="1090648" y="1701148"/>
            <a:ext cx="7216111" cy="1592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ctr">
              <a:defRPr b="1" sz="2900"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بلغ عدد الحجاج من خارج المملكة العربية السعودية لعام ١٤٣٦ هـ  ١٣٨٤٩٤١ حاجًا ، ومن داخلها ٥٦٧٨٧٦ حاجًا، و ذلك حسب مصلحة الإحصاءات العامة. كم بلغ عدد الحجاج لعام ؟</a:t>
            </a:r>
          </a:p>
        </p:txBody>
      </p:sp>
      <p:grpSp>
        <p:nvGrpSpPr>
          <p:cNvPr id="287" name="تجميع"/>
          <p:cNvGrpSpPr/>
          <p:nvPr/>
        </p:nvGrpSpPr>
        <p:grpSpPr>
          <a:xfrm>
            <a:off x="699827" y="853452"/>
            <a:ext cx="5994308" cy="650102"/>
            <a:chOff x="0" y="0"/>
            <a:chExt cx="5994306" cy="650101"/>
          </a:xfrm>
        </p:grpSpPr>
        <p:sp>
          <p:nvSpPr>
            <p:cNvPr id="285" name="Google Shape;209;p10"/>
            <p:cNvSpPr/>
            <p:nvPr/>
          </p:nvSpPr>
          <p:spPr>
            <a:xfrm>
              <a:off x="585307" y="100523"/>
              <a:ext cx="5409000" cy="423655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المهارة ٣: جمع إعداد مكونة من عدة أعدا وطرحها"/>
            <p:cNvSpPr txBox="1"/>
            <p:nvPr/>
          </p:nvSpPr>
          <p:spPr>
            <a:xfrm>
              <a:off x="0" y="0"/>
              <a:ext cx="5774196" cy="6501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846455" algn="ctr" defTabSz="457200" rtl="0">
                <a:lnSpc>
                  <a:spcPct val="107916"/>
                </a:lnSpc>
                <a:defRPr b="1" sz="24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٣: 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جمع إعداد مكونة من عدة أعدا وطرحها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301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89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0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90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98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91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2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3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4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5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6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99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2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08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06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04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5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07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324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09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2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15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10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1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18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16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1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19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0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3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27" name="IMG_4119.png" descr="IMG_4119.png"/>
          <p:cNvPicPr>
            <a:picLocks noChangeAspect="1"/>
          </p:cNvPicPr>
          <p:nvPr/>
        </p:nvPicPr>
        <p:blipFill>
          <a:blip r:embed="rId4">
            <a:extLst/>
          </a:blip>
          <a:srcRect l="21884" t="7183" r="17673" b="35932"/>
          <a:stretch>
            <a:fillRect/>
          </a:stretch>
        </p:blipFill>
        <p:spPr>
          <a:xfrm>
            <a:off x="2128844" y="1302042"/>
            <a:ext cx="5542174" cy="259329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29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330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2"/>
      <p:bldP build="whole" bldLvl="1" animBg="1" rev="0" advAuto="0" spid="3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3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3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3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5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4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3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3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49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50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51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52" name="Google Shape;145;p11"/>
          <p:cNvSpPr txBox="1"/>
          <p:nvPr/>
        </p:nvSpPr>
        <p:spPr>
          <a:xfrm>
            <a:off x="78140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2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6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5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5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6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5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6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6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6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6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70" name="IMG_4120.png" descr="IMG_4120.png"/>
          <p:cNvPicPr>
            <a:picLocks noChangeAspect="1"/>
          </p:cNvPicPr>
          <p:nvPr/>
        </p:nvPicPr>
        <p:blipFill>
          <a:blip r:embed="rId4">
            <a:extLst/>
          </a:blip>
          <a:srcRect l="3683" t="33945" r="10401" b="47049"/>
          <a:stretch>
            <a:fillRect/>
          </a:stretch>
        </p:blipFill>
        <p:spPr>
          <a:xfrm>
            <a:off x="2001331" y="1621769"/>
            <a:ext cx="5701769" cy="880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G_4120.png" descr="IMG_4120.png"/>
          <p:cNvPicPr>
            <a:picLocks noChangeAspect="1"/>
          </p:cNvPicPr>
          <p:nvPr/>
        </p:nvPicPr>
        <p:blipFill>
          <a:blip r:embed="rId4">
            <a:extLst/>
          </a:blip>
          <a:srcRect l="52932" t="78681" r="9042" b="11357"/>
          <a:stretch>
            <a:fillRect/>
          </a:stretch>
        </p:blipFill>
        <p:spPr>
          <a:xfrm>
            <a:off x="4636275" y="4016851"/>
            <a:ext cx="2893091" cy="529354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3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374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pic>
        <p:nvPicPr>
          <p:cNvPr id="375" name="IMG_4120.png" descr="IMG_4120.png"/>
          <p:cNvPicPr>
            <a:picLocks noChangeAspect="1"/>
          </p:cNvPicPr>
          <p:nvPr/>
        </p:nvPicPr>
        <p:blipFill>
          <a:blip r:embed="rId4">
            <a:extLst/>
          </a:blip>
          <a:srcRect l="2731" t="54279" r="25413" b="33037"/>
          <a:stretch>
            <a:fillRect/>
          </a:stretch>
        </p:blipFill>
        <p:spPr>
          <a:xfrm>
            <a:off x="2761040" y="2906056"/>
            <a:ext cx="4768579" cy="58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G_4194.png" descr="IMG_4194.png"/>
          <p:cNvPicPr>
            <a:picLocks noChangeAspect="1"/>
          </p:cNvPicPr>
          <p:nvPr/>
        </p:nvPicPr>
        <p:blipFill>
          <a:blip r:embed="rId8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G_4194.png" descr="IMG_4194.png"/>
          <p:cNvPicPr>
            <a:picLocks noChangeAspect="1"/>
          </p:cNvPicPr>
          <p:nvPr/>
        </p:nvPicPr>
        <p:blipFill>
          <a:blip r:embed="rId8">
            <a:extLst/>
          </a:blip>
          <a:srcRect l="78492" t="69146" r="1977" b="17544"/>
          <a:stretch>
            <a:fillRect/>
          </a:stretch>
        </p:blipFill>
        <p:spPr>
          <a:xfrm>
            <a:off x="6675961" y="2502831"/>
            <a:ext cx="998419" cy="403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2"/>
      <p:bldP build="whole" bldLvl="1" animBg="1" rev="0" advAuto="0" spid="351" grpId="3"/>
      <p:bldP build="whole" bldLvl="1" animBg="1" rev="0" advAuto="0" spid="349" grpId="1"/>
      <p:bldP build="whole" bldLvl="1" animBg="1" rev="0" advAuto="0" spid="352" grpId="4"/>
      <p:bldP build="whole" bldLvl="1" animBg="1" rev="0" advAuto="0" spid="367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8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8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7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82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9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8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8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96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7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98" name="مستطيل"/>
          <p:cNvSpPr/>
          <p:nvPr/>
        </p:nvSpPr>
        <p:spPr>
          <a:xfrm>
            <a:off x="7862084" y="3734514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9" name="Google Shape;145;p11"/>
          <p:cNvSpPr txBox="1"/>
          <p:nvPr/>
        </p:nvSpPr>
        <p:spPr>
          <a:xfrm>
            <a:off x="7835096" y="3755041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0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grpSp>
        <p:nvGrpSpPr>
          <p:cNvPr id="412" name="تجميع"/>
          <p:cNvGrpSpPr/>
          <p:nvPr/>
        </p:nvGrpSpPr>
        <p:grpSpPr>
          <a:xfrm>
            <a:off x="1828102" y="1384260"/>
            <a:ext cx="5970205" cy="2420304"/>
            <a:chOff x="18032" y="38099"/>
            <a:chExt cx="5970203" cy="2420303"/>
          </a:xfrm>
        </p:grpSpPr>
        <p:grpSp>
          <p:nvGrpSpPr>
            <p:cNvPr id="407" name="تجميع"/>
            <p:cNvGrpSpPr/>
            <p:nvPr/>
          </p:nvGrpSpPr>
          <p:grpSpPr>
            <a:xfrm>
              <a:off x="18032" y="38099"/>
              <a:ext cx="5970205" cy="2420305"/>
              <a:chOff x="18032" y="38099"/>
              <a:chExt cx="5970203" cy="2420303"/>
            </a:xfrm>
          </p:grpSpPr>
          <p:sp>
            <p:nvSpPr>
              <p:cNvPr id="402" name="Google Shape;145;p11"/>
              <p:cNvSpPr txBox="1"/>
              <p:nvPr/>
            </p:nvSpPr>
            <p:spPr>
              <a:xfrm>
                <a:off x="18032" y="38099"/>
                <a:ext cx="5970205" cy="178970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654" tIns="88654" rIns="88654" bIns="88654" numCol="1" anchor="ctr">
                <a:normAutofit fontScale="100000" lnSpcReduction="0"/>
              </a:bodyPr>
              <a:lstStyle/>
              <a:p>
                <a:pPr algn="ctr" defTabSz="806888" rtl="0">
                  <a:lnSpc>
                    <a:spcPct val="115000"/>
                  </a:lnSpc>
                  <a:spcBef>
                    <a:spcPts val="1400"/>
                  </a:spcBef>
                  <a:defRPr sz="2548">
                    <a:solidFill>
                      <a:srgbClr val="0056D6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  <a:r>
                  <a:t>الزمن اللازم ل ٤ عمال لطلاء غرفة واحدة =٤ ÷ ٤ = ١ ساعة</a:t>
                </a:r>
              </a:p>
              <a:p>
                <a:pPr algn="ctr" defTabSz="806888" rtl="0">
                  <a:lnSpc>
                    <a:spcPct val="115000"/>
                  </a:lnSpc>
                  <a:spcBef>
                    <a:spcPts val="1400"/>
                  </a:spcBef>
                  <a:defRPr sz="2548">
                    <a:solidFill>
                      <a:srgbClr val="0056D6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  <a:r>
                  <a:t>إذن الزمن اللازم ل ٨ عمال لطلاء غرفة واحدة         ساعة</a:t>
                </a:r>
              </a:p>
              <a:p>
                <a:pPr algn="ctr" defTabSz="806888" rtl="0">
                  <a:lnSpc>
                    <a:spcPct val="115000"/>
                  </a:lnSpc>
                  <a:spcBef>
                    <a:spcPts val="1400"/>
                  </a:spcBef>
                  <a:defRPr sz="2548">
                    <a:solidFill>
                      <a:srgbClr val="9924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  <a:r>
                  <a:t>أي في ٨ ساعات يمكنهم طلاء = ٨ ÷          =١٦ غرفة</a:t>
                </a:r>
              </a:p>
            </p:txBody>
          </p:sp>
          <p:grpSp>
            <p:nvGrpSpPr>
              <p:cNvPr id="406" name="تجميع"/>
              <p:cNvGrpSpPr/>
              <p:nvPr/>
            </p:nvGrpSpPr>
            <p:grpSpPr>
              <a:xfrm>
                <a:off x="1541536" y="1188403"/>
                <a:ext cx="1465084" cy="1270001"/>
                <a:chOff x="0" y="0"/>
                <a:chExt cx="1465083" cy="1270000"/>
              </a:xfrm>
            </p:grpSpPr>
            <p:sp>
              <p:nvSpPr>
                <p:cNvPr id="403" name="١"/>
                <p:cNvSpPr/>
                <p:nvPr/>
              </p:nvSpPr>
              <p:spPr>
                <a:xfrm>
                  <a:off x="195083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4289" tIns="34289" rIns="34289" bIns="34289" numCol="1" anchor="t">
                  <a:spAutoFit/>
                </a:bodyPr>
                <a:lstStyle>
                  <a:lvl1pPr algn="ctr" defTabSz="886690">
                    <a:lnSpc>
                      <a:spcPct val="115000"/>
                    </a:lnSpc>
                    <a:spcBef>
                      <a:spcPts val="1500"/>
                    </a:spcBef>
                    <a:defRPr sz="2500">
                      <a:solidFill>
                        <a:srgbClr val="9924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١</a:t>
                  </a:r>
                </a:p>
              </p:txBody>
            </p:sp>
            <p:sp>
              <p:nvSpPr>
                <p:cNvPr id="404" name="٢"/>
                <p:cNvSpPr/>
                <p:nvPr/>
              </p:nvSpPr>
              <p:spPr>
                <a:xfrm>
                  <a:off x="35543" y="240623"/>
                  <a:ext cx="300013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t">
                  <a:spAutoFit/>
                </a:bodyPr>
                <a:lstStyle>
                  <a:lvl1pPr algn="ctr" defTabSz="886690">
                    <a:lnSpc>
                      <a:spcPct val="115000"/>
                    </a:lnSpc>
                    <a:spcBef>
                      <a:spcPts val="1500"/>
                    </a:spcBef>
                    <a:defRPr sz="2500">
                      <a:solidFill>
                        <a:srgbClr val="9924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405" name="خط"/>
                <p:cNvSpPr/>
                <p:nvPr/>
              </p:nvSpPr>
              <p:spPr>
                <a:xfrm>
                  <a:off x="0" y="309879"/>
                  <a:ext cx="368979" cy="1"/>
                </a:xfrm>
                <a:prstGeom prst="line">
                  <a:avLst/>
                </a:prstGeom>
                <a:noFill/>
                <a:ln w="25400" cap="flat">
                  <a:solidFill>
                    <a:srgbClr val="99244F"/>
                  </a:solidFill>
                  <a:prstDash val="solid"/>
                  <a:round/>
                </a:ln>
                <a:effectLst>
                  <a:outerShdw sx="100000" sy="100000" kx="0" ky="0" algn="b" rotWithShape="0" blurRad="25400" dist="127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411" name="تجميع"/>
            <p:cNvGrpSpPr/>
            <p:nvPr/>
          </p:nvGrpSpPr>
          <p:grpSpPr>
            <a:xfrm>
              <a:off x="762278" y="594201"/>
              <a:ext cx="390169" cy="639404"/>
              <a:chOff x="0" y="0"/>
              <a:chExt cx="390167" cy="639403"/>
            </a:xfrm>
          </p:grpSpPr>
          <p:sp>
            <p:nvSpPr>
              <p:cNvPr id="408" name="١"/>
              <p:cNvSpPr txBox="1"/>
              <p:nvPr/>
            </p:nvSpPr>
            <p:spPr>
              <a:xfrm>
                <a:off x="93672" y="0"/>
                <a:ext cx="202824" cy="39878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algn="ctr" defTabSz="886690">
                  <a:lnSpc>
                    <a:spcPct val="115000"/>
                  </a:lnSpc>
                  <a:spcBef>
                    <a:spcPts val="1500"/>
                  </a:spcBef>
                  <a:defRPr sz="2500">
                    <a:solidFill>
                      <a:srgbClr val="0056D6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409" name="٢"/>
              <p:cNvSpPr txBox="1"/>
              <p:nvPr/>
            </p:nvSpPr>
            <p:spPr>
              <a:xfrm>
                <a:off x="35543" y="240623"/>
                <a:ext cx="300013" cy="3987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algn="ctr" defTabSz="886690">
                  <a:lnSpc>
                    <a:spcPct val="115000"/>
                  </a:lnSpc>
                  <a:spcBef>
                    <a:spcPts val="1500"/>
                  </a:spcBef>
                  <a:defRPr sz="2500">
                    <a:solidFill>
                      <a:srgbClr val="0056D6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410" name="خط"/>
              <p:cNvSpPr/>
              <p:nvPr/>
            </p:nvSpPr>
            <p:spPr>
              <a:xfrm flipV="1">
                <a:off x="0" y="309879"/>
                <a:ext cx="390168" cy="1"/>
              </a:xfrm>
              <a:prstGeom prst="line">
                <a:avLst/>
              </a:prstGeom>
              <a:noFill/>
              <a:ln w="25400" cap="flat">
                <a:solidFill>
                  <a:srgbClr val="0056D6"/>
                </a:solidFill>
                <a:prstDash val="solid"/>
                <a:round/>
              </a:ln>
              <a:effectLst>
                <a:outerShdw sx="100000" sy="100000" kx="0" ky="0" algn="b" rotWithShape="0" blurRad="25400" dist="127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13" name="بما أن عدد العمال  تضاعف وأصبح ٨ ، إذا الزمن يقل للنصف ويصبح ٢ ساعة…"/>
          <p:cNvSpPr txBox="1"/>
          <p:nvPr/>
        </p:nvSpPr>
        <p:spPr>
          <a:xfrm>
            <a:off x="1460219" y="3612469"/>
            <a:ext cx="6404378" cy="11611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886690" rtl="0">
              <a:lnSpc>
                <a:spcPct val="75000"/>
              </a:lnSpc>
              <a:spcBef>
                <a:spcPts val="1500"/>
              </a:spcBef>
              <a:defRPr sz="2000">
                <a:solidFill>
                  <a:srgbClr val="0056D6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بما أن عدد العمال  تضاعف وأصبح ٨ ، إذا الزمن يقل للنصف ويصبح ٢ ساعة </a:t>
            </a:r>
          </a:p>
          <a:p>
            <a:pPr algn="ctr" defTabSz="886690" rtl="0">
              <a:lnSpc>
                <a:spcPct val="75000"/>
              </a:lnSpc>
              <a:spcBef>
                <a:spcPts val="1500"/>
              </a:spcBef>
              <a:defRPr sz="2000">
                <a:solidFill>
                  <a:srgbClr val="0056D6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أي أن ٨ عمال يحتاجون ل ٢ ساعة لطلاء غرفة واحدة </a:t>
            </a:r>
          </a:p>
          <a:p>
            <a:pPr algn="ctr" defTabSz="886690" rtl="0">
              <a:lnSpc>
                <a:spcPct val="75000"/>
              </a:lnSpc>
              <a:spcBef>
                <a:spcPts val="1500"/>
              </a:spcBef>
              <a:defRPr sz="2000">
                <a:solidFill>
                  <a:srgbClr val="0056D6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وبالتالي يحتاج ٨ عمال في  ٨ ساعات  يمكنهم طلاء  =٨ × ٢ = ١٦غرفة</a:t>
            </a:r>
          </a:p>
        </p:txBody>
      </p:sp>
      <p:sp>
        <p:nvSpPr>
          <p:cNvPr id="41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15" name="مسألة 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416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2"/>
      <p:bldP build="whole" bldLvl="1" animBg="1" rev="0" advAuto="0" spid="396" grpId="1"/>
      <p:bldP build="whole" bldLvl="1" animBg="1" rev="0" advAuto="0" spid="398" grpId="3"/>
      <p:bldP build="whole" bldLvl="1" animBg="1" rev="0" advAuto="0" spid="39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20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18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9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1" name="٦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438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23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36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29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24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5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7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8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2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30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5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33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37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5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51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39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0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40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48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41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2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3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4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5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49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2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5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56" name="IMG_4127.png" descr="IMG_4127.png"/>
          <p:cNvPicPr>
            <a:picLocks noChangeAspect="1"/>
          </p:cNvPicPr>
          <p:nvPr/>
        </p:nvPicPr>
        <p:blipFill>
          <a:blip r:embed="rId4">
            <a:extLst/>
          </a:blip>
          <a:srcRect l="2816" t="7490" r="16320" b="3231"/>
          <a:stretch>
            <a:fillRect/>
          </a:stretch>
        </p:blipFill>
        <p:spPr>
          <a:xfrm>
            <a:off x="2334568" y="822814"/>
            <a:ext cx="5571161" cy="268009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58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59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822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3" grpId="2"/>
      <p:bldP build="whole" bldLvl="1" animBg="1" rev="0" advAuto="0" spid="4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6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6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6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4" name="٦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7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6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6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78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79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80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81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94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8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8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8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9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95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9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99" name="IMG_4120.png" descr="IMG_4120.png"/>
          <p:cNvPicPr>
            <a:picLocks noChangeAspect="1"/>
          </p:cNvPicPr>
          <p:nvPr/>
        </p:nvPicPr>
        <p:blipFill>
          <a:blip r:embed="rId4">
            <a:extLst/>
          </a:blip>
          <a:srcRect l="51599" t="77316" r="8792" b="11705"/>
          <a:stretch>
            <a:fillRect/>
          </a:stretch>
        </p:blipFill>
        <p:spPr>
          <a:xfrm>
            <a:off x="4440036" y="3770074"/>
            <a:ext cx="3181602" cy="6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01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02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grpSp>
        <p:nvGrpSpPr>
          <p:cNvPr id="507" name="تجميع"/>
          <p:cNvGrpSpPr/>
          <p:nvPr/>
        </p:nvGrpSpPr>
        <p:grpSpPr>
          <a:xfrm>
            <a:off x="2939829" y="1326489"/>
            <a:ext cx="4763659" cy="2137953"/>
            <a:chOff x="0" y="0"/>
            <a:chExt cx="4763657" cy="2137952"/>
          </a:xfrm>
        </p:grpSpPr>
        <p:pic>
          <p:nvPicPr>
            <p:cNvPr id="503" name="IMG_4128.png" descr="IMG_4128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24068" t="8083" r="14196" b="54067"/>
            <a:stretch>
              <a:fillRect/>
            </a:stretch>
          </p:blipFill>
          <p:spPr>
            <a:xfrm>
              <a:off x="468331" y="371445"/>
              <a:ext cx="4286063" cy="1054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4" name="IMG_4128.png" descr="IMG_4128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8287" t="74725" r="15493" b="7005"/>
            <a:stretch>
              <a:fillRect/>
            </a:stretch>
          </p:blipFill>
          <p:spPr>
            <a:xfrm>
              <a:off x="0" y="1686376"/>
              <a:ext cx="4696173" cy="451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5" name="IMG_4194.png" descr="IMG_4194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76006" t="0" r="0" b="82571"/>
            <a:stretch>
              <a:fillRect/>
            </a:stretch>
          </p:blipFill>
          <p:spPr>
            <a:xfrm>
              <a:off x="3621413" y="0"/>
              <a:ext cx="1142245" cy="491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" name="IMG_4194.png" descr="IMG_4194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3736346" y="1303200"/>
              <a:ext cx="998419" cy="403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6" grpId="5"/>
      <p:bldP build="whole" bldLvl="1" animBg="1" rev="0" advAuto="0" spid="479" grpId="2"/>
      <p:bldP build="whole" bldLvl="1" animBg="1" rev="0" advAuto="0" spid="481" grpId="4"/>
      <p:bldP build="whole" bldLvl="1" animBg="1" rev="0" advAuto="0" spid="478" grpId="1"/>
      <p:bldP build="whole" bldLvl="1" animBg="1" rev="0" advAuto="0" spid="48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1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1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0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2" name="٦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52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1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1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2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2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27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28" name="مستطيل"/>
          <p:cNvSpPr/>
          <p:nvPr/>
        </p:nvSpPr>
        <p:spPr>
          <a:xfrm>
            <a:off x="7997218" y="380664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29" name="Google Shape;145;p11"/>
          <p:cNvSpPr txBox="1"/>
          <p:nvPr/>
        </p:nvSpPr>
        <p:spPr>
          <a:xfrm>
            <a:off x="7954698" y="3874436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3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32" name="IMG_4129.png" descr="IMG_4129.png"/>
          <p:cNvPicPr>
            <a:picLocks noChangeAspect="1"/>
          </p:cNvPicPr>
          <p:nvPr/>
        </p:nvPicPr>
        <p:blipFill>
          <a:blip r:embed="rId4">
            <a:extLst/>
          </a:blip>
          <a:srcRect l="11127" t="0" r="16051" b="74139"/>
          <a:stretch>
            <a:fillRect/>
          </a:stretch>
        </p:blipFill>
        <p:spPr>
          <a:xfrm>
            <a:off x="2323493" y="1621092"/>
            <a:ext cx="5710138" cy="12398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7" name="تجميع"/>
          <p:cNvGrpSpPr/>
          <p:nvPr/>
        </p:nvGrpSpPr>
        <p:grpSpPr>
          <a:xfrm>
            <a:off x="1935630" y="3785603"/>
            <a:ext cx="5789562" cy="869042"/>
            <a:chOff x="0" y="0"/>
            <a:chExt cx="5789560" cy="869040"/>
          </a:xfrm>
        </p:grpSpPr>
        <p:grpSp>
          <p:nvGrpSpPr>
            <p:cNvPr id="535" name="تجميع"/>
            <p:cNvGrpSpPr/>
            <p:nvPr/>
          </p:nvGrpSpPr>
          <p:grpSpPr>
            <a:xfrm>
              <a:off x="-1" y="0"/>
              <a:ext cx="5789562" cy="475476"/>
              <a:chOff x="0" y="0"/>
              <a:chExt cx="5789560" cy="475475"/>
            </a:xfrm>
          </p:grpSpPr>
          <p:pic>
            <p:nvPicPr>
              <p:cNvPr id="533" name="IMG_4129.png" descr="IMG_4129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9633" t="76162" r="14844" b="12269"/>
              <a:stretch>
                <a:fillRect/>
              </a:stretch>
            </p:blipFill>
            <p:spPr>
              <a:xfrm>
                <a:off x="712713" y="0"/>
                <a:ext cx="5076848" cy="4754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4" name="IMG_4129.png" descr="IMG_4129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4836" t="88363" r="35012" b="3599"/>
              <a:stretch>
                <a:fillRect/>
              </a:stretch>
            </p:blipFill>
            <p:spPr>
              <a:xfrm>
                <a:off x="0" y="84744"/>
                <a:ext cx="736482" cy="3565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36" name="IMG_4129.png" descr="IMG_4129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7368" t="88363" r="46349" b="2433"/>
            <a:stretch>
              <a:fillRect/>
            </a:stretch>
          </p:blipFill>
          <p:spPr>
            <a:xfrm>
              <a:off x="1805363" y="458120"/>
              <a:ext cx="1919358" cy="410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8" name="حيث أن قص القطعة ٨ سيتم قصها مع القطعة ٧"/>
          <p:cNvSpPr txBox="1"/>
          <p:nvPr/>
        </p:nvSpPr>
        <p:spPr>
          <a:xfrm>
            <a:off x="863006" y="2305367"/>
            <a:ext cx="1717467" cy="5327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1600">
                <a:solidFill>
                  <a:srgbClr val="0207D6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حيث أن قص القطعة ٨ سيتم قصها مع القطعة ٧</a:t>
            </a:r>
          </a:p>
        </p:txBody>
      </p:sp>
      <p:sp>
        <p:nvSpPr>
          <p:cNvPr id="53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0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41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2"/>
      <p:bldP build="whole" bldLvl="1" animBg="1" rev="0" advAuto="0" spid="526" grpId="1"/>
      <p:bldP build="whole" bldLvl="1" animBg="1" rev="0" advAuto="0" spid="528" grpId="3"/>
      <p:bldP build="whole" bldLvl="1" animBg="1" rev="0" advAuto="0" spid="529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