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3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384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7"/>
  </p:normalViewPr>
  <p:slideViewPr>
    <p:cSldViewPr snapToGrid="0" snapToObjects="1">
      <p:cViewPr varScale="1">
        <p:scale>
          <a:sx n="93" d="100"/>
          <a:sy n="93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7.png"/><Relationship Id="rId7" Type="http://schemas.openxmlformats.org/officeDocument/2006/relationships/image" Target="../media/image47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37.png"/><Relationship Id="rId7" Type="http://schemas.openxmlformats.org/officeDocument/2006/relationships/image" Target="../media/image49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7.png"/><Relationship Id="rId7" Type="http://schemas.openxmlformats.org/officeDocument/2006/relationships/image" Target="../media/image49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37.png"/><Relationship Id="rId7" Type="http://schemas.openxmlformats.org/officeDocument/2006/relationships/image" Target="../media/image55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7.png"/><Relationship Id="rId7" Type="http://schemas.openxmlformats.org/officeDocument/2006/relationships/image" Target="../media/image58.png"/><Relationship Id="rId12" Type="http://schemas.openxmlformats.org/officeDocument/2006/relationships/image" Target="../media/image4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39.jpeg"/><Relationship Id="rId10" Type="http://schemas.openxmlformats.org/officeDocument/2006/relationships/image" Target="../media/image61.wmf"/><Relationship Id="rId4" Type="http://schemas.openxmlformats.org/officeDocument/2006/relationships/image" Target="../media/image38.png"/><Relationship Id="rId9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37.png"/><Relationship Id="rId7" Type="http://schemas.openxmlformats.org/officeDocument/2006/relationships/image" Target="../media/image55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37.png"/><Relationship Id="rId7" Type="http://schemas.openxmlformats.org/officeDocument/2006/relationships/image" Target="../media/image6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37.png"/><Relationship Id="rId7" Type="http://schemas.openxmlformats.org/officeDocument/2006/relationships/image" Target="../media/image6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37.png"/><Relationship Id="rId7" Type="http://schemas.openxmlformats.org/officeDocument/2006/relationships/image" Target="../media/image6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37.png"/><Relationship Id="rId7" Type="http://schemas.openxmlformats.org/officeDocument/2006/relationships/image" Target="../media/image6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37.png"/><Relationship Id="rId7" Type="http://schemas.openxmlformats.org/officeDocument/2006/relationships/image" Target="../media/image6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0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jpeg"/><Relationship Id="rId10" Type="http://schemas.openxmlformats.org/officeDocument/2006/relationships/image" Target="../media/image44.wmf"/><Relationship Id="rId4" Type="http://schemas.openxmlformats.org/officeDocument/2006/relationships/image" Target="../media/image38.png"/><Relationship Id="rId9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0CDF77-6FC1-1B3B-FE68-14D3AE78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99" y="258394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E481BC2-E8CD-FD36-C782-57BDB71B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486" y="834656"/>
            <a:ext cx="1042988" cy="7191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العينة</a:t>
            </a:r>
            <a:endParaRPr lang="en-US" altLang="en-US" sz="2800" b="1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B819BD0-F0D0-6E7D-DDE3-0468F230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424" y="2360244"/>
            <a:ext cx="2341562" cy="7556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عينة غير متحيزة</a:t>
            </a:r>
            <a:endParaRPr lang="en-US" altLang="en-US" sz="2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4D634F-6697-216E-4DEC-9C3AFA60236C}"/>
              </a:ext>
            </a:extLst>
          </p:cNvPr>
          <p:cNvGrpSpPr>
            <a:grpSpLocks/>
          </p:cNvGrpSpPr>
          <p:nvPr/>
        </p:nvGrpSpPr>
        <p:grpSpPr bwMode="auto">
          <a:xfrm>
            <a:off x="4180649" y="1553794"/>
            <a:ext cx="4378325" cy="806450"/>
            <a:chOff x="1778" y="1289"/>
            <a:chExt cx="2383" cy="726"/>
          </a:xfrm>
        </p:grpSpPr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C0082F2E-C6BD-5F2A-90DE-E5850FCD4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1289"/>
              <a:ext cx="0" cy="363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A9370925-0851-8230-95B9-0A6055F1F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8" y="1652"/>
              <a:ext cx="2383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EB5ACE50-F1C4-DC2B-97BA-708A2CAE2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652"/>
              <a:ext cx="0" cy="363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948C2DF3-9B70-E230-76BD-4E90E0189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1652"/>
              <a:ext cx="0" cy="363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2">
            <a:extLst>
              <a:ext uri="{FF2B5EF4-FFF2-40B4-BE49-F238E27FC236}">
                <a16:creationId xmlns:a16="http://schemas.microsoft.com/office/drawing/2014/main" id="{E9BEE7C8-30C3-0EA1-A03E-AC95A11F7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774" y="2360244"/>
            <a:ext cx="2341562" cy="7556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عينة متحيزة</a:t>
            </a:r>
            <a:endParaRPr lang="en-US" altLang="en-US" sz="2800" b="1" dirty="0"/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A9811A78-0690-2468-C390-65FE6F46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99" y="3319094"/>
            <a:ext cx="489743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7F1FC0E4-C824-EDB0-EF1D-EE9C341E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61" y="3319094"/>
            <a:ext cx="3925888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53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4F78AC-1F07-CABF-38DD-A442615E6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31" y="729402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28F6436F-29E1-5D3C-E969-368422A6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968" y="707177"/>
            <a:ext cx="1654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6A7E77D1-0640-5088-DE77-9579FEFB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43" y="1305664"/>
            <a:ext cx="655955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4C202C20-B47F-C5C2-4749-DF1577D2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68" y="3969489"/>
            <a:ext cx="68373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14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454FB7C-B11F-D114-F0BC-30DF2F49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49" y="971382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FC6E398-FF3F-0AD1-E4C3-566A4D8D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86" y="949157"/>
            <a:ext cx="1654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A0B80D8-F805-9ACE-5F5A-3F789E4D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36" y="1655594"/>
            <a:ext cx="7491413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25529A3A-44D0-2BF8-F9AB-B8B3CF26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49" y="4001919"/>
            <a:ext cx="713581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25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C4A5EA6-43B1-20CB-2E58-89FA33AE2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73" y="1152733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D9298B34-83B2-E8F2-2D49-AC3C214A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60" y="1711533"/>
            <a:ext cx="6907213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F5B24E6-AEDB-A9B5-3404-CD275DAC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98" y="1105108"/>
            <a:ext cx="1428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8ED32F0-3A06-7375-3A77-DBC1070BF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210" y="414040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غير دقيق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04E2C5A-573C-8D68-1DAD-DCC77715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923" y="5832683"/>
            <a:ext cx="244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منحازة تطوعية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21D64FBC-8AC7-6400-09FC-9EA004EBF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273" y="5040520"/>
            <a:ext cx="561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المحطة انحازت لمستمعيها فقط وتجاهلت بقية أفراد المجتمع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88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23D070-42F8-BB5E-9E10-FCC55740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73" y="797280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C1D2D2A-3C9B-DB01-5CED-121931F2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98" y="749655"/>
            <a:ext cx="1428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F88AE0E5-6E5A-01E5-CDCB-ECAF1F44D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210" y="378495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دقيق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0F81C93-83DD-55C2-F359-199A71B2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835" y="547723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 منحازة عشوائية بسيطة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22257EE-5917-7488-BDE2-E613014E2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273" y="4685067"/>
            <a:ext cx="561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البطاقات شملت جميع جمهور المسرح وأصبحت الفرص متساوية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193C5DFF-7303-03D5-5ACE-765CC77AD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98" y="1516417"/>
            <a:ext cx="6510337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75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9B383A18-21D2-46CA-F970-4E437E3B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36" y="684101"/>
            <a:ext cx="675322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FE712B0B-991D-F410-DF49-5F861E55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99" y="1715976"/>
            <a:ext cx="2159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6896F15D-EF0F-A9CA-E434-67837DC5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74" y="1630251"/>
            <a:ext cx="638968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79087C6D-2289-9F26-7740-DED72539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74" y="3827351"/>
            <a:ext cx="59848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E9F6BE05-C621-0887-4FFB-F6D097C9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9" y="4956064"/>
            <a:ext cx="608488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8E6FE31-225B-3E24-D709-88214B55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11" y="6046676"/>
            <a:ext cx="58372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id="{C948EE11-67AA-FA0B-C57B-4EB5AF92F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011" y="609489"/>
            <a:ext cx="7019925" cy="9366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5B7F229-0C07-98B6-E51A-7574C0D6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49" y="69739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336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1EB10CF-834D-AA24-CB46-AD5A23BA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95" y="765914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A2E3065-8BBE-4733-27E9-55D8BE4AD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20" y="718289"/>
            <a:ext cx="1428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75D06A7-5E9F-B477-DC99-CD082A231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095" y="3753589"/>
            <a:ext cx="406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المدرب حصر السؤال وانحاز للمتدربين فقط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6E15C3F-2AF1-0C20-31FF-D980A1DC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257" y="5445864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منحازة ملائمة للمدرب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AF5D4E9-78A2-5B77-8C06-32171B75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07" y="4653701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لذا لا يمكن التوصل إلى استنتاج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E1B8245-D4F5-3A8A-2BA6-5128D06F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57" y="1342176"/>
            <a:ext cx="61150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916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6F0A002-2813-8FBA-4BCA-109392ED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74" y="1038052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A0BFA93-816A-407C-1004-0E47C2F4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811" y="4746452"/>
            <a:ext cx="507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الباحث أهمل بقية المدن السعودية وانحاز لمدينة أبها فقط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B2F87C0-11EC-A734-2947-A41F5D07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036" y="5718002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منحازة ملائمة للباحث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630BC1C-60AE-410F-B65F-C7E29A0BB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986" y="3809827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غير دقيق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97A71BAA-F07C-54E8-FA64-28B68250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36" y="893589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A3CC20-0083-517E-30E3-A9DC8DDD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61" y="1577802"/>
            <a:ext cx="6515100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122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A5C2313-F36F-4623-8301-D882D7ED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75" y="727814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D38101DC-8EBE-5C32-DA81-0637E1AD95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5862" y="3031276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C1E264A-1D2E-A064-BF55-723277FA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087" y="4436214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الإختيار شمل جميع دوائر ( طبقات ) الشركة والإختيار كان عشوائيا أيضا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E9E5233-333F-E717-6BC2-DC260352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537" y="5407764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 منحازة عشوائية طبقية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F14C770-3C38-22C8-8435-C32C5C5B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87" y="3499589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دقيق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86FC457B-33BA-7A8C-0BDE-B92F1CDD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37" y="583351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B011FBD7-8435-FCCD-96F0-FA00E866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75" y="1339001"/>
            <a:ext cx="693261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77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6A61A8-7109-D7E1-AD64-70255B35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11" y="324140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8E1DD76C-FD47-662F-7ACE-A2C3D32400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3398" y="3168940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10A57BF-2522-2108-5FF7-663B7BBDC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186" y="449926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اختار عينة عشوائية بسيطة من زبائن المتجر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8A20C75-26E4-8631-3E15-3D411068A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011" y="5580352"/>
            <a:ext cx="194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 منحازة عشوائية بسيطة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A10F8D3-2409-A7EE-FA02-6B6F54284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373" y="3562640"/>
            <a:ext cx="183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دقيق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32C17446-8B50-FBFA-D9E1-A4DF61F1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73" y="179677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BFB7F3A-2716-662F-07E0-88206889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73" y="897227"/>
            <a:ext cx="70770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28">
            <a:extLst>
              <a:ext uri="{FF2B5EF4-FFF2-40B4-BE49-F238E27FC236}">
                <a16:creationId xmlns:a16="http://schemas.microsoft.com/office/drawing/2014/main" id="{1F493909-2978-AFA1-F8A4-C9DA4CB7C789}"/>
              </a:ext>
            </a:extLst>
          </p:cNvPr>
          <p:cNvGrpSpPr>
            <a:grpSpLocks/>
          </p:cNvGrpSpPr>
          <p:nvPr/>
        </p:nvGrpSpPr>
        <p:grpSpPr bwMode="auto">
          <a:xfrm>
            <a:off x="3865461" y="3311815"/>
            <a:ext cx="1679575" cy="755650"/>
            <a:chOff x="1591" y="2137"/>
            <a:chExt cx="1058" cy="476"/>
          </a:xfrm>
        </p:grpSpPr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DEF95B3C-13AB-F6CD-5B51-8A527D851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5" y="2168"/>
              <a:ext cx="644" cy="445"/>
              <a:chOff x="4753" y="2727"/>
              <a:chExt cx="644" cy="445"/>
            </a:xfrm>
          </p:grpSpPr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928B7D4C-517C-1EA9-A576-BBE1E75F9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" y="280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=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grpSp>
            <p:nvGrpSpPr>
              <p:cNvPr id="22" name="Group 13">
                <a:extLst>
                  <a:ext uri="{FF2B5EF4-FFF2-40B4-BE49-F238E27FC236}">
                    <a16:creationId xmlns:a16="http://schemas.microsoft.com/office/drawing/2014/main" id="{73D00202-9247-FB97-7B15-C852BAAEC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1" y="2727"/>
                <a:ext cx="476" cy="445"/>
                <a:chOff x="3288" y="1729"/>
                <a:chExt cx="567" cy="445"/>
              </a:xfrm>
            </p:grpSpPr>
            <p:sp>
              <p:nvSpPr>
                <p:cNvPr id="23" name="Text Box 14">
                  <a:extLst>
                    <a:ext uri="{FF2B5EF4-FFF2-40B4-BE49-F238E27FC236}">
                      <a16:creationId xmlns:a16="http://schemas.microsoft.com/office/drawing/2014/main" id="{E3B58374-5842-F658-40C8-534A02D956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6" y="1729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٧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4" name="Text Box 15">
                  <a:extLst>
                    <a:ext uri="{FF2B5EF4-FFF2-40B4-BE49-F238E27FC236}">
                      <a16:creationId xmlns:a16="http://schemas.microsoft.com/office/drawing/2014/main" id="{2A85AE74-9A76-3608-7EF3-FCE871C0E8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8" y="1924"/>
                  <a:ext cx="56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١٠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5" name="Line 16">
                  <a:extLst>
                    <a:ext uri="{FF2B5EF4-FFF2-40B4-BE49-F238E27FC236}">
                      <a16:creationId xmlns:a16="http://schemas.microsoft.com/office/drawing/2014/main" id="{B8434918-38A3-843C-7FBA-5B8531ED28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13" y="1937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4AFB31B4-9CEA-1597-0C02-4A3E163036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" y="2137"/>
              <a:ext cx="473" cy="476"/>
              <a:chOff x="4717" y="2727"/>
              <a:chExt cx="318" cy="476"/>
            </a:xfrm>
          </p:grpSpPr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C3A02801-9EC1-A46F-58AF-A51F4CCEC9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5" y="2727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س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9" name="Text Box 19">
                <a:extLst>
                  <a:ext uri="{FF2B5EF4-FFF2-40B4-BE49-F238E27FC236}">
                    <a16:creationId xmlns:a16="http://schemas.microsoft.com/office/drawing/2014/main" id="{F9426954-D777-0AE1-C79B-DAB41CD74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7" y="2953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١٥٠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720BADC3-6173-C400-7BC3-75D051B53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7" y="2966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Text Box 21">
            <a:extLst>
              <a:ext uri="{FF2B5EF4-FFF2-40B4-BE49-F238E27FC236}">
                <a16:creationId xmlns:a16="http://schemas.microsoft.com/office/drawing/2014/main" id="{A176F877-9689-6553-E93A-285BC86BD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261" y="4032540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١٠ × س =  ٧ × ١٥٠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AA274F02-6008-8DCA-959A-2B71AEFD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073" y="4499265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١٠ س =  ١٠٥٠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5DB06A00-31AF-6983-0449-8C5FF000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48" y="4967577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=  ١٠٥٠ ÷ ١٠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B3CF8F0F-EC17-0CE8-2F61-6BA8B3D8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748" y="5362865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=  ١٠٥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D1FE0E25-152B-DB97-43BB-F05FE829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011" y="6048665"/>
            <a:ext cx="349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عدد الذين فضلوا الحواسيب المحمولة =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BEC460BC-2BDF-464E-CA01-CF267F14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998" y="6048665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١٠٥ زبونا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2ADF1141-241C-784A-E934-F18CDA32E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8286" y="3203865"/>
            <a:ext cx="0" cy="375285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2BF85F27-BE7A-865E-2C9A-A2C186D8D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923" y="1981490"/>
            <a:ext cx="957263" cy="39528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>
                <a:solidFill>
                  <a:srgbClr val="3333FF"/>
                </a:solidFill>
              </a:rPr>
              <a:t>١٠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4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استعمال المعاينة في </a:t>
            </a:r>
            <a:r>
              <a:rPr lang="ar-SA" sz="48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التنؤ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 err="1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اتنبا</a:t>
            </a: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 بسلوك مجتمع مستعملا العينة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574328" y="3198712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1633897-CA88-C8E5-874F-32707DE6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22" y="812368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49B93668-7056-B9CB-9DC8-519C0C579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5909" y="3115830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01EE81A-9167-2B64-7D78-E64599E28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34" y="4520768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الإختيار شمل جميع دوائر ( طبقات ) الشركة والإختيار كان عشوائيا أيضا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9FCC149-E7F5-CED7-2B7B-194A4058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84" y="5492318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 منحازة عشوائية طبقية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EB545EA-9316-D58B-7C5D-9F26EF3FF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34" y="3584143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دقيق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1139B061-2B24-EBEC-4F0F-4C58ABA1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84" y="667905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6590A8EC-5C13-1223-4024-D67D667F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22" y="1423555"/>
            <a:ext cx="693261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34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5FD14B9-059F-42A2-20C5-13BDE009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11" y="926129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4B5D3216-D569-0DF9-DCD0-2CFE6FF5EB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1298" y="3229591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3245156-F08F-4EBA-B0E6-FCD604E1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523" y="4634529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تم اختيار فئة محددة حيث اختار الهاتف الذي ترتيبه ٥٠ ومضاعفات الـ ٥٠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D591DAC-B042-4895-EF4A-75C37379A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973" y="5606079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 منحازة عشوائية منتظمة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E857C7B-9DFE-A924-0241-2D7EC0E55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923" y="3697904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صادق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2BE255E7-11E9-7810-13FA-3B078CCE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23" y="853104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C03512C6-9B15-5655-C7ED-BBA26E8FE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23" y="1610341"/>
            <a:ext cx="670401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12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09C67B5-8B42-C431-654F-A13D2DB0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95" y="1088771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6092967-978C-74B1-1111-DEDE438DA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607" y="4797171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الاختيار انحاز للطالبات في جماعة الفنون وأهمل باقي الطالبات بالمدرسة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B8E0940-2501-CFD5-D4E9-E1BBF001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057" y="5768721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منحازة ملائمة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6E3A163-6264-8799-ED64-17303957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007" y="3860546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غير صادق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5A5EC-7594-291A-AB1C-1F4DC091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07" y="1015746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6B62059D-C2A6-787D-0CE4-D2C6D2BC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95" y="1592008"/>
            <a:ext cx="66040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15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E5D0044-A37A-A9D5-7677-6ECC1CB0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68" y="923204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E1453AE-A87E-FCE5-A055-18C831DB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780" y="4631604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الاختيار انحاز لقراء المجلة وأهمل باقي القراء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93B69AF-71A6-409A-5743-79187702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230" y="5603154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منحازة ملائمة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06D27C4-E6B6-DF93-BFD2-C5E465AB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180" y="3694979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غير صادق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554C8-0548-785C-52F6-3EF4D040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580" y="850179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5059BA68-8E22-115D-1FCF-E3F81F6C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30" y="1534391"/>
            <a:ext cx="689768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5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C1FE6DB-8980-1209-EFB4-7336325C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49" y="594776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57D481CA-F4C1-8347-2FDD-78D5053B8E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0736" y="3187163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3B09325-D802-8DC7-BC96-F8D09740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961" y="4698463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الاختيار شمل كل المدن ( الطبقات ) والإختيار كان عشوائيا . 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011F4C9-C0A0-AE00-4899-52D11440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411" y="5670013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غيرمنحازة عشوائية طبقية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508F0D1-DB38-49FC-94F6-58B6C0530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361" y="3761838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صادق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8E4D9F20-94BF-6ABD-8A32-C3A9C80A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61" y="521751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ADEE6EDB-05CC-644E-62A9-58FB4E68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49" y="1137701"/>
            <a:ext cx="6630987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245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6411803-7E94-7D2D-5F4B-8C6161BC7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86" y="798513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0BBD2E5C-CA94-D98E-B058-A87BCEBF4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3673" y="3067050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C87DF9A-35B6-6652-6C90-45044D9DD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898" y="4579938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الاختيار لمجموعة عشوائية بسيطة من الألبان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9A09CFB-544D-7D06-286D-F395B7E8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348" y="5551488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غيرمنحازة عشوائية بسيطة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36C8496-4BAF-2F8E-3796-9192A8E7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298" y="3643313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صادق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BEB778D5-FB7E-88FB-05FE-40F450C91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98" y="725488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0921F5AF-BA84-EB09-54F0-84AA2C68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73" y="1590675"/>
            <a:ext cx="69246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683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3D821ED-48F4-C75B-9151-96E81556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11" y="1166525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94AB869D-5D84-6B8D-81FF-F6A74DEB68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2898" y="3435062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7BC441F-F694-4307-26C4-C23EBF58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123" y="4947950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الاختيار انحاز لطلبة الصف الأمامي في غرفة الصف وأهمل بقية طلاب المدرسة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34F04E4-6024-AB4C-1A71-295D2A9C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573" y="59195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منحازة ملائمة للمعلم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DC58544-4AB8-8F8D-58BB-48BAF2369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523" y="4011325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غير صادق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3C29386-7073-3814-AA32-460F90CA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23" y="1093500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A0BB204E-F4D1-14C9-CE84-C4D31972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61" y="1706275"/>
            <a:ext cx="67706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23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A904747-5097-36B2-444D-B4C17F43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36" y="217883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093D2A1D-770B-9663-DC06-F6C8EEBF2B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8823" y="3853258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32BCF0B-CC5A-8C00-0E22-C50CD248E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48" y="5115320"/>
            <a:ext cx="687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الاختيار انحاز لطلبة طابور المقصف وأهمل بقية طلاب المدرسة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0CBE40B-D285-A7A2-5407-0B5961629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498" y="608687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منحازة ملائمة للمشرف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53BCBA2-80F7-6178-DE82-73E5F6951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448" y="4178695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غير صادق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4442B8F3-6624-8727-427E-04C66443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48" y="144858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340B17BC-ED1B-0A57-40F4-BC4ED546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73" y="827483"/>
            <a:ext cx="705008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871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F590234-C592-540B-365B-2DE20AAA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82" y="149650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37115487-AB8E-D34C-59DA-C75DC535D9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6669" y="2994450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8C1229C-6EC9-E061-639B-548126A1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457" y="432477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اختار عينة عشوائية بسيطة من زبائن المركز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EC57C74-12AF-41F9-DFA2-940C4174D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282" y="5405862"/>
            <a:ext cx="194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 منحازة عشوائية بسيطة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EE02C3A-ABD3-03DC-4150-4C9944D82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644" y="3388150"/>
            <a:ext cx="183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دقيق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87DD5720-50BE-321B-4112-2B27578B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44" y="5187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9">
            <a:extLst>
              <a:ext uri="{FF2B5EF4-FFF2-40B4-BE49-F238E27FC236}">
                <a16:creationId xmlns:a16="http://schemas.microsoft.com/office/drawing/2014/main" id="{F67ED51C-EC59-B29A-B176-F5196389D28D}"/>
              </a:ext>
            </a:extLst>
          </p:cNvPr>
          <p:cNvGrpSpPr>
            <a:grpSpLocks/>
          </p:cNvGrpSpPr>
          <p:nvPr/>
        </p:nvGrpSpPr>
        <p:grpSpPr bwMode="auto">
          <a:xfrm>
            <a:off x="3658732" y="3137325"/>
            <a:ext cx="1679575" cy="755650"/>
            <a:chOff x="1591" y="2137"/>
            <a:chExt cx="1058" cy="476"/>
          </a:xfrm>
        </p:grpSpPr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0C4C37A7-9836-1F00-AA3C-28010D935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5" y="2168"/>
              <a:ext cx="644" cy="445"/>
              <a:chOff x="4753" y="2727"/>
              <a:chExt cx="644" cy="445"/>
            </a:xfrm>
          </p:grpSpPr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07D52BBC-2B85-3CFA-493F-54C9EC764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" y="280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=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grpSp>
            <p:nvGrpSpPr>
              <p:cNvPr id="21" name="Group 12">
                <a:extLst>
                  <a:ext uri="{FF2B5EF4-FFF2-40B4-BE49-F238E27FC236}">
                    <a16:creationId xmlns:a16="http://schemas.microsoft.com/office/drawing/2014/main" id="{DD283379-6137-A9A2-0B6B-F0D565543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1" y="2727"/>
                <a:ext cx="476" cy="445"/>
                <a:chOff x="3288" y="1729"/>
                <a:chExt cx="567" cy="445"/>
              </a:xfrm>
            </p:grpSpPr>
            <p:sp>
              <p:nvSpPr>
                <p:cNvPr id="22" name="Text Box 13">
                  <a:extLst>
                    <a:ext uri="{FF2B5EF4-FFF2-40B4-BE49-F238E27FC236}">
                      <a16:creationId xmlns:a16="http://schemas.microsoft.com/office/drawing/2014/main" id="{82018982-9D04-6845-2874-ADC0A830DE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6" y="1729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١٨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3" name="Text Box 14">
                  <a:extLst>
                    <a:ext uri="{FF2B5EF4-FFF2-40B4-BE49-F238E27FC236}">
                      <a16:creationId xmlns:a16="http://schemas.microsoft.com/office/drawing/2014/main" id="{1CFA697C-5CCE-450D-7FFD-090CE08F7A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8" y="1924"/>
                  <a:ext cx="56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٤٤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4" name="Line 15">
                  <a:extLst>
                    <a:ext uri="{FF2B5EF4-FFF2-40B4-BE49-F238E27FC236}">
                      <a16:creationId xmlns:a16="http://schemas.microsoft.com/office/drawing/2014/main" id="{872643F2-624E-6985-F134-6A1B25B1C4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13" y="1937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A8B4C393-F444-4368-CDEF-BCEE332ED4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" y="2137"/>
              <a:ext cx="473" cy="476"/>
              <a:chOff x="4717" y="2727"/>
              <a:chExt cx="318" cy="476"/>
            </a:xfrm>
          </p:grpSpPr>
          <p:sp>
            <p:nvSpPr>
              <p:cNvPr id="17" name="Text Box 17">
                <a:extLst>
                  <a:ext uri="{FF2B5EF4-FFF2-40B4-BE49-F238E27FC236}">
                    <a16:creationId xmlns:a16="http://schemas.microsoft.com/office/drawing/2014/main" id="{6B3A4DD3-4915-0F23-E2F2-FC97F7954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5" y="2727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س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7F87D4C-4702-2D11-EDEF-84C449453C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7" y="2953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٥٠٠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319E2B8D-C342-70DA-C56D-903D34349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7" y="2966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Text Box 20">
            <a:extLst>
              <a:ext uri="{FF2B5EF4-FFF2-40B4-BE49-F238E27FC236}">
                <a16:creationId xmlns:a16="http://schemas.microsoft.com/office/drawing/2014/main" id="{760D31EC-4B8C-A72B-58FB-9725CF98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532" y="3858050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٤٤ × س =  ١٨ × ٥٠٠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880C73BE-8DEB-DC22-D290-97EF7EA98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344" y="4324775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٤٤ س =  ٩٠٠٠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FE659380-EA4F-2EA9-D6A8-7CBC6373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919" y="4793087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=  ٩٠٠٠ ÷ ٤٤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C9A5AF8C-3ECF-5D39-B61A-2B74B54A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019" y="5188375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</a:t>
            </a:r>
            <a:r>
              <a:rPr lang="ar-SA" altLang="en-US" sz="2000" b="1" dirty="0">
                <a:solidFill>
                  <a:srgbClr val="3333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000" b="1" dirty="0">
                <a:solidFill>
                  <a:srgbClr val="3333FF"/>
                </a:solidFill>
              </a:rPr>
              <a:t>  ٢٠٥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25CE263E-FBA2-A37F-DD7A-854837FD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282" y="5874175"/>
            <a:ext cx="349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عدد الذين فضلوا السفر بالطائرة </a:t>
            </a:r>
            <a:r>
              <a:rPr lang="ar-SA" altLang="en-US" sz="2000" b="1">
                <a:solidFill>
                  <a:srgbClr val="3333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BFE06812-15CA-E4BB-552B-E8E0C196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682" y="58741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٢٠٥ شخصا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29EE0187-D30C-86F6-519A-E73377B16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1557" y="3029375"/>
            <a:ext cx="0" cy="375285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28">
            <a:extLst>
              <a:ext uri="{FF2B5EF4-FFF2-40B4-BE49-F238E27FC236}">
                <a16:creationId xmlns:a16="http://schemas.microsoft.com/office/drawing/2014/main" id="{E9D8A722-B6C4-BAF2-F4AC-1BB9CFC8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44" y="941812"/>
            <a:ext cx="6811963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954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094CDCE-1DDC-79DF-89FE-8F4C949B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85" y="161377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253F41ED-54B9-22EE-8459-880EEF60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97" y="88352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54DCFDCE-B028-0401-157D-BB42399B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85" y="737639"/>
            <a:ext cx="67945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7">
            <a:extLst>
              <a:ext uri="{FF2B5EF4-FFF2-40B4-BE49-F238E27FC236}">
                <a16:creationId xmlns:a16="http://schemas.microsoft.com/office/drawing/2014/main" id="{02361BAC-288D-8C0A-269C-3818463B4459}"/>
              </a:ext>
            </a:extLst>
          </p:cNvPr>
          <p:cNvGrpSpPr>
            <a:grpSpLocks/>
          </p:cNvGrpSpPr>
          <p:nvPr/>
        </p:nvGrpSpPr>
        <p:grpSpPr bwMode="auto">
          <a:xfrm>
            <a:off x="5230235" y="2802977"/>
            <a:ext cx="1476375" cy="706437"/>
            <a:chOff x="4513" y="1729"/>
            <a:chExt cx="930" cy="445"/>
          </a:xfrm>
        </p:grpSpPr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8FA52178-8915-50C8-FE3E-E3D8AB438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1729"/>
              <a:ext cx="749" cy="445"/>
              <a:chOff x="2594" y="3249"/>
              <a:chExt cx="476" cy="445"/>
            </a:xfrm>
          </p:grpSpPr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22BC6C91-0000-338C-E036-0208E78A4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٤٢٥</a:t>
                </a:r>
                <a:endParaRPr lang="en-US" altLang="en-US" sz="2000" b="1" dirty="0"/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D2674587-4A98-7A5B-F067-917007D4F9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٥٠٠</a:t>
                </a:r>
                <a:endParaRPr lang="en-US" altLang="en-US" sz="2000" b="1" dirty="0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BA2502EA-0186-1B0D-14A9-1600BA749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9E7071D1-747F-9778-6400-E55E71C49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1810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id="{BDA3D355-B47A-0E2C-51E5-A497C713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047" y="2933152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٨٥٪</a:t>
            </a: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73983732-5C14-C9E9-7265-AE56587D83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3672" y="2466427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F703F19D-70AD-6B0B-4C7A-B1BC31A3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460" y="3796752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اختار عينة عشوائية بسيطة من المسافرين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BDA8E290-8E09-D669-AB99-C3ACD6B7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285" y="4877839"/>
            <a:ext cx="194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العينة غير منحازة عشوائية بسيطة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38BE3F99-D7A4-A042-253C-372A4B2E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647" y="2860127"/>
            <a:ext cx="183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الاستنتاج دقيق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4205606D-60C6-416A-6924-232931E7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160" y="3833264"/>
            <a:ext cx="349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٨٥٪ من المسافرين يؤيدون الفكرة .</a:t>
            </a:r>
            <a:endParaRPr lang="ar-SA" altLang="en-US" sz="2000" b="1" dirty="0">
              <a:solidFill>
                <a:srgbClr val="3333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24D489FB-4CEA-CCD6-1979-679F53DB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210" y="4517477"/>
            <a:ext cx="356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يجب على المطار انشاء المقهى .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C3969E4D-5448-BC93-FA2C-BD186CE2F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8560" y="2491827"/>
            <a:ext cx="0" cy="4294187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1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٧-٥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استعمال المعاينة في </a:t>
            </a: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التنؤ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B9B7626-5D17-0CE8-3620-CABB2CC9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35" y="327534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29F85BCF-E450-62BE-19A8-838253D1D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872" y="2829434"/>
            <a:ext cx="5653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يمكن لبشار أن يستعمل العينة العشوائية الطبقية وذلك باختيار الطلاب عشوائيا من كل صف في المدرسة ؟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194CCD4-0D2B-5C52-C9FE-2B8E5688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47" y="254509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463C611-DD10-793C-008D-700C5DD9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35" y="975234"/>
            <a:ext cx="64881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32069D6C-9C91-4019-D57F-3955517FC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360" y="3962909"/>
            <a:ext cx="5653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يمكن لبشار أن يستعمل العينة العشوائية البسيطة وذلك بتوزيع بطاقات على الطلاب وكتابة ( أرغب – لا أرغب ) ووضعها في صندوق ثم سحب البطاقات عشوائيا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AD776D44-36FF-BFE9-7E6B-0F82EDAC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360" y="5439284"/>
            <a:ext cx="5653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يمكن لبشار أن يستعمل العينة العشوائية المنتظمة سؤال كل عاشر طالب يدخل إلى المدرسة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FF3C1165-1416-C998-E85D-5DE6AC7C8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910" y="2738946"/>
            <a:ext cx="2341562" cy="9001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الطريقة الأولى</a:t>
            </a:r>
            <a:endParaRPr lang="en-US" altLang="en-US" sz="2800" b="1"/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C9D2C06C-29A8-26BB-0583-552DAA337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910" y="4035934"/>
            <a:ext cx="2341562" cy="900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الطريقة الثانية</a:t>
            </a:r>
            <a:endParaRPr lang="en-US" altLang="en-US" sz="2800" b="1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8209FEA-CE8D-C888-B32A-A9675C3A4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910" y="5331334"/>
            <a:ext cx="2341562" cy="900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الطريقة الثالثة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3169073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3" grpId="0" animBg="1"/>
      <p:bldP spid="14" grpId="0" animBg="1"/>
      <p:bldP spid="16" grpId="0" animBg="1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96637DE-C2D7-0AEF-2A96-FA6EA159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61" y="678602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1E12E9DA-A42D-2ACB-E89C-B4B64259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677" y="1537434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>
                <a:solidFill>
                  <a:schemeClr val="accent2"/>
                </a:solidFill>
              </a:rPr>
              <a:t>تمه</a:t>
            </a:r>
            <a:r>
              <a:rPr lang="ar-SA" altLang="en-US" sz="2800" b="1">
                <a:solidFill>
                  <a:srgbClr val="FF3300"/>
                </a:solidFill>
              </a:rPr>
              <a:t>يـد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0D05B198-DA25-B204-EDF4-C724C243A4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9448" y="2370877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ECE4BE8-AF92-BF80-ACAD-137BA4E8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586" y="1218352"/>
            <a:ext cx="83518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6600"/>
                </a:solidFill>
              </a:rPr>
              <a:t>إذا اخترنا عينة من الطلاب للإجابة على السؤال التالي :</a:t>
            </a:r>
          </a:p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هل يجب زيادة الدوام المدرسي لتوفير وقت أكبر لحصص الرياضة ؟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5DDD919A-24E2-03A9-D723-C3800E00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761" y="2623289"/>
            <a:ext cx="8532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هل من الممكن أن تكون العينة من أعضاء الفرق الرياضية في المدرسة ممثلة للمجتمع ؟ وضح ذلك .</a:t>
            </a:r>
            <a:endParaRPr lang="en-US" altLang="en-US" sz="2000" b="1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DEDD39F-8F5C-8B59-FDAB-9403BE165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436" y="3161452"/>
            <a:ext cx="554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لا</a:t>
            </a:r>
            <a:r>
              <a:rPr lang="ar-SA" altLang="en-US" sz="2000" b="1">
                <a:solidFill>
                  <a:srgbClr val="FF0000"/>
                </a:solidFill>
              </a:rPr>
              <a:t>  لأنهم سوف يكونون منحازين في تفضيلهم لدروس الرياضة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64BCACD7-19DA-E16F-38E7-799E1926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761" y="3955202"/>
            <a:ext cx="8532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هل من الممكن أن تكون العينة من الطلاب الذين استلموا سؤال الدراسة عبر البريد الإلكتروني في بيوتهم ممثلة للمجتمع وضح ذلك .</a:t>
            </a:r>
            <a:endParaRPr lang="en-US" altLang="en-US" sz="2000" b="1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F46393B7-907A-2866-BA20-C1DB3D760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436" y="4709264"/>
            <a:ext cx="554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لا</a:t>
            </a:r>
            <a:r>
              <a:rPr lang="ar-SA" altLang="en-US" sz="2000" b="1">
                <a:solidFill>
                  <a:srgbClr val="FF0000"/>
                </a:solidFill>
              </a:rPr>
              <a:t>  لأن معظم الطلاب ليس لديهم شبكة المعلومات في بيوتهم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727BFD57-2393-1E8D-3356-BBEBE7E6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761" y="5360139"/>
            <a:ext cx="8532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هل من الممكن أن تكون العينة المختارة من جميع طلاب المدرسة ممثلة للمجتمع ؟ وضح ذلك .</a:t>
            </a:r>
            <a:endParaRPr lang="en-US" altLang="en-US" sz="2000" b="1"/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C9235287-17BC-D1BA-76AC-B05DF57B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323" y="5898302"/>
            <a:ext cx="644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نعم</a:t>
            </a:r>
            <a:r>
              <a:rPr lang="ar-SA" altLang="en-US" sz="2000" b="1">
                <a:solidFill>
                  <a:srgbClr val="FF0000"/>
                </a:solidFill>
              </a:rPr>
              <a:t>  لأن النتائج سوف تكون دقيقة وصادقة وفرص التصويت متساوية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6AB7C4-5D2B-6824-3062-F73DF1A4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74" y="237069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B2DF46DC-1F58-1884-98B1-501D7D64D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99" y="2650069"/>
            <a:ext cx="3205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لا</a:t>
            </a:r>
            <a:r>
              <a:rPr lang="ar-SA" altLang="en-US" sz="2000" b="1">
                <a:solidFill>
                  <a:srgbClr val="FF0000"/>
                </a:solidFill>
              </a:rPr>
              <a:t>  لأن جمهور البرامج الوثائقية سوف يفضل تلك البرامج على البرامج الأخرى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0761FAC-534B-4D53-133B-75EAAAB7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324" y="3874031"/>
            <a:ext cx="30972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لا</a:t>
            </a:r>
            <a:r>
              <a:rPr lang="ar-SA" altLang="en-US" sz="2000" b="1">
                <a:solidFill>
                  <a:srgbClr val="FF0000"/>
                </a:solidFill>
              </a:rPr>
              <a:t>  لأن طلاب المتوسطة سيفضلون البرامج التي تناسب مستواهم فهم لا يمثلون كافة شرائح المجتمع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3903FF29-9AA3-1D07-99A0-E62C8D21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261" y="5313894"/>
            <a:ext cx="284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نعم</a:t>
            </a:r>
            <a:r>
              <a:rPr lang="ar-SA" altLang="en-US" sz="2000" b="1">
                <a:solidFill>
                  <a:srgbClr val="FF0000"/>
                </a:solidFill>
              </a:rPr>
              <a:t>  لأن الأشخاص من كل الفئات والأعمار والبيئات المختلفة . 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1FDA49F-21C9-FE52-A66C-F32B4FAE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24" y="92606"/>
            <a:ext cx="88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60E006B-7AE3-057B-A2CD-F9C8893C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11" y="705381"/>
            <a:ext cx="40751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3FB3542-D2A3-1F40-52FC-399AF589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11" y="200556"/>
            <a:ext cx="1692275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B97ABF-2B09-2A0D-1491-FCE68B1D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61" y="2397656"/>
            <a:ext cx="41100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539A6ED6-BFAC-4CB3-47B6-4553A70D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61" y="3837519"/>
            <a:ext cx="4140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07D7FC5-945C-8F47-EE1F-4E03F5A1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99" y="5348819"/>
            <a:ext cx="58118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ine 4">
            <a:extLst>
              <a:ext uri="{FF2B5EF4-FFF2-40B4-BE49-F238E27FC236}">
                <a16:creationId xmlns:a16="http://schemas.microsoft.com/office/drawing/2014/main" id="{5C89C9DE-28C2-FF49-C789-A26D67BEB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3361" y="2108731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4A4F8-0603-459A-15E8-C1FE402D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91" y="213653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4E4B363-5097-5056-3691-6D5EF085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41" y="69190"/>
            <a:ext cx="88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56C6317A-69B2-4452-8E64-4201F4A4E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628" y="1175335"/>
            <a:ext cx="716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إذا أراد الطبيب تحليل دم المريض . فهل يكفي أخذ عينة من الدم لتحليل دم المريض ؟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688FED5D-83BF-2C95-2FD3-F59DFEC6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033" y="1175037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نعم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62222083-D855-F94B-B0CC-F1C46A2C5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596" y="2008376"/>
            <a:ext cx="8174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إذا أرادنا تحديد نوع الرياضة المفضلة عند الشباب . فهل يكفي أخذ عينة من الشباب لتحديد ذلك ؟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4DE9C700-F2A0-C46D-685F-F021273E6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667" y="2018640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نعم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4AFE6F6-E842-46D5-ED71-BB9220AC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366" y="2661578"/>
            <a:ext cx="1042987" cy="900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العينة</a:t>
            </a:r>
            <a:endParaRPr lang="en-US" altLang="en-US" sz="2800" b="1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08410E2C-A048-0417-713B-ECE655951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66" y="2661578"/>
            <a:ext cx="3060700" cy="900112"/>
          </a:xfrm>
          <a:prstGeom prst="rect">
            <a:avLst/>
          </a:prstGeom>
          <a:gradFill rotWithShape="1">
            <a:gsLst>
              <a:gs pos="0">
                <a:srgbClr val="EAD4B4"/>
              </a:gs>
              <a:gs pos="100000">
                <a:srgbClr val="E6F1A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000" b="1"/>
              <a:t>مجموعة صغيرة تمثل جميع عناصر</a:t>
            </a:r>
            <a:endParaRPr lang="en-US" altLang="en-US" sz="2000" b="1"/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141BB2DF-AA06-FDB9-9E79-39E04E64D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191" y="2661578"/>
            <a:ext cx="1260475" cy="900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المجتمع</a:t>
            </a:r>
            <a:endParaRPr lang="en-US" altLang="en-US" sz="2800" b="1"/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8AC886A1-3AFF-692D-487D-8C668E66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916" y="2948915"/>
            <a:ext cx="1871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SA" altLang="en-US" sz="2800" b="1">
                <a:solidFill>
                  <a:srgbClr val="0000FF"/>
                </a:solidFill>
                <a:cs typeface="Monotype Koufi" pitchFamily="2" charset="0"/>
              </a:rPr>
              <a:t>نستنتج أن :</a:t>
            </a:r>
            <a:endParaRPr lang="en-US" altLang="en-US" sz="2800" b="1">
              <a:solidFill>
                <a:srgbClr val="FF0000"/>
              </a:solidFill>
              <a:cs typeface="Monotype Koufi" pitchFamily="2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5C80A4F8-90AA-AFD1-DFD1-7F24EA6DA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516" y="4064928"/>
            <a:ext cx="806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إذا أردنا معرفة شعبية النادي </a:t>
            </a:r>
            <a:r>
              <a:rPr lang="ar-SA" altLang="en-US" sz="2000" b="1" dirty="0" err="1">
                <a:solidFill>
                  <a:srgbClr val="006600"/>
                </a:solidFill>
              </a:rPr>
              <a:t>س</a:t>
            </a:r>
            <a:r>
              <a:rPr lang="ar-SA" altLang="en-US" sz="2000" b="1" dirty="0">
                <a:solidFill>
                  <a:srgbClr val="006600"/>
                </a:solidFill>
              </a:rPr>
              <a:t>  . فهل يكفي أن نختار عينة من جماهير </a:t>
            </a:r>
            <a:r>
              <a:rPr lang="ar-SA" altLang="en-US" sz="2000" b="1" dirty="0" err="1">
                <a:solidFill>
                  <a:srgbClr val="006600"/>
                </a:solidFill>
              </a:rPr>
              <a:t>س</a:t>
            </a:r>
            <a:r>
              <a:rPr lang="ar-SA" altLang="en-US" sz="2000" b="1" dirty="0">
                <a:solidFill>
                  <a:srgbClr val="006600"/>
                </a:solidFill>
              </a:rPr>
              <a:t>  لمعرفة ذلك ؟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08E9C92E-B2E8-909A-EDC5-D9CE5240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03" y="4064928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لا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C034F2E6-0DE5-7294-030E-24173899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941" y="4858678"/>
            <a:ext cx="7127875" cy="900112"/>
          </a:xfrm>
          <a:prstGeom prst="rect">
            <a:avLst/>
          </a:prstGeom>
          <a:gradFill rotWithShape="1">
            <a:gsLst>
              <a:gs pos="0">
                <a:srgbClr val="EAD4B4"/>
              </a:gs>
              <a:gs pos="100000">
                <a:srgbClr val="E6F1A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000" b="1"/>
              <a:t>للحصول على نتائج صحيحة وصادقة لتمثيل المجتمع يجب اختيار عينة </a:t>
            </a:r>
            <a:r>
              <a:rPr lang="ar-SA" altLang="en-US" sz="2400" b="1">
                <a:solidFill>
                  <a:srgbClr val="FF0000"/>
                </a:solidFill>
              </a:rPr>
              <a:t>غير منحازة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0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43897CF-10AA-5BA0-7EEA-E88FF900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61" y="241590"/>
            <a:ext cx="3813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51138982-A84F-7B6E-1ACF-0151FD16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648" y="925802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006600"/>
                </a:solidFill>
              </a:rPr>
              <a:t>أنواع العينة 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549EF583-D2BC-6904-EBB9-268BDF06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148" y="1790990"/>
            <a:ext cx="1042988" cy="900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العينة</a:t>
            </a:r>
            <a:endParaRPr lang="en-US" altLang="en-US" sz="2800" b="1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3B1AF2A-3A5E-260B-6105-759C820D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286" y="4850102"/>
            <a:ext cx="3321050" cy="900113"/>
          </a:xfrm>
          <a:prstGeom prst="rect">
            <a:avLst/>
          </a:prstGeom>
          <a:gradFill rotWithShape="1">
            <a:gsLst>
              <a:gs pos="0">
                <a:srgbClr val="EAD4B4"/>
              </a:gs>
              <a:gs pos="100000">
                <a:srgbClr val="E6F1A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000" b="1"/>
              <a:t>تعطي نتائج صحيحة وصادقة</a:t>
            </a:r>
            <a:endParaRPr lang="en-US" altLang="en-US" sz="2000" b="1"/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9B043FB1-D89A-997A-ABA5-4FD364F85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086" y="3842040"/>
            <a:ext cx="2341562" cy="900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عينة غير متحيزة</a:t>
            </a:r>
            <a:endParaRPr lang="en-US" altLang="en-US" sz="2800" b="1" dirty="0"/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D4A6BCCD-F092-7770-4AEA-7F8F8E1BFEC3}"/>
              </a:ext>
            </a:extLst>
          </p:cNvPr>
          <p:cNvGrpSpPr>
            <a:grpSpLocks/>
          </p:cNvGrpSpPr>
          <p:nvPr/>
        </p:nvGrpSpPr>
        <p:grpSpPr bwMode="auto">
          <a:xfrm>
            <a:off x="4655311" y="2711740"/>
            <a:ext cx="4378325" cy="1152525"/>
            <a:chOff x="1778" y="1289"/>
            <a:chExt cx="2383" cy="726"/>
          </a:xfrm>
        </p:grpSpPr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4937DC62-4148-E096-E1C3-787BC236E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1289"/>
              <a:ext cx="0" cy="363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F0CD7507-2BB5-6328-79A1-9FECE5611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8" y="1652"/>
              <a:ext cx="2383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id="{6662457D-195A-86B4-F5B2-4932D42BB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652"/>
              <a:ext cx="0" cy="363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B702BE69-7041-5EF1-52DA-A99B0D331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1652"/>
              <a:ext cx="0" cy="363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22">
            <a:extLst>
              <a:ext uri="{FF2B5EF4-FFF2-40B4-BE49-F238E27FC236}">
                <a16:creationId xmlns:a16="http://schemas.microsoft.com/office/drawing/2014/main" id="{F6DE40BD-8F2A-CFC9-23C7-9B0E6D32A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436" y="3842040"/>
            <a:ext cx="2341562" cy="900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عينة متحيزة</a:t>
            </a:r>
            <a:endParaRPr lang="en-US" altLang="en-US" sz="2800" b="1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3F6A4BE-040E-374E-678C-F21A9F293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548" y="4850102"/>
            <a:ext cx="3321050" cy="900113"/>
          </a:xfrm>
          <a:prstGeom prst="rect">
            <a:avLst/>
          </a:prstGeom>
          <a:gradFill rotWithShape="1">
            <a:gsLst>
              <a:gs pos="0">
                <a:srgbClr val="EAD4B4"/>
              </a:gs>
              <a:gs pos="100000">
                <a:srgbClr val="E6F1A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000" b="1" dirty="0"/>
              <a:t>لا تعطي نتائج دقيقة ويتم فيها تفضيل</a:t>
            </a:r>
          </a:p>
          <a:p>
            <a:pPr rtl="0"/>
            <a:r>
              <a:rPr lang="ar-SA" altLang="en-US" sz="2000" b="1" dirty="0"/>
              <a:t> بعض أقسام المجتمع على بعض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3005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937</Words>
  <Application>Microsoft Macintosh PowerPoint</Application>
  <PresentationFormat>شاشة عريضة</PresentationFormat>
  <Paragraphs>328</Paragraphs>
  <Slides>31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3" baseType="lpstr">
      <vt:lpstr>Arial Unicode MS</vt:lpstr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53</cp:revision>
  <dcterms:created xsi:type="dcterms:W3CDTF">2021-08-28T07:17:54Z</dcterms:created>
  <dcterms:modified xsi:type="dcterms:W3CDTF">2023-02-28T08:29:04Z</dcterms:modified>
</cp:coreProperties>
</file>