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6"/>
  </p:notesMasterIdLst>
  <p:sldIdLst>
    <p:sldId id="273" r:id="rId2"/>
    <p:sldId id="379" r:id="rId3"/>
    <p:sldId id="360" r:id="rId4"/>
    <p:sldId id="258" r:id="rId5"/>
    <p:sldId id="350" r:id="rId6"/>
    <p:sldId id="380" r:id="rId7"/>
    <p:sldId id="384" r:id="rId8"/>
    <p:sldId id="385" r:id="rId9"/>
    <p:sldId id="386" r:id="rId10"/>
    <p:sldId id="387" r:id="rId11"/>
    <p:sldId id="388" r:id="rId12"/>
    <p:sldId id="390" r:id="rId13"/>
    <p:sldId id="389" r:id="rId14"/>
    <p:sldId id="392" r:id="rId15"/>
    <p:sldId id="391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383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4"/>
            <p14:sldId id="385"/>
            <p14:sldId id="386"/>
            <p14:sldId id="387"/>
            <p14:sldId id="388"/>
            <p14:sldId id="390"/>
            <p14:sldId id="389"/>
            <p14:sldId id="392"/>
            <p14:sldId id="391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2C0"/>
    <a:srgbClr val="DCC5C5"/>
    <a:srgbClr val="FFE7F3"/>
    <a:srgbClr val="DCC9CB"/>
    <a:srgbClr val="FFF8F3"/>
    <a:srgbClr val="FFCADF"/>
    <a:srgbClr val="AEFFCC"/>
    <a:srgbClr val="CAFFE3"/>
    <a:srgbClr val="A5FFD8"/>
    <a:srgbClr val="E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0"/>
    <p:restoredTop sz="93451"/>
  </p:normalViewPr>
  <p:slideViewPr>
    <p:cSldViewPr snapToGrid="0" snapToObjects="1">
      <p:cViewPr varScale="1">
        <p:scale>
          <a:sx n="108" d="100"/>
          <a:sy n="108" d="100"/>
        </p:scale>
        <p:origin x="2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6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7.png"/><Relationship Id="rId7" Type="http://schemas.openxmlformats.org/officeDocument/2006/relationships/image" Target="../media/image6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7.png"/><Relationship Id="rId7" Type="http://schemas.openxmlformats.org/officeDocument/2006/relationships/image" Target="../media/image7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5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imgres?imgurl=http://www.pics-site.com/wp-content/uploads/Reflection-Photography-7.jpg&amp;imgrefurl=http://www.iraqpf.com/showthread.php%3Ft%3D178359&amp;usg=__8RyZ6lSyAeF00eX_Ae8Iv-vjXSg=&amp;h=470&amp;w=700&amp;sz=59&amp;hl=ar&amp;start=9&amp;zoom=1&amp;tbnid=B4OrQZ_vYOtSxM:&amp;tbnh=94&amp;tbnw=140&amp;prev=/images%3Fq%3D%25D8%25A7%25D9%2586%25D8%25B9%25D9%2583%25D8%25A7%25D8%25B3%25D8%25A7%25D8%25AA%26hl%3Dar%26safe%3Dactive%26gbv%3D2%26tbs%3Disch:1&amp;itbs=1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imgres?imgurl=http://farm1.static.flickr.com/110/293514341_0271063cb8.jpg%3Fv%3D0&amp;imgrefurl=http://www.5starsphoto.com/vb/showthread.php%3Ft%3D1325&amp;usg=__cLhJ0Y_BrX5r0m2SkRPp9qdB4P0=&amp;h=500&amp;w=440&amp;sz=204&amp;hl=ar&amp;start=76&amp;zoom=1&amp;tbnid=mxYL43cJUfG3DM:&amp;tbnh=130&amp;tbnw=114&amp;prev=/images%3Fq%3D%25D8%25A7%25D9%2586%25D8%25B9%25D9%2583%25D8%25A7%25D8%25B3%25D8%25A7%25D8%25AA%26start%3D60%26hl%3Dar%26safe%3Dactive%26sa%3DN%26gbv%3D2%26tbs%3Disch:1&amp;itbs=1" TargetMode="External"/><Relationship Id="rId13" Type="http://schemas.openxmlformats.org/officeDocument/2006/relationships/image" Target="../media/image49.jpeg"/><Relationship Id="rId18" Type="http://schemas.openxmlformats.org/officeDocument/2006/relationships/hyperlink" Target="http://www.google.com.sa/imgres?imgurl=http://static.flickr.com/4135/4791558555_b23d896e61_m.jpg&amp;imgrefurl=http://www.lurvely.com/index.php%3Fowner%3D22529606%40N02&amp;usg=__CTmIUeho5Pc5-Vug42t2NM5vW0A=&amp;h=240&amp;w=160&amp;sz=29&amp;hl=ar&amp;start=226&amp;zoom=1&amp;tbnid=1aL0FWalSnUMZM:&amp;tbnh=110&amp;tbnw=73&amp;prev=/images%3Fq%3D%25D8%25A7%25D9%2586%25D8%25B9%25D9%2583%25D8%25A7%25D8%25B3%25D8%25A7%25D8%25AA%26start%3D220%26hl%3Dar%26safe%3Dactive%26sa%3DN%26gbv%3D2%26tbs%3Disch:1&amp;itbs=1" TargetMode="External"/><Relationship Id="rId26" Type="http://schemas.openxmlformats.org/officeDocument/2006/relationships/hyperlink" Target="http://www.google.com.sa/imgres?imgurl=http://i328.photobucket.com/albums/l336/glamgalz/funzug/imgs/nature/chinese_landscapes_01.jpg&amp;imgrefurl=http://www.alhnuf.com/96519.html&amp;usg=__wFEeoWqGmMhodJHAfFJmcFAWdYY=&amp;h=353&amp;w=530&amp;sz=15&amp;hl=ar&amp;start=44&amp;zoom=1&amp;tbnid=bnkjqCvgS4cstM:&amp;tbnh=88&amp;tbnw=132&amp;prev=/images%3Fq%3D%25D8%25A7%25D9%2586%25D8%25B9%25D9%2583%25D8%25A7%25D8%25B3%25D8%25A7%25D8%25AA%26start%3D40%26hl%3Dar%26safe%3Dactive%26sa%3DN%26gbv%3D2%26tbs%3Disch:1&amp;itbs=1" TargetMode="External"/><Relationship Id="rId3" Type="http://schemas.openxmlformats.org/officeDocument/2006/relationships/image" Target="../media/image37.png"/><Relationship Id="rId21" Type="http://schemas.openxmlformats.org/officeDocument/2006/relationships/image" Target="../media/image53.jpeg"/><Relationship Id="rId7" Type="http://schemas.openxmlformats.org/officeDocument/2006/relationships/image" Target="../media/image46.jpeg"/><Relationship Id="rId12" Type="http://schemas.openxmlformats.org/officeDocument/2006/relationships/hyperlink" Target="http://www.google.com.sa/imgres?imgurl=http://www.pics-site.com/wp-content/uploads/Reflection-Photography-6.jpg&amp;imgrefurl=http://www.iraqpf.com/showthread.php%3Ft%3D178359&amp;usg=__CGBAcSyOEXnkp3hWQrks1S5w6dY=&amp;h=468&amp;w=700&amp;sz=84&amp;hl=ar&amp;start=10&amp;zoom=1&amp;tbnid=5p_nSk0MPW1wtM:&amp;tbnh=94&amp;tbnw=140&amp;prev=/images%3Fq%3D%25D8%25A7%25D9%2586%25D8%25B9%25D9%2583%25D8%25A7%25D8%25B3%25D8%25A7%25D8%25AA%26hl%3Dar%26safe%3Dactive%26gbv%3D2%26tbs%3Disch:1&amp;itbs=1" TargetMode="External"/><Relationship Id="rId17" Type="http://schemas.openxmlformats.org/officeDocument/2006/relationships/image" Target="../media/image51.jpeg"/><Relationship Id="rId25" Type="http://schemas.openxmlformats.org/officeDocument/2006/relationships/image" Target="../media/image55.jpeg"/><Relationship Id="rId2" Type="http://schemas.openxmlformats.org/officeDocument/2006/relationships/image" Target="../media/image36.jpg"/><Relationship Id="rId16" Type="http://schemas.openxmlformats.org/officeDocument/2006/relationships/hyperlink" Target="http://www.google.com.sa/imgres?imgurl=http://www.up.albreah.com/uploads/images/Albreah-fceadd5ff0.jpg&amp;imgrefurl=http://www.albreah.com/vb/t12817.html&amp;usg=__HHUb5PtUeO_CmAMCs-JzaiWzJEw=&amp;h=448&amp;w=680&amp;sz=125&amp;hl=ar&amp;start=85&amp;zoom=1&amp;tbnid=DfwgMSurliqRTM:&amp;tbnh=92&amp;tbnw=139&amp;prev=/images%3Fq%3D%25D8%25A7%25D9%2586%25D8%25B9%25D9%2583%25D8%25A7%25D8%25B3%25D8%25A7%25D8%25AA%26start%3D80%26hl%3Dar%26safe%3Dactive%26sa%3DN%26gbv%3D2%26tbs%3Disch:1&amp;itbs=1" TargetMode="External"/><Relationship Id="rId20" Type="http://schemas.openxmlformats.org/officeDocument/2006/relationships/hyperlink" Target="http://www.google.com.sa/imgres?imgurl=http://www.y-alamri.com/wp/wp-content/uploads/2010/12/Crowded-Reflections.jpg&amp;imgrefurl=http://www.y-alamri.com/%3Ftag%3Dmlu&amp;usg=__Bc7ftTA7qd1Ww7wAKAGGpOGwabI=&amp;h=792&amp;w=800&amp;sz=353&amp;hl=ar&amp;start=115&amp;zoom=1&amp;tbnid=keNFIKA1-c2MOM:&amp;tbnh=142&amp;tbnw=143&amp;prev=/images%3Fq%3D%25D8%25A7%25D9%2586%25D8%25B9%25D9%2583%25D8%25A7%25D8%25B3%25D8%25A7%25D8%25AA%26start%3D100%26hl%3Dar%26safe%3Dactive%26sa%3DN%26gbv%3D2%26tbs%3Disch: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imgres?imgurl=http://www.parisnajd.com/backgd/data/media/6/1.jpg&amp;imgrefurl=http://www.parisnajd.com/backgd/img3726.htm&amp;usg=__4_vIpg6kL8G2E-yVYMntLQfZwtM=&amp;h=768&amp;w=1024&amp;sz=213&amp;hl=ar&amp;start=12&amp;zoom=0&amp;tbnid=lT2Gy8gw8_UpMM:&amp;tbnh=113&amp;tbnw=150&amp;prev=/images%3Fq%3D%25D8%25A7%25D9%2586%25D8%25B9%25D9%2583%25D8%25A7%25D8%25B3%25D8%25A7%25D8%25AA%26hl%3Dar%26safe%3Dactive%26gbv%3D2%26tbs%3Disch:1&amp;itbs=1" TargetMode="External"/><Relationship Id="rId11" Type="http://schemas.openxmlformats.org/officeDocument/2006/relationships/image" Target="../media/image48.jpeg"/><Relationship Id="rId24" Type="http://schemas.openxmlformats.org/officeDocument/2006/relationships/hyperlink" Target="http://www.google.com.sa/imgres?imgurl=http://farm3.static.flickr.com/2164/2220576270_67e0709687.jpg&amp;imgrefurl=http://www.yahyahawwa.com/forum/showthread.php%3Ft%3D14895&amp;usg=__NpOx1-Ce0--8zzN1Gqpmi18gUzc=&amp;h=338&amp;w=500&amp;sz=110&amp;hl=ar&amp;start=40&amp;zoom=1&amp;tbnid=w33s_ECD692F3M:&amp;tbnh=88&amp;tbnw=130&amp;prev=/images%3Fq%3D%25D8%25A7%25D9%2586%25D8%25B9%25D9%2583%25D8%25A7%25D8%25B3%25D8%25A7%25D8%25AA%26start%3D20%26hl%3Dar%26safe%3Dactive%26sa%3DN%26gbv%3D2%26tbs%3Disch:1&amp;itbs=1" TargetMode="External"/><Relationship Id="rId5" Type="http://schemas.openxmlformats.org/officeDocument/2006/relationships/image" Target="../media/image39.jpeg"/><Relationship Id="rId15" Type="http://schemas.openxmlformats.org/officeDocument/2006/relationships/image" Target="../media/image50.jpeg"/><Relationship Id="rId23" Type="http://schemas.openxmlformats.org/officeDocument/2006/relationships/image" Target="../media/image54.jpeg"/><Relationship Id="rId10" Type="http://schemas.openxmlformats.org/officeDocument/2006/relationships/hyperlink" Target="http://www.google.com.sa/imgres?imgurl=http://www.betterphoto.com/uploads/processed/0019/0503191805371shy_28_1.jpg&amp;imgrefurl=http://www.muslmh.com/vb/t173353.html&amp;usg=__yPLrRccJBZ1a-Zgo8eYNXqp14C0=&amp;h=707&amp;w=480&amp;sz=48&amp;hl=ar&amp;start=301&amp;zoom=1&amp;tbnid=-P8BybtKcyIwXM:&amp;tbnh=140&amp;tbnw=95&amp;prev=/images%3Fq%3D%25D8%25A7%25D9%2586%25D8%25B9%25D9%2583%25D8%25A7%25D8%25B3%25D8%25A7%25D8%25AA%26start%3D300%26hl%3Dar%26safe%3Dactive%26sa%3DN%26gbv%3D2%26tbs%3Disch:1&amp;itbs=1" TargetMode="External"/><Relationship Id="rId19" Type="http://schemas.openxmlformats.org/officeDocument/2006/relationships/image" Target="../media/image52.jpeg"/><Relationship Id="rId4" Type="http://schemas.openxmlformats.org/officeDocument/2006/relationships/image" Target="../media/image38.png"/><Relationship Id="rId9" Type="http://schemas.openxmlformats.org/officeDocument/2006/relationships/image" Target="../media/image47.jpeg"/><Relationship Id="rId14" Type="http://schemas.openxmlformats.org/officeDocument/2006/relationships/hyperlink" Target="http://www.google.com.sa/imgres?imgurl=http://3.bp.blogspot.com/_7v2cC-QhnB0/TAe46MW1hXI/AAAAAAAABuI/0VrHo1k2-i8/s640/(31).jpg&amp;imgrefurl=http://www.v1va.net/vb/showthread.php%3Ft%3D28997&amp;usg=__QqG9LG_PJHIqRphvYdWTja1yw2c=&amp;h=354&amp;w=540&amp;sz=28&amp;hl=ar&amp;start=83&amp;zoom=1&amp;tbnid=ZncvnIBmpMBsTM:&amp;tbnh=87&amp;tbnw=132&amp;prev=/images%3Fq%3D%25D8%25A7%25D9%2586%25D8%25B9%25D9%2583%25D8%25A7%25D8%25B3%25D8%25A7%25D8%25AA%26start%3D80%26hl%3Dar%26safe%3Dactive%26sa%3DN%26gbv%3D2%26tbs%3Disch:1&amp;itbs=1" TargetMode="External"/><Relationship Id="rId22" Type="http://schemas.openxmlformats.org/officeDocument/2006/relationships/hyperlink" Target="http://www.google.com.sa/imgres?imgurl=http://i95.photobucket.com/albums/l132/shahrzad_2006/collection/sh20.gif&amp;imgrefurl=http://www.almutamaiz.com/vb/showthread.php%3Fp%3D160912&amp;usg=__0rsvvdqrSYrxJatP19pb4ENN1Gs=&amp;h=226&amp;w=331&amp;sz=76&amp;hl=ar&amp;start=34&amp;zoom=0&amp;tbnid=ggP-mTF_xUSJoM:&amp;tbnh=81&amp;tbnw=119&amp;prev=/images%3Fq%3D%25D8%25A7%25D9%2586%25D8%25B9%25D9%2583%25D8%25A7%25D8%25B3%25D8%25A7%25D8%25AA%26start%3D20%26hl%3Dar%26safe%3Dactive%26sa%3DN%26gbv%3D2%26tbs%3Disch:1&amp;itbs=1" TargetMode="External"/><Relationship Id="rId27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D93729C-EBF2-405C-A3C8-8A61EFEA525D}"/>
              </a:ext>
            </a:extLst>
          </p:cNvPr>
          <p:cNvGrpSpPr>
            <a:grpSpLocks/>
          </p:cNvGrpSpPr>
          <p:nvPr/>
        </p:nvGrpSpPr>
        <p:grpSpPr bwMode="auto">
          <a:xfrm>
            <a:off x="5307763" y="144858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118D6E0-18B9-15D7-F06C-FED97D1B0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0981861-A071-7A0F-62C9-B2997CDD9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1433BF02-7E13-BEA4-A7C2-4104E15EF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463" y="976708"/>
            <a:ext cx="6626225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ارسم صورة الشكل ك م ل بانعكاس حول الخط الرأسي .</a:t>
            </a:r>
            <a:r>
              <a:rPr lang="en-US" altLang="ar-SA" sz="2400" b="1"/>
              <a:t> 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E23CC0D7-8493-71F6-E0F2-85FB28831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1148" y="1588019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00FF"/>
                </a:solidFill>
                <a:ea typeface="Monotype Koufi"/>
                <a:cs typeface="Monotype Koufi"/>
              </a:rPr>
              <a:t>مثـ</a:t>
            </a:r>
            <a:r>
              <a:rPr lang="ar-SA" altLang="ar-SA" sz="2400" b="1" dirty="0">
                <a:solidFill>
                  <a:srgbClr val="FF0000"/>
                </a:solidFill>
                <a:ea typeface="Monotype Koufi"/>
                <a:cs typeface="Monotype Koufi"/>
              </a:rPr>
              <a:t>ـــال</a:t>
            </a:r>
            <a:endParaRPr lang="ar-SA" altLang="ar-SA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  <p:grpSp>
        <p:nvGrpSpPr>
          <p:cNvPr id="13" name="Group 43">
            <a:extLst>
              <a:ext uri="{FF2B5EF4-FFF2-40B4-BE49-F238E27FC236}">
                <a16:creationId xmlns:a16="http://schemas.microsoft.com/office/drawing/2014/main" id="{F8A66622-BF14-3D97-BFBE-F96AFA6B3F5C}"/>
              </a:ext>
            </a:extLst>
          </p:cNvPr>
          <p:cNvGrpSpPr>
            <a:grpSpLocks/>
          </p:cNvGrpSpPr>
          <p:nvPr/>
        </p:nvGrpSpPr>
        <p:grpSpPr bwMode="auto">
          <a:xfrm>
            <a:off x="4660063" y="2272108"/>
            <a:ext cx="3887788" cy="3240088"/>
            <a:chOff x="2064" y="1548"/>
            <a:chExt cx="2449" cy="2041"/>
          </a:xfrm>
        </p:grpSpPr>
        <p:pic>
          <p:nvPicPr>
            <p:cNvPr id="14" name="Picture 26">
              <a:extLst>
                <a:ext uri="{FF2B5EF4-FFF2-40B4-BE49-F238E27FC236}">
                  <a16:creationId xmlns:a16="http://schemas.microsoft.com/office/drawing/2014/main" id="{F43C4519-C2D4-879D-8CB6-AB68F0D65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548"/>
              <a:ext cx="2449" cy="2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Line 41">
              <a:extLst>
                <a:ext uri="{FF2B5EF4-FFF2-40B4-BE49-F238E27FC236}">
                  <a16:creationId xmlns:a16="http://schemas.microsoft.com/office/drawing/2014/main" id="{C9EC9104-C4EB-777F-85E7-CA7E72199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1593"/>
              <a:ext cx="0" cy="192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2CEB4945-6D4B-695C-6B24-BD4900792AB9}"/>
              </a:ext>
            </a:extLst>
          </p:cNvPr>
          <p:cNvGrpSpPr>
            <a:grpSpLocks/>
          </p:cNvGrpSpPr>
          <p:nvPr/>
        </p:nvGrpSpPr>
        <p:grpSpPr bwMode="auto">
          <a:xfrm>
            <a:off x="5668126" y="2056208"/>
            <a:ext cx="841375" cy="900113"/>
            <a:chOff x="2699" y="1412"/>
            <a:chExt cx="530" cy="567"/>
          </a:xfrm>
        </p:grpSpPr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4FC6BA70-ACB3-5E36-E0B3-8ADB48E46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6" y="1652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800" b="1">
                  <a:solidFill>
                    <a:srgbClr val="FF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id="{0A2DBE67-50AC-7E78-84AF-0DE95A012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1412"/>
              <a:ext cx="441" cy="421"/>
              <a:chOff x="1066" y="1326"/>
              <a:chExt cx="441" cy="421"/>
            </a:xfrm>
          </p:grpSpPr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C300EE2D-8628-595D-892C-A548EE1749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142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م</a:t>
                </a:r>
              </a:p>
            </p:txBody>
          </p:sp>
          <p:sp>
            <p:nvSpPr>
              <p:cNvPr id="21" name="Text Box 18">
                <a:extLst>
                  <a:ext uri="{FF2B5EF4-FFF2-40B4-BE49-F238E27FC236}">
                    <a16:creationId xmlns:a16="http://schemas.microsoft.com/office/drawing/2014/main" id="{C412D3C8-A7AE-C253-D2EE-0B1D5D526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066" y="132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22" name="Group 38">
            <a:extLst>
              <a:ext uri="{FF2B5EF4-FFF2-40B4-BE49-F238E27FC236}">
                <a16:creationId xmlns:a16="http://schemas.microsoft.com/office/drawing/2014/main" id="{670B52FB-C7D3-71F4-D9DE-7987AE1A4C0B}"/>
              </a:ext>
            </a:extLst>
          </p:cNvPr>
          <p:cNvGrpSpPr>
            <a:grpSpLocks/>
          </p:cNvGrpSpPr>
          <p:nvPr/>
        </p:nvGrpSpPr>
        <p:grpSpPr bwMode="auto">
          <a:xfrm>
            <a:off x="4515601" y="2488008"/>
            <a:ext cx="863600" cy="842963"/>
            <a:chOff x="1973" y="1684"/>
            <a:chExt cx="544" cy="531"/>
          </a:xfrm>
        </p:grpSpPr>
        <p:sp>
          <p:nvSpPr>
            <p:cNvPr id="23" name="Text Box 28">
              <a:extLst>
                <a:ext uri="{FF2B5EF4-FFF2-40B4-BE49-F238E27FC236}">
                  <a16:creationId xmlns:a16="http://schemas.microsoft.com/office/drawing/2014/main" id="{57229188-4B54-8362-5071-01A3EC76A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888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800" b="1">
                  <a:solidFill>
                    <a:srgbClr val="FF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24" name="Group 31">
              <a:extLst>
                <a:ext uri="{FF2B5EF4-FFF2-40B4-BE49-F238E27FC236}">
                  <a16:creationId xmlns:a16="http://schemas.microsoft.com/office/drawing/2014/main" id="{413EBE3C-72A6-A154-BF8E-514D9F5004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684"/>
              <a:ext cx="441" cy="421"/>
              <a:chOff x="1066" y="1326"/>
              <a:chExt cx="441" cy="421"/>
            </a:xfrm>
          </p:grpSpPr>
          <p:sp>
            <p:nvSpPr>
              <p:cNvPr id="25" name="Text Box 32">
                <a:extLst>
                  <a:ext uri="{FF2B5EF4-FFF2-40B4-BE49-F238E27FC236}">
                    <a16:creationId xmlns:a16="http://schemas.microsoft.com/office/drawing/2014/main" id="{230CB387-D1B7-A0ED-812E-88AED153E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142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ك</a:t>
                </a:r>
              </a:p>
            </p:txBody>
          </p:sp>
          <p:sp>
            <p:nvSpPr>
              <p:cNvPr id="26" name="Text Box 33">
                <a:extLst>
                  <a:ext uri="{FF2B5EF4-FFF2-40B4-BE49-F238E27FC236}">
                    <a16:creationId xmlns:a16="http://schemas.microsoft.com/office/drawing/2014/main" id="{4809F7F8-749C-B3FC-0E4D-E4991A8BA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066" y="132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27" name="Group 37">
            <a:extLst>
              <a:ext uri="{FF2B5EF4-FFF2-40B4-BE49-F238E27FC236}">
                <a16:creationId xmlns:a16="http://schemas.microsoft.com/office/drawing/2014/main" id="{B644C0E0-1B8C-4771-1018-DD86A6F392DF}"/>
              </a:ext>
            </a:extLst>
          </p:cNvPr>
          <p:cNvGrpSpPr>
            <a:grpSpLocks/>
          </p:cNvGrpSpPr>
          <p:nvPr/>
        </p:nvGrpSpPr>
        <p:grpSpPr bwMode="auto">
          <a:xfrm>
            <a:off x="5255376" y="4791471"/>
            <a:ext cx="881062" cy="741362"/>
            <a:chOff x="2439" y="3135"/>
            <a:chExt cx="555" cy="467"/>
          </a:xfrm>
        </p:grpSpPr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6AE7D246-5B9D-0EB3-1F1B-125556342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313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800" b="1">
                  <a:solidFill>
                    <a:srgbClr val="FF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29" name="Group 34">
              <a:extLst>
                <a:ext uri="{FF2B5EF4-FFF2-40B4-BE49-F238E27FC236}">
                  <a16:creationId xmlns:a16="http://schemas.microsoft.com/office/drawing/2014/main" id="{5A4632FC-65B5-F6A7-87AF-6AC0FEFAD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9" y="3181"/>
              <a:ext cx="441" cy="421"/>
              <a:chOff x="1066" y="1326"/>
              <a:chExt cx="441" cy="421"/>
            </a:xfrm>
          </p:grpSpPr>
          <p:sp>
            <p:nvSpPr>
              <p:cNvPr id="30" name="Text Box 35">
                <a:extLst>
                  <a:ext uri="{FF2B5EF4-FFF2-40B4-BE49-F238E27FC236}">
                    <a16:creationId xmlns:a16="http://schemas.microsoft.com/office/drawing/2014/main" id="{B845A2A5-4F7F-848F-7FB5-9D2EB72DC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142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ل</a:t>
                </a:r>
              </a:p>
            </p:txBody>
          </p:sp>
          <p:sp>
            <p:nvSpPr>
              <p:cNvPr id="31" name="Text Box 36">
                <a:extLst>
                  <a:ext uri="{FF2B5EF4-FFF2-40B4-BE49-F238E27FC236}">
                    <a16:creationId xmlns:a16="http://schemas.microsoft.com/office/drawing/2014/main" id="{7DB352CA-6687-79B7-6315-F25749294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066" y="132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ــ</a:t>
                </a:r>
              </a:p>
            </p:txBody>
          </p:sp>
        </p:grpSp>
      </p:grpSp>
      <p:sp>
        <p:nvSpPr>
          <p:cNvPr id="32" name="AutoShape 40">
            <a:extLst>
              <a:ext uri="{FF2B5EF4-FFF2-40B4-BE49-F238E27FC236}">
                <a16:creationId xmlns:a16="http://schemas.microsoft.com/office/drawing/2014/main" id="{115369DC-163D-4F18-C299-45C09A10ABAC}"/>
              </a:ext>
            </a:extLst>
          </p:cNvPr>
          <p:cNvSpPr>
            <a:spLocks noChangeArrowheads="1"/>
          </p:cNvSpPr>
          <p:nvPr/>
        </p:nvSpPr>
        <p:spPr bwMode="auto">
          <a:xfrm rot="20539111" flipV="1">
            <a:off x="5376026" y="2837258"/>
            <a:ext cx="1189037" cy="2124075"/>
          </a:xfrm>
          <a:prstGeom prst="triangle">
            <a:avLst>
              <a:gd name="adj" fmla="val 9898"/>
            </a:avLst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33" name="Group 58">
            <a:extLst>
              <a:ext uri="{FF2B5EF4-FFF2-40B4-BE49-F238E27FC236}">
                <a16:creationId xmlns:a16="http://schemas.microsoft.com/office/drawing/2014/main" id="{C03DD63C-3736-30B7-BBCF-D3FDABF1954B}"/>
              </a:ext>
            </a:extLst>
          </p:cNvPr>
          <p:cNvGrpSpPr>
            <a:grpSpLocks/>
          </p:cNvGrpSpPr>
          <p:nvPr/>
        </p:nvGrpSpPr>
        <p:grpSpPr bwMode="auto">
          <a:xfrm>
            <a:off x="3526588" y="5728096"/>
            <a:ext cx="5884863" cy="674687"/>
            <a:chOff x="635" y="3543"/>
            <a:chExt cx="3707" cy="425"/>
          </a:xfrm>
        </p:grpSpPr>
        <p:grpSp>
          <p:nvGrpSpPr>
            <p:cNvPr id="34" name="Group 47">
              <a:extLst>
                <a:ext uri="{FF2B5EF4-FFF2-40B4-BE49-F238E27FC236}">
                  <a16:creationId xmlns:a16="http://schemas.microsoft.com/office/drawing/2014/main" id="{129044A8-E8FD-C9E5-829B-CE1913738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" y="3543"/>
              <a:ext cx="441" cy="421"/>
              <a:chOff x="1066" y="1326"/>
              <a:chExt cx="441" cy="421"/>
            </a:xfrm>
          </p:grpSpPr>
          <p:sp>
            <p:nvSpPr>
              <p:cNvPr id="42" name="Text Box 48">
                <a:extLst>
                  <a:ext uri="{FF2B5EF4-FFF2-40B4-BE49-F238E27FC236}">
                    <a16:creationId xmlns:a16="http://schemas.microsoft.com/office/drawing/2014/main" id="{87B36227-607B-4B5E-2E4E-401EF50061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142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ك</a:t>
                </a:r>
              </a:p>
            </p:txBody>
          </p:sp>
          <p:sp>
            <p:nvSpPr>
              <p:cNvPr id="43" name="Text Box 49">
                <a:extLst>
                  <a:ext uri="{FF2B5EF4-FFF2-40B4-BE49-F238E27FC236}">
                    <a16:creationId xmlns:a16="http://schemas.microsoft.com/office/drawing/2014/main" id="{83084C65-D575-4D6B-1A38-B881CBD484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066" y="132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ــ</a:t>
                </a:r>
              </a:p>
            </p:txBody>
          </p:sp>
        </p:grpSp>
        <p:grpSp>
          <p:nvGrpSpPr>
            <p:cNvPr id="35" name="Group 50">
              <a:extLst>
                <a:ext uri="{FF2B5EF4-FFF2-40B4-BE49-F238E27FC236}">
                  <a16:creationId xmlns:a16="http://schemas.microsoft.com/office/drawing/2014/main" id="{5830A254-BD44-EF6C-EC02-97F8710C3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543"/>
              <a:ext cx="441" cy="421"/>
              <a:chOff x="1066" y="1326"/>
              <a:chExt cx="441" cy="421"/>
            </a:xfrm>
          </p:grpSpPr>
          <p:sp>
            <p:nvSpPr>
              <p:cNvPr id="40" name="Text Box 51">
                <a:extLst>
                  <a:ext uri="{FF2B5EF4-FFF2-40B4-BE49-F238E27FC236}">
                    <a16:creationId xmlns:a16="http://schemas.microsoft.com/office/drawing/2014/main" id="{669F0E32-6C79-DE0E-7428-0455CD8178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142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م</a:t>
                </a:r>
              </a:p>
            </p:txBody>
          </p:sp>
          <p:sp>
            <p:nvSpPr>
              <p:cNvPr id="41" name="Text Box 52">
                <a:extLst>
                  <a:ext uri="{FF2B5EF4-FFF2-40B4-BE49-F238E27FC236}">
                    <a16:creationId xmlns:a16="http://schemas.microsoft.com/office/drawing/2014/main" id="{0D935578-A339-69BB-24EA-40EBC43AD9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066" y="132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ــ</a:t>
                </a:r>
              </a:p>
            </p:txBody>
          </p:sp>
        </p:grpSp>
        <p:grpSp>
          <p:nvGrpSpPr>
            <p:cNvPr id="36" name="Group 53">
              <a:extLst>
                <a:ext uri="{FF2B5EF4-FFF2-40B4-BE49-F238E27FC236}">
                  <a16:creationId xmlns:a16="http://schemas.microsoft.com/office/drawing/2014/main" id="{D9C28730-FCE0-738D-C430-038BB8204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0" y="3543"/>
              <a:ext cx="441" cy="421"/>
              <a:chOff x="1066" y="1326"/>
              <a:chExt cx="441" cy="421"/>
            </a:xfrm>
          </p:grpSpPr>
          <p:sp>
            <p:nvSpPr>
              <p:cNvPr id="38" name="Text Box 54">
                <a:extLst>
                  <a:ext uri="{FF2B5EF4-FFF2-40B4-BE49-F238E27FC236}">
                    <a16:creationId xmlns:a16="http://schemas.microsoft.com/office/drawing/2014/main" id="{0C5F29B6-9BD8-6939-0A1D-3A74830361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142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ل</a:t>
                </a:r>
              </a:p>
            </p:txBody>
          </p:sp>
          <p:sp>
            <p:nvSpPr>
              <p:cNvPr id="39" name="Text Box 55">
                <a:extLst>
                  <a:ext uri="{FF2B5EF4-FFF2-40B4-BE49-F238E27FC236}">
                    <a16:creationId xmlns:a16="http://schemas.microsoft.com/office/drawing/2014/main" id="{977BB444-FEDC-CA5B-F7CF-2420C8CD80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066" y="132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6600"/>
                    </a:solidFill>
                  </a:rPr>
                  <a:t>ــ</a:t>
                </a:r>
              </a:p>
            </p:txBody>
          </p:sp>
        </p:grpSp>
        <p:sp>
          <p:nvSpPr>
            <p:cNvPr id="37" name="Text Box 56">
              <a:extLst>
                <a:ext uri="{FF2B5EF4-FFF2-40B4-BE49-F238E27FC236}">
                  <a16:creationId xmlns:a16="http://schemas.microsoft.com/office/drawing/2014/main" id="{E379333E-6C60-211F-43B0-E2233172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" y="3680"/>
              <a:ext cx="28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صورة </a:t>
              </a:r>
              <a:r>
                <a:rPr lang="ar-SA" altLang="ar-SA" sz="2400" b="1"/>
                <a:t> ك م ل  </a:t>
              </a:r>
              <a:r>
                <a:rPr lang="ar-SA" altLang="ar-SA" sz="2400" b="1">
                  <a:solidFill>
                    <a:srgbClr val="0000FF"/>
                  </a:solidFill>
                </a:rPr>
                <a:t>بالانعكاس حول الخط الرأسي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669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5A7035-58EA-C79E-E838-D606F676E8C3}"/>
              </a:ext>
            </a:extLst>
          </p:cNvPr>
          <p:cNvGrpSpPr>
            <a:grpSpLocks/>
          </p:cNvGrpSpPr>
          <p:nvPr/>
        </p:nvGrpSpPr>
        <p:grpSpPr bwMode="auto">
          <a:xfrm>
            <a:off x="5563095" y="49716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909FC37-D41C-9415-EEF6-410C16F01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9200328-0EAA-337C-D740-8EBAC1190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grpSp>
        <p:nvGrpSpPr>
          <p:cNvPr id="8" name="Group 19">
            <a:extLst>
              <a:ext uri="{FF2B5EF4-FFF2-40B4-BE49-F238E27FC236}">
                <a16:creationId xmlns:a16="http://schemas.microsoft.com/office/drawing/2014/main" id="{9B45D731-A03B-FF95-FEE0-FB064D810DC2}"/>
              </a:ext>
            </a:extLst>
          </p:cNvPr>
          <p:cNvGrpSpPr>
            <a:grpSpLocks/>
          </p:cNvGrpSpPr>
          <p:nvPr/>
        </p:nvGrpSpPr>
        <p:grpSpPr bwMode="auto">
          <a:xfrm>
            <a:off x="4683620" y="1961066"/>
            <a:ext cx="3940175" cy="4464050"/>
            <a:chOff x="996" y="2977"/>
            <a:chExt cx="2353" cy="2100"/>
          </a:xfrm>
        </p:grpSpPr>
        <p:pic>
          <p:nvPicPr>
            <p:cNvPr id="11" name="Picture 20">
              <a:extLst>
                <a:ext uri="{FF2B5EF4-FFF2-40B4-BE49-F238E27FC236}">
                  <a16:creationId xmlns:a16="http://schemas.microsoft.com/office/drawing/2014/main" id="{C6227A5F-08F5-FCB7-F699-F71E3DE2C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977"/>
              <a:ext cx="2316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411B46BD-DCA4-D9B3-4442-2FFA54106B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6" y="3979"/>
              <a:ext cx="2353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4" name="Group 31">
            <a:extLst>
              <a:ext uri="{FF2B5EF4-FFF2-40B4-BE49-F238E27FC236}">
                <a16:creationId xmlns:a16="http://schemas.microsoft.com/office/drawing/2014/main" id="{AD102F99-BD06-E400-D6EA-1EA8A5220A29}"/>
              </a:ext>
            </a:extLst>
          </p:cNvPr>
          <p:cNvGrpSpPr>
            <a:grpSpLocks/>
          </p:cNvGrpSpPr>
          <p:nvPr/>
        </p:nvGrpSpPr>
        <p:grpSpPr bwMode="auto">
          <a:xfrm>
            <a:off x="6715620" y="3321554"/>
            <a:ext cx="827088" cy="800100"/>
            <a:chOff x="3198" y="2087"/>
            <a:chExt cx="521" cy="504"/>
          </a:xfrm>
        </p:grpSpPr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3AC3223D-DC80-5DFD-964C-FB5D3EB16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2087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8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8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7" name="Group 25">
              <a:extLst>
                <a:ext uri="{FF2B5EF4-FFF2-40B4-BE49-F238E27FC236}">
                  <a16:creationId xmlns:a16="http://schemas.microsoft.com/office/drawing/2014/main" id="{3D4EDFF4-61BC-2742-83AB-E121A4B61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120"/>
              <a:ext cx="404" cy="471"/>
              <a:chOff x="4812" y="2560"/>
              <a:chExt cx="404" cy="471"/>
            </a:xfrm>
          </p:grpSpPr>
          <p:sp>
            <p:nvSpPr>
              <p:cNvPr id="18" name="Text Box 22">
                <a:extLst>
                  <a:ext uri="{FF2B5EF4-FFF2-40B4-BE49-F238E27FC236}">
                    <a16:creationId xmlns:a16="http://schemas.microsoft.com/office/drawing/2014/main" id="{A01B3DE5-E3E0-7256-22D8-B75A3A2BD6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3" y="2704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3333FF"/>
                    </a:solidFill>
                  </a:rPr>
                  <a:t>ع</a:t>
                </a:r>
                <a:endParaRPr lang="ar-SA" altLang="ar-SA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 Box 24">
                <a:extLst>
                  <a:ext uri="{FF2B5EF4-FFF2-40B4-BE49-F238E27FC236}">
                    <a16:creationId xmlns:a16="http://schemas.microsoft.com/office/drawing/2014/main" id="{F028AE4C-6D14-8C5B-00CC-F366072652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4812" y="256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3333FF"/>
                    </a:solidFill>
                  </a:rPr>
                  <a:t>ــ</a:t>
                </a:r>
                <a:endParaRPr lang="ar-SA" altLang="ar-SA" sz="28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id="{7D503731-64FC-CEB4-54E7-8705A2828BFE}"/>
              </a:ext>
            </a:extLst>
          </p:cNvPr>
          <p:cNvGrpSpPr>
            <a:grpSpLocks/>
          </p:cNvGrpSpPr>
          <p:nvPr/>
        </p:nvGrpSpPr>
        <p:grpSpPr bwMode="auto">
          <a:xfrm>
            <a:off x="7809408" y="1745166"/>
            <a:ext cx="808037" cy="784225"/>
            <a:chOff x="3887" y="1094"/>
            <a:chExt cx="509" cy="494"/>
          </a:xfrm>
        </p:grpSpPr>
        <p:sp>
          <p:nvSpPr>
            <p:cNvPr id="21" name="Text Box 26">
              <a:extLst>
                <a:ext uri="{FF2B5EF4-FFF2-40B4-BE49-F238E27FC236}">
                  <a16:creationId xmlns:a16="http://schemas.microsoft.com/office/drawing/2014/main" id="{49AD2D14-B892-06D3-0D15-958A00BD2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7" y="109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8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8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C726F20D-2E1A-99C8-6AAC-482542A01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" y="1117"/>
              <a:ext cx="404" cy="471"/>
              <a:chOff x="4812" y="2560"/>
              <a:chExt cx="404" cy="471"/>
            </a:xfrm>
          </p:grpSpPr>
          <p:sp>
            <p:nvSpPr>
              <p:cNvPr id="23" name="Text Box 28">
                <a:extLst>
                  <a:ext uri="{FF2B5EF4-FFF2-40B4-BE49-F238E27FC236}">
                    <a16:creationId xmlns:a16="http://schemas.microsoft.com/office/drawing/2014/main" id="{376CE40C-7BC0-4F8D-C062-77A5D35D83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3" y="2704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3333FF"/>
                    </a:solidFill>
                  </a:rPr>
                  <a:t>س</a:t>
                </a:r>
                <a:endParaRPr lang="ar-SA" altLang="ar-SA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 Box 29">
                <a:extLst>
                  <a:ext uri="{FF2B5EF4-FFF2-40B4-BE49-F238E27FC236}">
                    <a16:creationId xmlns:a16="http://schemas.microsoft.com/office/drawing/2014/main" id="{047E073B-04DF-B5BD-6CBD-BE7F0793F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4812" y="256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3333FF"/>
                    </a:solidFill>
                  </a:rPr>
                  <a:t>ــ</a:t>
                </a:r>
                <a:endParaRPr lang="ar-SA" altLang="ar-SA" sz="28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D0BBE5D1-608F-632F-A845-F044B739DA5E}"/>
              </a:ext>
            </a:extLst>
          </p:cNvPr>
          <p:cNvGrpSpPr>
            <a:grpSpLocks/>
          </p:cNvGrpSpPr>
          <p:nvPr/>
        </p:nvGrpSpPr>
        <p:grpSpPr bwMode="auto">
          <a:xfrm>
            <a:off x="4956670" y="1781679"/>
            <a:ext cx="915988" cy="993775"/>
            <a:chOff x="2090" y="1117"/>
            <a:chExt cx="577" cy="626"/>
          </a:xfrm>
        </p:grpSpPr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id="{7BA78DCC-B897-695F-FD94-D3267CD7E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416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8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8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7" name="Group 33">
              <a:extLst>
                <a:ext uri="{FF2B5EF4-FFF2-40B4-BE49-F238E27FC236}">
                  <a16:creationId xmlns:a16="http://schemas.microsoft.com/office/drawing/2014/main" id="{E4DE4B1E-AAA7-AC17-6602-5925A4A16B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0" y="1117"/>
              <a:ext cx="404" cy="471"/>
              <a:chOff x="4812" y="2560"/>
              <a:chExt cx="404" cy="471"/>
            </a:xfrm>
          </p:grpSpPr>
          <p:sp>
            <p:nvSpPr>
              <p:cNvPr id="28" name="Text Box 34">
                <a:extLst>
                  <a:ext uri="{FF2B5EF4-FFF2-40B4-BE49-F238E27FC236}">
                    <a16:creationId xmlns:a16="http://schemas.microsoft.com/office/drawing/2014/main" id="{F5F23A37-CF85-F4C3-5427-1240A91CC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3" y="2704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3333FF"/>
                    </a:solidFill>
                  </a:rPr>
                  <a:t>ص</a:t>
                </a:r>
                <a:endParaRPr lang="ar-SA" altLang="ar-SA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 Box 35">
                <a:extLst>
                  <a:ext uri="{FF2B5EF4-FFF2-40B4-BE49-F238E27FC236}">
                    <a16:creationId xmlns:a16="http://schemas.microsoft.com/office/drawing/2014/main" id="{E4E98F79-9967-4311-B6E5-D4CE31DAE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4812" y="256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3333FF"/>
                    </a:solidFill>
                  </a:rPr>
                  <a:t>ــ</a:t>
                </a:r>
                <a:endParaRPr lang="ar-SA" altLang="ar-SA" sz="28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0" name="AutoShape 38">
            <a:extLst>
              <a:ext uri="{FF2B5EF4-FFF2-40B4-BE49-F238E27FC236}">
                <a16:creationId xmlns:a16="http://schemas.microsoft.com/office/drawing/2014/main" id="{8BEC4647-DC49-25CD-D690-A0E726764C49}"/>
              </a:ext>
            </a:extLst>
          </p:cNvPr>
          <p:cNvSpPr>
            <a:spLocks noChangeArrowheads="1"/>
          </p:cNvSpPr>
          <p:nvPr/>
        </p:nvSpPr>
        <p:spPr bwMode="auto">
          <a:xfrm rot="20917480" flipV="1">
            <a:off x="5721845" y="2249991"/>
            <a:ext cx="2516188" cy="1365250"/>
          </a:xfrm>
          <a:prstGeom prst="triangle">
            <a:avLst>
              <a:gd name="adj" fmla="val 55722"/>
            </a:avLst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</p:spTree>
    <p:extLst>
      <p:ext uri="{BB962C8B-B14F-4D97-AF65-F5344CB8AC3E}">
        <p14:creationId xmlns:p14="http://schemas.microsoft.com/office/powerpoint/2010/main" val="1914315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70EA7EF-C411-1C74-A9B7-44AF1CF97B14}"/>
              </a:ext>
            </a:extLst>
          </p:cNvPr>
          <p:cNvGrpSpPr>
            <a:grpSpLocks/>
          </p:cNvGrpSpPr>
          <p:nvPr/>
        </p:nvGrpSpPr>
        <p:grpSpPr bwMode="auto">
          <a:xfrm>
            <a:off x="5609625" y="-31325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601075D-CD83-064F-7D66-CEBE3D4C8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97D6AE7-C023-122F-3E8B-44361F07E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7764FADE-33B1-D9A0-2595-0CFF8AD5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100" y="692575"/>
            <a:ext cx="8426450" cy="12239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أوجد صورة النقطة ل ( ٤ ، ٣ ) بالانعكاس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 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D3A848B6-0D2E-EDA6-8238-F92156BD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63" y="2923013"/>
            <a:ext cx="41116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97">
            <a:extLst>
              <a:ext uri="{FF2B5EF4-FFF2-40B4-BE49-F238E27FC236}">
                <a16:creationId xmlns:a16="http://schemas.microsoft.com/office/drawing/2014/main" id="{A8208E83-0A66-95D6-589D-39B7BB91CCDC}"/>
              </a:ext>
            </a:extLst>
          </p:cNvPr>
          <p:cNvGrpSpPr>
            <a:grpSpLocks/>
          </p:cNvGrpSpPr>
          <p:nvPr/>
        </p:nvGrpSpPr>
        <p:grpSpPr bwMode="auto">
          <a:xfrm>
            <a:off x="4120550" y="3319888"/>
            <a:ext cx="1690688" cy="882650"/>
            <a:chOff x="1534" y="2137"/>
            <a:chExt cx="1065" cy="556"/>
          </a:xfrm>
        </p:grpSpPr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52F89BB3-499E-2D6A-5A92-937E7D2BF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" y="240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09CCC83D-DB58-AA56-8F0A-A6A4B54EE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2137"/>
              <a:ext cx="106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ل( ٤ ، </a:t>
              </a:r>
              <a:r>
                <a:rPr lang="ar-SA" altLang="ar-SA" sz="2800" b="1">
                  <a:solidFill>
                    <a:srgbClr val="FF0000"/>
                  </a:solidFill>
                </a:rPr>
                <a:t>٣</a:t>
              </a:r>
              <a:r>
                <a:rPr lang="ar-SA" altLang="ar-SA" sz="2800" b="1">
                  <a:solidFill>
                    <a:srgbClr val="3333FF"/>
                  </a:solidFill>
                </a:rPr>
                <a:t> ) 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 Box 50">
            <a:extLst>
              <a:ext uri="{FF2B5EF4-FFF2-40B4-BE49-F238E27FC236}">
                <a16:creationId xmlns:a16="http://schemas.microsoft.com/office/drawing/2014/main" id="{4312CA7D-3150-C051-D230-E55E87A63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263" y="2827763"/>
            <a:ext cx="298767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حول محور السينات يجعل :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18" name="Oval 56">
            <a:extLst>
              <a:ext uri="{FF2B5EF4-FFF2-40B4-BE49-F238E27FC236}">
                <a16:creationId xmlns:a16="http://schemas.microsoft.com/office/drawing/2014/main" id="{3FE934A7-B5DB-6C5F-83E1-1F8FF3043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813" y="1987975"/>
            <a:ext cx="900112" cy="828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9" name="Line 57">
            <a:extLst>
              <a:ext uri="{FF2B5EF4-FFF2-40B4-BE49-F238E27FC236}">
                <a16:creationId xmlns:a16="http://schemas.microsoft.com/office/drawing/2014/main" id="{155A50DA-BB02-046E-706B-CA87403D5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025" y="2743625"/>
            <a:ext cx="431800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" name="Line 58">
            <a:extLst>
              <a:ext uri="{FF2B5EF4-FFF2-40B4-BE49-F238E27FC236}">
                <a16:creationId xmlns:a16="http://schemas.microsoft.com/office/drawing/2014/main" id="{6B7F95F2-9C50-ED1C-7528-D2B788FDD0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6625" y="2707113"/>
            <a:ext cx="1081088" cy="757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" name="Oval 59">
            <a:extLst>
              <a:ext uri="{FF2B5EF4-FFF2-40B4-BE49-F238E27FC236}">
                <a16:creationId xmlns:a16="http://schemas.microsoft.com/office/drawing/2014/main" id="{F069DC64-A874-98BF-9396-EEA188C50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188" y="1987975"/>
            <a:ext cx="900112" cy="828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22" name="Line 60">
            <a:extLst>
              <a:ext uri="{FF2B5EF4-FFF2-40B4-BE49-F238E27FC236}">
                <a16:creationId xmlns:a16="http://schemas.microsoft.com/office/drawing/2014/main" id="{516DEA2A-B63A-D12D-8F88-15D44B5D9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6550" y="2715050"/>
            <a:ext cx="842963" cy="6778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" name="Line 61">
            <a:extLst>
              <a:ext uri="{FF2B5EF4-FFF2-40B4-BE49-F238E27FC236}">
                <a16:creationId xmlns:a16="http://schemas.microsoft.com/office/drawing/2014/main" id="{43AFBD8F-124D-12C2-935D-4D9F308BB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0363" y="2743625"/>
            <a:ext cx="684212" cy="6842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" name="Oval 68">
            <a:extLst>
              <a:ext uri="{FF2B5EF4-FFF2-40B4-BE49-F238E27FC236}">
                <a16:creationId xmlns:a16="http://schemas.microsoft.com/office/drawing/2014/main" id="{F4B30EB2-B4B5-0027-AE3D-D6D956E2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863" y="4761338"/>
            <a:ext cx="900112" cy="828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25" name="Line 69">
            <a:extLst>
              <a:ext uri="{FF2B5EF4-FFF2-40B4-BE49-F238E27FC236}">
                <a16:creationId xmlns:a16="http://schemas.microsoft.com/office/drawing/2014/main" id="{0E9FBBCF-88CB-B185-7EF7-1513B91001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52388" y="3716763"/>
            <a:ext cx="1368425" cy="1223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6" name="Line 70">
            <a:extLst>
              <a:ext uri="{FF2B5EF4-FFF2-40B4-BE49-F238E27FC236}">
                <a16:creationId xmlns:a16="http://schemas.microsoft.com/office/drawing/2014/main" id="{E2A294DE-DDED-4EC4-E52B-14FB910B15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5775" y="4580363"/>
            <a:ext cx="971550" cy="11160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7" name="Oval 71">
            <a:extLst>
              <a:ext uri="{FF2B5EF4-FFF2-40B4-BE49-F238E27FC236}">
                <a16:creationId xmlns:a16="http://schemas.microsoft.com/office/drawing/2014/main" id="{1B329EB8-6261-9384-3F8F-2103A7C1D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863" y="3861225"/>
            <a:ext cx="900112" cy="828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28" name="Line 72">
            <a:extLst>
              <a:ext uri="{FF2B5EF4-FFF2-40B4-BE49-F238E27FC236}">
                <a16:creationId xmlns:a16="http://schemas.microsoft.com/office/drawing/2014/main" id="{21C5FACE-A50E-DAF6-C850-856B1F304B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4438" y="5409038"/>
            <a:ext cx="144145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" name="Line 73">
            <a:extLst>
              <a:ext uri="{FF2B5EF4-FFF2-40B4-BE49-F238E27FC236}">
                <a16:creationId xmlns:a16="http://schemas.microsoft.com/office/drawing/2014/main" id="{D32D8AF9-FC25-FC95-71F7-6D5AD9A0ED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57213" y="3680250"/>
            <a:ext cx="86360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30" name="Group 95">
            <a:extLst>
              <a:ext uri="{FF2B5EF4-FFF2-40B4-BE49-F238E27FC236}">
                <a16:creationId xmlns:a16="http://schemas.microsoft.com/office/drawing/2014/main" id="{16CD5098-62BC-9AD0-FC35-3FC204D88EC8}"/>
              </a:ext>
            </a:extLst>
          </p:cNvPr>
          <p:cNvGrpSpPr>
            <a:grpSpLocks/>
          </p:cNvGrpSpPr>
          <p:nvPr/>
        </p:nvGrpSpPr>
        <p:grpSpPr bwMode="auto">
          <a:xfrm>
            <a:off x="1663100" y="3091288"/>
            <a:ext cx="2182813" cy="1219200"/>
            <a:chOff x="181" y="1993"/>
            <a:chExt cx="1180" cy="768"/>
          </a:xfrm>
        </p:grpSpPr>
        <p:sp>
          <p:nvSpPr>
            <p:cNvPr id="31" name="Text Box 48">
              <a:extLst>
                <a:ext uri="{FF2B5EF4-FFF2-40B4-BE49-F238E27FC236}">
                  <a16:creationId xmlns:a16="http://schemas.microsoft.com/office/drawing/2014/main" id="{B23E60C7-B39B-C364-6655-8D892E10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09346">
              <a:off x="998" y="199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FF0000"/>
                  </a:solidFill>
                </a:rPr>
                <a:t>ــ</a:t>
              </a:r>
            </a:p>
          </p:txBody>
        </p:sp>
        <p:sp>
          <p:nvSpPr>
            <p:cNvPr id="32" name="Text Box 76">
              <a:extLst>
                <a:ext uri="{FF2B5EF4-FFF2-40B4-BE49-F238E27FC236}">
                  <a16:creationId xmlns:a16="http://schemas.microsoft.com/office/drawing/2014/main" id="{76306872-EDAA-702E-663B-B1551C64E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2160"/>
              <a:ext cx="112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FF0000"/>
                  </a:solidFill>
                </a:rPr>
                <a:t>ل</a:t>
              </a:r>
              <a:r>
                <a:rPr lang="ar-SA" altLang="ar-SA" sz="2800" b="1">
                  <a:solidFill>
                    <a:srgbClr val="3333FF"/>
                  </a:solidFill>
                </a:rPr>
                <a:t>( - ٤ ، </a:t>
              </a:r>
              <a:r>
                <a:rPr lang="ar-SA" altLang="ar-SA" sz="2800" b="1">
                  <a:solidFill>
                    <a:srgbClr val="FF0000"/>
                  </a:solidFill>
                </a:rPr>
                <a:t>٣</a:t>
              </a:r>
              <a:r>
                <a:rPr lang="ar-SA" altLang="ar-SA" sz="2800" b="1">
                  <a:solidFill>
                    <a:srgbClr val="3333FF"/>
                  </a:solidFill>
                </a:rPr>
                <a:t> ) 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  <p:sp>
          <p:nvSpPr>
            <p:cNvPr id="33" name="Text Box 77">
              <a:extLst>
                <a:ext uri="{FF2B5EF4-FFF2-40B4-BE49-F238E27FC236}">
                  <a16:creationId xmlns:a16="http://schemas.microsoft.com/office/drawing/2014/main" id="{D0C67C42-C149-3168-40E7-A3DCF2FC0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" y="240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sp>
        <p:nvSpPr>
          <p:cNvPr id="34" name="Text Box 78">
            <a:extLst>
              <a:ext uri="{FF2B5EF4-FFF2-40B4-BE49-F238E27FC236}">
                <a16:creationId xmlns:a16="http://schemas.microsoft.com/office/drawing/2014/main" id="{469976E0-AD3F-4974-A9AB-BF53121CD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113" y="1278363"/>
            <a:ext cx="2160587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حول محور السينات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35" name="Text Box 79">
            <a:extLst>
              <a:ext uri="{FF2B5EF4-FFF2-40B4-BE49-F238E27FC236}">
                <a16:creationId xmlns:a16="http://schemas.microsoft.com/office/drawing/2014/main" id="{EACA7595-FB80-A397-CE07-9B891A4FC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388" y="1268838"/>
            <a:ext cx="2160587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حول محور الصادات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36" name="Text Box 80">
            <a:extLst>
              <a:ext uri="{FF2B5EF4-FFF2-40B4-BE49-F238E27FC236}">
                <a16:creationId xmlns:a16="http://schemas.microsoft.com/office/drawing/2014/main" id="{9E12D195-14F1-2B82-892D-FA4957A34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88" y="1268838"/>
            <a:ext cx="140335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ماذا تلاحظ ؟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37" name="Text Box 81">
            <a:extLst>
              <a:ext uri="{FF2B5EF4-FFF2-40B4-BE49-F238E27FC236}">
                <a16:creationId xmlns:a16="http://schemas.microsoft.com/office/drawing/2014/main" id="{91E3C45F-60EC-A718-8225-E6E60E864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275" y="3464350"/>
            <a:ext cx="187166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الإحداثي السيني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38" name="Text Box 82">
            <a:extLst>
              <a:ext uri="{FF2B5EF4-FFF2-40B4-BE49-F238E27FC236}">
                <a16:creationId xmlns:a16="http://schemas.microsoft.com/office/drawing/2014/main" id="{0AABF57C-D522-882A-8139-1B41BFC6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700" y="3467525"/>
            <a:ext cx="827088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ثابت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39" name="Text Box 83">
            <a:extLst>
              <a:ext uri="{FF2B5EF4-FFF2-40B4-BE49-F238E27FC236}">
                <a16:creationId xmlns:a16="http://schemas.microsoft.com/office/drawing/2014/main" id="{1EC2757E-FA6A-EBE3-7C50-53392CA26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275" y="4108875"/>
            <a:ext cx="187166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الإحداثي الصادي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0" name="Text Box 84">
            <a:extLst>
              <a:ext uri="{FF2B5EF4-FFF2-40B4-BE49-F238E27FC236}">
                <a16:creationId xmlns:a16="http://schemas.microsoft.com/office/drawing/2014/main" id="{4C08001E-278C-4538-8164-E014658BD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700" y="4112050"/>
            <a:ext cx="827088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عكس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1" name="Text Box 85">
            <a:extLst>
              <a:ext uri="{FF2B5EF4-FFF2-40B4-BE49-F238E27FC236}">
                <a16:creationId xmlns:a16="http://schemas.microsoft.com/office/drawing/2014/main" id="{F350AB4E-DC2C-3528-395E-A2DA1888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263" y="4845475"/>
            <a:ext cx="2987675" cy="457200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حول محور الصادات يجعل :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2" name="Text Box 86">
            <a:extLst>
              <a:ext uri="{FF2B5EF4-FFF2-40B4-BE49-F238E27FC236}">
                <a16:creationId xmlns:a16="http://schemas.microsoft.com/office/drawing/2014/main" id="{D46DC396-52A3-565E-2C14-1C3DCF994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275" y="5482063"/>
            <a:ext cx="1871663" cy="457200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الإحداثي السيني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C7D0073B-77DF-E505-8325-BF19DEEE8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700" y="5485238"/>
            <a:ext cx="827088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عكس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4" name="Text Box 88">
            <a:extLst>
              <a:ext uri="{FF2B5EF4-FFF2-40B4-BE49-F238E27FC236}">
                <a16:creationId xmlns:a16="http://schemas.microsoft.com/office/drawing/2014/main" id="{6C1BA4DE-32A7-F725-46DD-95FFD7B4E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275" y="6126588"/>
            <a:ext cx="1871663" cy="457200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الإحداثي الصادي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5" name="Text Box 89">
            <a:extLst>
              <a:ext uri="{FF2B5EF4-FFF2-40B4-BE49-F238E27FC236}">
                <a16:creationId xmlns:a16="http://schemas.microsoft.com/office/drawing/2014/main" id="{287F58FB-54C8-8971-C877-982A679B0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700" y="6129763"/>
            <a:ext cx="827088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ثابت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6" name="Text Box 90">
            <a:extLst>
              <a:ext uri="{FF2B5EF4-FFF2-40B4-BE49-F238E27FC236}">
                <a16:creationId xmlns:a16="http://schemas.microsoft.com/office/drawing/2014/main" id="{9537BD6C-99AF-3FCC-21BF-B77F8429E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188" y="2061000"/>
            <a:ext cx="2952750" cy="579438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3333FF"/>
                </a:solidFill>
              </a:rPr>
              <a:t>نلاحظ أن الانعكاس :</a:t>
            </a:r>
            <a:endParaRPr lang="ar-SA" altLang="ar-SA" b="1">
              <a:solidFill>
                <a:srgbClr val="FF0000"/>
              </a:solidFill>
            </a:endParaRPr>
          </a:p>
        </p:txBody>
      </p:sp>
      <p:grpSp>
        <p:nvGrpSpPr>
          <p:cNvPr id="47" name="Group 96">
            <a:extLst>
              <a:ext uri="{FF2B5EF4-FFF2-40B4-BE49-F238E27FC236}">
                <a16:creationId xmlns:a16="http://schemas.microsoft.com/office/drawing/2014/main" id="{30E4FBA3-95D2-E592-93E8-4EF77EA1A75F}"/>
              </a:ext>
            </a:extLst>
          </p:cNvPr>
          <p:cNvGrpSpPr>
            <a:grpSpLocks/>
          </p:cNvGrpSpPr>
          <p:nvPr/>
        </p:nvGrpSpPr>
        <p:grpSpPr bwMode="auto">
          <a:xfrm>
            <a:off x="3953863" y="5310613"/>
            <a:ext cx="1928812" cy="822325"/>
            <a:chOff x="1429" y="3391"/>
            <a:chExt cx="1215" cy="518"/>
          </a:xfrm>
        </p:grpSpPr>
        <p:sp>
          <p:nvSpPr>
            <p:cNvPr id="48" name="Text Box 74">
              <a:extLst>
                <a:ext uri="{FF2B5EF4-FFF2-40B4-BE49-F238E27FC236}">
                  <a16:creationId xmlns:a16="http://schemas.microsoft.com/office/drawing/2014/main" id="{285DF1DA-CD3E-B853-973F-82430CDCC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339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00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49" name="Group 94">
              <a:extLst>
                <a:ext uri="{FF2B5EF4-FFF2-40B4-BE49-F238E27FC236}">
                  <a16:creationId xmlns:a16="http://schemas.microsoft.com/office/drawing/2014/main" id="{61C424E9-23E4-6456-7FD8-B83C5CCA0D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" y="3430"/>
              <a:ext cx="1215" cy="479"/>
              <a:chOff x="1429" y="3430"/>
              <a:chExt cx="1215" cy="479"/>
            </a:xfrm>
          </p:grpSpPr>
          <p:sp>
            <p:nvSpPr>
              <p:cNvPr id="50" name="Text Box 75">
                <a:extLst>
                  <a:ext uri="{FF2B5EF4-FFF2-40B4-BE49-F238E27FC236}">
                    <a16:creationId xmlns:a16="http://schemas.microsoft.com/office/drawing/2014/main" id="{AFF1309B-1924-CCC8-EC98-803254D6E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3579"/>
                <a:ext cx="1165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ل</a:t>
                </a:r>
                <a:r>
                  <a:rPr lang="ar-SA" altLang="ar-SA" sz="2800" b="1">
                    <a:solidFill>
                      <a:srgbClr val="3333FF"/>
                    </a:solidFill>
                  </a:rPr>
                  <a:t>( ٤ ، </a:t>
                </a:r>
                <a:r>
                  <a:rPr lang="ar-SA" altLang="ar-SA" sz="2800" b="1">
                    <a:solidFill>
                      <a:srgbClr val="FF0000"/>
                    </a:solidFill>
                  </a:rPr>
                  <a:t>- ٣</a:t>
                </a:r>
                <a:r>
                  <a:rPr lang="ar-SA" altLang="ar-SA" sz="2800" b="1">
                    <a:solidFill>
                      <a:srgbClr val="3333FF"/>
                    </a:solidFill>
                  </a:rPr>
                  <a:t> ) </a:t>
                </a:r>
                <a:endParaRPr lang="ar-SA" altLang="ar-SA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Text Box 93">
                <a:extLst>
                  <a:ext uri="{FF2B5EF4-FFF2-40B4-BE49-F238E27FC236}">
                    <a16:creationId xmlns:a16="http://schemas.microsoft.com/office/drawing/2014/main" id="{705E0EAD-AA16-7C5F-027D-404481D188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2281" y="343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ــ</a:t>
                </a:r>
              </a:p>
            </p:txBody>
          </p:sp>
        </p:grpSp>
      </p:grpSp>
      <p:sp>
        <p:nvSpPr>
          <p:cNvPr id="52" name="Text Box 98">
            <a:extLst>
              <a:ext uri="{FF2B5EF4-FFF2-40B4-BE49-F238E27FC236}">
                <a16:creationId xmlns:a16="http://schemas.microsoft.com/office/drawing/2014/main" id="{19CAD0FE-4F77-CA80-446B-4C8E78E8A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863" y="4072363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ثابت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53" name="Text Box 99">
            <a:extLst>
              <a:ext uri="{FF2B5EF4-FFF2-40B4-BE49-F238E27FC236}">
                <a16:creationId xmlns:a16="http://schemas.microsoft.com/office/drawing/2014/main" id="{FFA64929-6AC3-415D-4010-A52FBA175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375" y="4940725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عكس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54" name="Text Box 100">
            <a:extLst>
              <a:ext uri="{FF2B5EF4-FFF2-40B4-BE49-F238E27FC236}">
                <a16:creationId xmlns:a16="http://schemas.microsoft.com/office/drawing/2014/main" id="{559F1380-D22F-CC84-D8CF-E938E6AB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775" y="2203875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ثابت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55" name="Text Box 101">
            <a:extLst>
              <a:ext uri="{FF2B5EF4-FFF2-40B4-BE49-F238E27FC236}">
                <a16:creationId xmlns:a16="http://schemas.microsoft.com/office/drawing/2014/main" id="{EA2D1AC9-A4B8-17DD-5C27-012CECC79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813" y="2143550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عكس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56" name="Text Box 102">
            <a:extLst>
              <a:ext uri="{FF2B5EF4-FFF2-40B4-BE49-F238E27FC236}">
                <a16:creationId xmlns:a16="http://schemas.microsoft.com/office/drawing/2014/main" id="{73048670-5090-4AE1-9443-E3DE98138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1650" y="3643738"/>
            <a:ext cx="2663825" cy="5794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3333FF"/>
                </a:solidFill>
              </a:rPr>
              <a:t>( ثابت  ،  عكس )</a:t>
            </a:r>
            <a:endParaRPr lang="ar-SA" altLang="ar-SA" b="1">
              <a:solidFill>
                <a:srgbClr val="FF0000"/>
              </a:solidFill>
            </a:endParaRPr>
          </a:p>
        </p:txBody>
      </p:sp>
      <p:sp>
        <p:nvSpPr>
          <p:cNvPr id="57" name="Text Box 103">
            <a:extLst>
              <a:ext uri="{FF2B5EF4-FFF2-40B4-BE49-F238E27FC236}">
                <a16:creationId xmlns:a16="http://schemas.microsoft.com/office/drawing/2014/main" id="{3DC30BC0-A3A3-7A7C-25DF-CFDFBAC8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163" y="5732888"/>
            <a:ext cx="2663825" cy="579437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3333FF"/>
                </a:solidFill>
              </a:rPr>
              <a:t>( عكس  ،  ثابت )</a:t>
            </a:r>
            <a:endParaRPr lang="ar-SA" altLang="ar-SA" b="1">
              <a:solidFill>
                <a:srgbClr val="FF0000"/>
              </a:solidFill>
            </a:endParaRPr>
          </a:p>
        </p:txBody>
      </p:sp>
      <p:sp>
        <p:nvSpPr>
          <p:cNvPr id="58" name="Text Box 104">
            <a:extLst>
              <a:ext uri="{FF2B5EF4-FFF2-40B4-BE49-F238E27FC236}">
                <a16:creationId xmlns:a16="http://schemas.microsoft.com/office/drawing/2014/main" id="{BFC479ED-9844-6CC6-F67A-A886DB16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624" y="2263129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00FF"/>
                </a:solidFill>
                <a:ea typeface="Monotype Koufi"/>
                <a:cs typeface="Monotype Koufi"/>
              </a:rPr>
              <a:t>مثـ</a:t>
            </a:r>
            <a:r>
              <a:rPr lang="ar-SA" altLang="ar-SA" sz="2400" b="1" dirty="0">
                <a:solidFill>
                  <a:srgbClr val="FF0000"/>
                </a:solidFill>
                <a:ea typeface="Monotype Koufi"/>
                <a:cs typeface="Monotype Koufi"/>
              </a:rPr>
              <a:t>ـــال</a:t>
            </a:r>
            <a:endParaRPr lang="ar-SA" altLang="ar-SA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</p:spTree>
    <p:extLst>
      <p:ext uri="{BB962C8B-B14F-4D97-AF65-F5344CB8AC3E}">
        <p14:creationId xmlns:p14="http://schemas.microsoft.com/office/powerpoint/2010/main" val="3153092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"/>
                            </p:stCondLst>
                            <p:childTnLst>
                              <p:par>
                                <p:cTn id="3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AC42F0-14C5-4DFC-7B1B-105C056CBC58}"/>
              </a:ext>
            </a:extLst>
          </p:cNvPr>
          <p:cNvGrpSpPr>
            <a:grpSpLocks/>
          </p:cNvGrpSpPr>
          <p:nvPr/>
        </p:nvGrpSpPr>
        <p:grpSpPr bwMode="auto">
          <a:xfrm>
            <a:off x="5247348" y="69739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89AA376-E8CB-EE10-C2F1-A9C241545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C4C2BEC-6367-A8E5-98A5-461A8DD4D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143CF8D7-5AA1-9CFB-4AB7-EC93F5C68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923" y="901589"/>
            <a:ext cx="6626225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أوجد إحداثيات صورة كل نقطة مما يلي بالانعكاس المطلوب :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841B6BAC-06B9-6712-BD3C-E98F68B58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9561" y="172651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00FF"/>
                </a:solidFill>
                <a:ea typeface="Monotype Koufi"/>
                <a:cs typeface="Monotype Koufi"/>
              </a:rPr>
              <a:t>مثـ</a:t>
            </a:r>
            <a:r>
              <a:rPr lang="ar-SA" altLang="ar-SA" sz="2400" b="1" dirty="0">
                <a:solidFill>
                  <a:srgbClr val="FF0000"/>
                </a:solidFill>
                <a:ea typeface="Monotype Koufi"/>
                <a:cs typeface="Monotype Koufi"/>
              </a:rPr>
              <a:t>ـــال</a:t>
            </a:r>
            <a:endParaRPr lang="ar-SA" altLang="ar-SA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F63898FD-DD00-B4F2-FA59-753E77E68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998" y="2208102"/>
            <a:ext cx="1547813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 dirty="0">
                <a:solidFill>
                  <a:srgbClr val="3333FF"/>
                </a:solidFill>
              </a:rPr>
              <a:t>( - ٣ ، - ٥ )</a:t>
            </a:r>
            <a:endParaRPr lang="en" altLang="ar-SA" sz="2400" b="1" dirty="0">
              <a:solidFill>
                <a:srgbClr val="FF0000"/>
              </a:solidFill>
            </a:endParaRPr>
          </a:p>
        </p:txBody>
      </p:sp>
      <p:sp>
        <p:nvSpPr>
          <p:cNvPr id="14" name="AutoShape 38">
            <a:extLst>
              <a:ext uri="{FF2B5EF4-FFF2-40B4-BE49-F238E27FC236}">
                <a16:creationId xmlns:a16="http://schemas.microsoft.com/office/drawing/2014/main" id="{12EBD671-D4D9-5664-A51F-B3F5378517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2498" y="2196989"/>
            <a:ext cx="1116013" cy="5032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2D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9DBBC9B7-9900-7FE0-B8E7-27014B674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936" y="2230327"/>
            <a:ext cx="1871662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(        ،        )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6D9A59BA-0D71-FE28-3D98-63A024E7F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511" y="2233502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-٣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18" name="Text Box 41">
            <a:extLst>
              <a:ext uri="{FF2B5EF4-FFF2-40B4-BE49-F238E27FC236}">
                <a16:creationId xmlns:a16="http://schemas.microsoft.com/office/drawing/2014/main" id="{CCEE6A13-102C-B478-F30D-DADB7707D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136" y="2233502"/>
            <a:ext cx="2520950" cy="457200"/>
          </a:xfrm>
          <a:prstGeom prst="rect">
            <a:avLst/>
          </a:prstGeom>
          <a:gradFill rotWithShape="1">
            <a:gsLst>
              <a:gs pos="0">
                <a:srgbClr val="64BCAD"/>
              </a:gs>
              <a:gs pos="50000">
                <a:schemeClr val="bg1"/>
              </a:gs>
              <a:gs pos="100000">
                <a:srgbClr val="64BCAD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حول محور السينات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F66D96CA-84FE-4628-9A1E-8F67058B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998" y="3144727"/>
            <a:ext cx="1547813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 dirty="0">
                <a:solidFill>
                  <a:srgbClr val="3333FF"/>
                </a:solidFill>
              </a:rPr>
              <a:t>( ٦  ،   ٧  )</a:t>
            </a:r>
            <a:endParaRPr lang="en" alt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AutoShape 43">
            <a:extLst>
              <a:ext uri="{FF2B5EF4-FFF2-40B4-BE49-F238E27FC236}">
                <a16:creationId xmlns:a16="http://schemas.microsoft.com/office/drawing/2014/main" id="{BE457745-8191-A75E-8BCD-B2860351AD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2498" y="3133614"/>
            <a:ext cx="1116013" cy="5032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2D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48B043DB-64CF-785E-8E8F-836802B5C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936" y="3166952"/>
            <a:ext cx="1871662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(        ،        )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22" name="Text Box 45">
            <a:extLst>
              <a:ext uri="{FF2B5EF4-FFF2-40B4-BE49-F238E27FC236}">
                <a16:creationId xmlns:a16="http://schemas.microsoft.com/office/drawing/2014/main" id="{01CF5D3E-4279-6A2D-53D9-2F0FFD017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136" y="3170127"/>
            <a:ext cx="2520950" cy="457200"/>
          </a:xfrm>
          <a:prstGeom prst="rect">
            <a:avLst/>
          </a:prstGeom>
          <a:gradFill rotWithShape="1">
            <a:gsLst>
              <a:gs pos="0">
                <a:srgbClr val="64BCAD"/>
              </a:gs>
              <a:gs pos="50000">
                <a:schemeClr val="bg1"/>
              </a:gs>
              <a:gs pos="100000">
                <a:srgbClr val="64BCAD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حول محور الصادات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23" name="Text Box 46">
            <a:extLst>
              <a:ext uri="{FF2B5EF4-FFF2-40B4-BE49-F238E27FC236}">
                <a16:creationId xmlns:a16="http://schemas.microsoft.com/office/drawing/2014/main" id="{75097A0A-2B54-78D0-EC69-D34C79E8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998" y="4081352"/>
            <a:ext cx="1547813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 dirty="0">
                <a:solidFill>
                  <a:srgbClr val="3333FF"/>
                </a:solidFill>
              </a:rPr>
              <a:t>( ٨ ، - ٤ )</a:t>
            </a:r>
            <a:endParaRPr lang="en" altLang="ar-SA" sz="2400" b="1" dirty="0">
              <a:solidFill>
                <a:srgbClr val="FF0000"/>
              </a:solidFill>
            </a:endParaRPr>
          </a:p>
        </p:txBody>
      </p:sp>
      <p:sp>
        <p:nvSpPr>
          <p:cNvPr id="24" name="AutoShape 47">
            <a:extLst>
              <a:ext uri="{FF2B5EF4-FFF2-40B4-BE49-F238E27FC236}">
                <a16:creationId xmlns:a16="http://schemas.microsoft.com/office/drawing/2014/main" id="{C4FC2534-05F4-59C4-7967-31AEFC3AEC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2498" y="4070239"/>
            <a:ext cx="1116013" cy="5032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2D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C92B8112-B88A-A876-6253-3361C675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936" y="4103577"/>
            <a:ext cx="1871662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(        ،        )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26" name="Text Box 49">
            <a:extLst>
              <a:ext uri="{FF2B5EF4-FFF2-40B4-BE49-F238E27FC236}">
                <a16:creationId xmlns:a16="http://schemas.microsoft.com/office/drawing/2014/main" id="{FBB0804D-645A-70B9-E3C5-946E7865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136" y="4106752"/>
            <a:ext cx="2520950" cy="457200"/>
          </a:xfrm>
          <a:prstGeom prst="rect">
            <a:avLst/>
          </a:prstGeom>
          <a:gradFill rotWithShape="1">
            <a:gsLst>
              <a:gs pos="0">
                <a:srgbClr val="64BCAD"/>
              </a:gs>
              <a:gs pos="50000">
                <a:schemeClr val="bg1"/>
              </a:gs>
              <a:gs pos="100000">
                <a:srgbClr val="64BCAD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حول محور السينات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27" name="Text Box 50">
            <a:extLst>
              <a:ext uri="{FF2B5EF4-FFF2-40B4-BE49-F238E27FC236}">
                <a16:creationId xmlns:a16="http://schemas.microsoft.com/office/drawing/2014/main" id="{C0909082-C873-C49C-FC2C-E19E2A0D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998" y="5017977"/>
            <a:ext cx="1547813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 dirty="0">
                <a:solidFill>
                  <a:srgbClr val="3333FF"/>
                </a:solidFill>
              </a:rPr>
              <a:t>( - ٩ ،  ٢ )</a:t>
            </a:r>
            <a:endParaRPr lang="en" altLang="ar-SA" sz="2400" b="1" dirty="0">
              <a:solidFill>
                <a:srgbClr val="FF0000"/>
              </a:solidFill>
            </a:endParaRPr>
          </a:p>
        </p:txBody>
      </p:sp>
      <p:sp>
        <p:nvSpPr>
          <p:cNvPr id="28" name="AutoShape 51">
            <a:extLst>
              <a:ext uri="{FF2B5EF4-FFF2-40B4-BE49-F238E27FC236}">
                <a16:creationId xmlns:a16="http://schemas.microsoft.com/office/drawing/2014/main" id="{2C3E9F02-0B7E-C4DC-ACFB-A6DDB44530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2498" y="5006864"/>
            <a:ext cx="1116013" cy="5032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2D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9" name="Text Box 52">
            <a:extLst>
              <a:ext uri="{FF2B5EF4-FFF2-40B4-BE49-F238E27FC236}">
                <a16:creationId xmlns:a16="http://schemas.microsoft.com/office/drawing/2014/main" id="{9AF46406-6049-1C17-511B-0C65D01AB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936" y="5040202"/>
            <a:ext cx="1871662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(        ،        )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30" name="Text Box 53">
            <a:extLst>
              <a:ext uri="{FF2B5EF4-FFF2-40B4-BE49-F238E27FC236}">
                <a16:creationId xmlns:a16="http://schemas.microsoft.com/office/drawing/2014/main" id="{CC9D979C-0795-F7F3-C4C6-DBD8BD44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136" y="5043377"/>
            <a:ext cx="2520950" cy="457200"/>
          </a:xfrm>
          <a:prstGeom prst="rect">
            <a:avLst/>
          </a:prstGeom>
          <a:gradFill rotWithShape="1">
            <a:gsLst>
              <a:gs pos="0">
                <a:srgbClr val="64BCAD"/>
              </a:gs>
              <a:gs pos="50000">
                <a:schemeClr val="bg1"/>
              </a:gs>
              <a:gs pos="100000">
                <a:srgbClr val="64BCAD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حول محور الصادات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31" name="Text Box 54">
            <a:extLst>
              <a:ext uri="{FF2B5EF4-FFF2-40B4-BE49-F238E27FC236}">
                <a16:creationId xmlns:a16="http://schemas.microsoft.com/office/drawing/2014/main" id="{8EC57527-A89D-5BA5-9E26-C26298DEC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998" y="5953014"/>
            <a:ext cx="1547813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 dirty="0">
                <a:solidFill>
                  <a:srgbClr val="3333FF"/>
                </a:solidFill>
              </a:rPr>
              <a:t>( ١ ، - ٦ )</a:t>
            </a:r>
            <a:endParaRPr lang="en" altLang="ar-SA" sz="2400" b="1" dirty="0">
              <a:solidFill>
                <a:srgbClr val="FF0000"/>
              </a:solidFill>
            </a:endParaRPr>
          </a:p>
        </p:txBody>
      </p:sp>
      <p:sp>
        <p:nvSpPr>
          <p:cNvPr id="32" name="AutoShape 55">
            <a:extLst>
              <a:ext uri="{FF2B5EF4-FFF2-40B4-BE49-F238E27FC236}">
                <a16:creationId xmlns:a16="http://schemas.microsoft.com/office/drawing/2014/main" id="{2BD55961-2E46-20F2-9B7B-C46FE54C34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2498" y="5941902"/>
            <a:ext cx="1116013" cy="5032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2D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3" name="Text Box 56">
            <a:extLst>
              <a:ext uri="{FF2B5EF4-FFF2-40B4-BE49-F238E27FC236}">
                <a16:creationId xmlns:a16="http://schemas.microsoft.com/office/drawing/2014/main" id="{7DA2BA83-B862-C51A-7D66-20C66C40F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936" y="5975239"/>
            <a:ext cx="1871662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(        ،        )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34" name="Text Box 57">
            <a:extLst>
              <a:ext uri="{FF2B5EF4-FFF2-40B4-BE49-F238E27FC236}">
                <a16:creationId xmlns:a16="http://schemas.microsoft.com/office/drawing/2014/main" id="{06B74843-5869-CE63-413A-90931935E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136" y="5978414"/>
            <a:ext cx="2520950" cy="457200"/>
          </a:xfrm>
          <a:prstGeom prst="rect">
            <a:avLst/>
          </a:prstGeom>
          <a:gradFill rotWithShape="1">
            <a:gsLst>
              <a:gs pos="0">
                <a:srgbClr val="64BCAD"/>
              </a:gs>
              <a:gs pos="50000">
                <a:schemeClr val="bg1"/>
              </a:gs>
              <a:gs pos="100000">
                <a:srgbClr val="64BCAD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حول محور السينات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graphicFrame>
        <p:nvGraphicFramePr>
          <p:cNvPr id="35" name="Group 69">
            <a:extLst>
              <a:ext uri="{FF2B5EF4-FFF2-40B4-BE49-F238E27FC236}">
                <a16:creationId xmlns:a16="http://schemas.microsoft.com/office/drawing/2014/main" id="{20C34DC4-97A5-2F6E-39B5-63FD8D16B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32114"/>
              </p:ext>
            </p:extLst>
          </p:nvPr>
        </p:nvGraphicFramePr>
        <p:xfrm>
          <a:off x="4310723" y="685689"/>
          <a:ext cx="4632325" cy="1296988"/>
        </p:xfrm>
        <a:graphic>
          <a:graphicData uri="http://schemas.openxmlformats.org/drawingml/2006/table">
            <a:tbl>
              <a:tblPr rtl="1"/>
              <a:tblGrid>
                <a:gridCol w="2316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حول محور السينات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C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ثابت  ،  عكس )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حول محور الصادات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C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عكس  ،  ثابت )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 Box 70">
            <a:extLst>
              <a:ext uri="{FF2B5EF4-FFF2-40B4-BE49-F238E27FC236}">
                <a16:creationId xmlns:a16="http://schemas.microsoft.com/office/drawing/2014/main" id="{B1FAEC24-B28C-9600-4B16-A9A65DABC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348" y="2233502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٥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37" name="Text Box 71">
            <a:extLst>
              <a:ext uri="{FF2B5EF4-FFF2-40B4-BE49-F238E27FC236}">
                <a16:creationId xmlns:a16="http://schemas.microsoft.com/office/drawing/2014/main" id="{4D852443-3772-28A0-B844-F7896F3B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511" y="3176477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-٦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38" name="Text Box 72">
            <a:extLst>
              <a:ext uri="{FF2B5EF4-FFF2-40B4-BE49-F238E27FC236}">
                <a16:creationId xmlns:a16="http://schemas.microsoft.com/office/drawing/2014/main" id="{4CC66A82-CE1B-7C53-D9E8-C5DB6286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348" y="3176477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٧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39" name="Text Box 76">
            <a:extLst>
              <a:ext uri="{FF2B5EF4-FFF2-40B4-BE49-F238E27FC236}">
                <a16:creationId xmlns:a16="http://schemas.microsoft.com/office/drawing/2014/main" id="{AC1AAA2B-52B0-E581-CB18-C36F6F1CF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511" y="4101989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 ٨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0" name="Text Box 77">
            <a:extLst>
              <a:ext uri="{FF2B5EF4-FFF2-40B4-BE49-F238E27FC236}">
                <a16:creationId xmlns:a16="http://schemas.microsoft.com/office/drawing/2014/main" id="{8E620195-B024-C5C3-8DAE-EC536600D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348" y="4101989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٤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1" name="Text Box 78">
            <a:extLst>
              <a:ext uri="{FF2B5EF4-FFF2-40B4-BE49-F238E27FC236}">
                <a16:creationId xmlns:a16="http://schemas.microsoft.com/office/drawing/2014/main" id="{C47A21E3-5F53-9609-9A2E-C5137B27A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511" y="5038614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٩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2" name="Text Box 79">
            <a:extLst>
              <a:ext uri="{FF2B5EF4-FFF2-40B4-BE49-F238E27FC236}">
                <a16:creationId xmlns:a16="http://schemas.microsoft.com/office/drawing/2014/main" id="{1BBAF8DD-A92A-C4CB-EF8E-219F9BE5E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348" y="5038614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٢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3" name="Text Box 83">
            <a:extLst>
              <a:ext uri="{FF2B5EF4-FFF2-40B4-BE49-F238E27FC236}">
                <a16:creationId xmlns:a16="http://schemas.microsoft.com/office/drawing/2014/main" id="{0A2ED8F8-31D6-5270-78FC-63B2E3F17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511" y="5973652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 ١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44" name="Text Box 84">
            <a:extLst>
              <a:ext uri="{FF2B5EF4-FFF2-40B4-BE49-F238E27FC236}">
                <a16:creationId xmlns:a16="http://schemas.microsoft.com/office/drawing/2014/main" id="{E0021C15-7B00-A908-5178-081BB39CF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348" y="5973652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٦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13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7" grpId="0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748462" y="159072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00287B-45A2-8263-C733-B0BC862117C6}"/>
              </a:ext>
            </a:extLst>
          </p:cNvPr>
          <p:cNvGrpSpPr>
            <a:grpSpLocks/>
          </p:cNvGrpSpPr>
          <p:nvPr/>
        </p:nvGrpSpPr>
        <p:grpSpPr bwMode="auto">
          <a:xfrm>
            <a:off x="5332447" y="-113495"/>
            <a:ext cx="14033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F7D14FF-0011-A9B7-92BF-BAFD70C1B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CB70BF1-DFA6-E76A-0E4C-A3EC41B12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DE71B396-7DD6-9CAF-F242-98EB85A9F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922" y="499280"/>
            <a:ext cx="8426450" cy="827087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ارسم ∆ ق ل ك الذي إحداثيات رؤوسه : ق ( ١ ، - ١ ) ، ل ( ٥ ، - ٣ ) ، ك ( ٢ ، - ٤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ثم ارسم صورته بالانعكاس حول :   (١) محور السينات               (٢) محور الصادات</a:t>
            </a:r>
          </a:p>
        </p:txBody>
      </p:sp>
      <p:pic>
        <p:nvPicPr>
          <p:cNvPr id="13" name="Picture 26">
            <a:extLst>
              <a:ext uri="{FF2B5EF4-FFF2-40B4-BE49-F238E27FC236}">
                <a16:creationId xmlns:a16="http://schemas.microsoft.com/office/drawing/2014/main" id="{987E637A-9C71-17A8-A36D-7AE8E6FE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85" y="2478892"/>
            <a:ext cx="41116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40">
            <a:extLst>
              <a:ext uri="{FF2B5EF4-FFF2-40B4-BE49-F238E27FC236}">
                <a16:creationId xmlns:a16="http://schemas.microsoft.com/office/drawing/2014/main" id="{B947046F-9CD2-59FD-9AFE-F462888545F6}"/>
              </a:ext>
            </a:extLst>
          </p:cNvPr>
          <p:cNvGrpSpPr>
            <a:grpSpLocks/>
          </p:cNvGrpSpPr>
          <p:nvPr/>
        </p:nvGrpSpPr>
        <p:grpSpPr bwMode="auto">
          <a:xfrm>
            <a:off x="3575085" y="4344205"/>
            <a:ext cx="742950" cy="635000"/>
            <a:chOff x="1587" y="2813"/>
            <a:chExt cx="468" cy="400"/>
          </a:xfrm>
        </p:grpSpPr>
        <p:sp>
          <p:nvSpPr>
            <p:cNvPr id="16" name="Text Box 30">
              <a:extLst>
                <a:ext uri="{FF2B5EF4-FFF2-40B4-BE49-F238E27FC236}">
                  <a16:creationId xmlns:a16="http://schemas.microsoft.com/office/drawing/2014/main" id="{4FF0E764-6AEA-73F2-DB69-DE4F14634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" y="2886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ق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F49645C1-E72A-B1C7-58DE-B5C850178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2" y="281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8" name="AutoShape 36">
            <a:extLst>
              <a:ext uri="{FF2B5EF4-FFF2-40B4-BE49-F238E27FC236}">
                <a16:creationId xmlns:a16="http://schemas.microsoft.com/office/drawing/2014/main" id="{8802879D-EE03-F02F-E7A6-CFB5D44552B9}"/>
              </a:ext>
            </a:extLst>
          </p:cNvPr>
          <p:cNvSpPr>
            <a:spLocks noChangeArrowheads="1"/>
          </p:cNvSpPr>
          <p:nvPr/>
        </p:nvSpPr>
        <p:spPr bwMode="auto">
          <a:xfrm rot="1584089" flipV="1">
            <a:off x="3865597" y="4806167"/>
            <a:ext cx="1109663" cy="523875"/>
          </a:xfrm>
          <a:prstGeom prst="triangle">
            <a:avLst>
              <a:gd name="adj" fmla="val 48449"/>
            </a:avLst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9" name="Group 43">
            <a:extLst>
              <a:ext uri="{FF2B5EF4-FFF2-40B4-BE49-F238E27FC236}">
                <a16:creationId xmlns:a16="http://schemas.microsoft.com/office/drawing/2014/main" id="{ECEBE597-1BB0-C016-F9A2-27473F07F23F}"/>
              </a:ext>
            </a:extLst>
          </p:cNvPr>
          <p:cNvGrpSpPr>
            <a:grpSpLocks/>
          </p:cNvGrpSpPr>
          <p:nvPr/>
        </p:nvGrpSpPr>
        <p:grpSpPr bwMode="auto">
          <a:xfrm>
            <a:off x="3827497" y="5101442"/>
            <a:ext cx="755650" cy="741363"/>
            <a:chOff x="1746" y="3290"/>
            <a:chExt cx="476" cy="467"/>
          </a:xfrm>
        </p:grpSpPr>
        <p:sp>
          <p:nvSpPr>
            <p:cNvPr id="20" name="Text Box 28">
              <a:extLst>
                <a:ext uri="{FF2B5EF4-FFF2-40B4-BE49-F238E27FC236}">
                  <a16:creationId xmlns:a16="http://schemas.microsoft.com/office/drawing/2014/main" id="{2C9518D1-8A13-99C5-C5EB-7AD8E0FC8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" y="329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" name="Text Box 38">
              <a:extLst>
                <a:ext uri="{FF2B5EF4-FFF2-40B4-BE49-F238E27FC236}">
                  <a16:creationId xmlns:a16="http://schemas.microsoft.com/office/drawing/2014/main" id="{5520DB67-17CB-C57B-7F49-D63B02B65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3430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ك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45">
            <a:extLst>
              <a:ext uri="{FF2B5EF4-FFF2-40B4-BE49-F238E27FC236}">
                <a16:creationId xmlns:a16="http://schemas.microsoft.com/office/drawing/2014/main" id="{B9DFD4AF-BACD-311E-B0F7-47AECE502B04}"/>
              </a:ext>
            </a:extLst>
          </p:cNvPr>
          <p:cNvGrpSpPr>
            <a:grpSpLocks/>
          </p:cNvGrpSpPr>
          <p:nvPr/>
        </p:nvGrpSpPr>
        <p:grpSpPr bwMode="auto">
          <a:xfrm>
            <a:off x="4741897" y="4855380"/>
            <a:ext cx="684213" cy="720725"/>
            <a:chOff x="2322" y="3135"/>
            <a:chExt cx="431" cy="454"/>
          </a:xfrm>
        </p:grpSpPr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id="{6816EE40-B966-BBAF-C38E-385AC4096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" y="313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4" name="Text Box 44">
              <a:extLst>
                <a:ext uri="{FF2B5EF4-FFF2-40B4-BE49-F238E27FC236}">
                  <a16:creationId xmlns:a16="http://schemas.microsoft.com/office/drawing/2014/main" id="{B0E9C673-F8B7-B808-82EC-A5E7664F7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3262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ل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696D435E-2459-59C5-B676-5B50AFDB0A7E}"/>
              </a:ext>
            </a:extLst>
          </p:cNvPr>
          <p:cNvGrpSpPr>
            <a:grpSpLocks/>
          </p:cNvGrpSpPr>
          <p:nvPr/>
        </p:nvGrpSpPr>
        <p:grpSpPr bwMode="auto">
          <a:xfrm>
            <a:off x="4749835" y="3313917"/>
            <a:ext cx="808037" cy="784225"/>
            <a:chOff x="3887" y="1094"/>
            <a:chExt cx="509" cy="494"/>
          </a:xfrm>
        </p:grpSpPr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F677DF47-0736-1B7D-EB01-EA8A48B5D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7" y="109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00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27" name="Group 16">
              <a:extLst>
                <a:ext uri="{FF2B5EF4-FFF2-40B4-BE49-F238E27FC236}">
                  <a16:creationId xmlns:a16="http://schemas.microsoft.com/office/drawing/2014/main" id="{CC7D5742-8C83-4F12-62EF-B03EA1AD0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" y="1117"/>
              <a:ext cx="404" cy="471"/>
              <a:chOff x="4812" y="2560"/>
              <a:chExt cx="404" cy="471"/>
            </a:xfrm>
          </p:grpSpPr>
          <p:sp>
            <p:nvSpPr>
              <p:cNvPr id="28" name="Text Box 17">
                <a:extLst>
                  <a:ext uri="{FF2B5EF4-FFF2-40B4-BE49-F238E27FC236}">
                    <a16:creationId xmlns:a16="http://schemas.microsoft.com/office/drawing/2014/main" id="{221932FF-22FA-98F9-49C4-FEBFC77B95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3" y="2704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ل</a:t>
                </a:r>
              </a:p>
            </p:txBody>
          </p:sp>
          <p:sp>
            <p:nvSpPr>
              <p:cNvPr id="29" name="Text Box 18">
                <a:extLst>
                  <a:ext uri="{FF2B5EF4-FFF2-40B4-BE49-F238E27FC236}">
                    <a16:creationId xmlns:a16="http://schemas.microsoft.com/office/drawing/2014/main" id="{5D080907-7DBB-1E16-3EB5-1D12A78EA8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4812" y="256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30" name="Group 47">
            <a:extLst>
              <a:ext uri="{FF2B5EF4-FFF2-40B4-BE49-F238E27FC236}">
                <a16:creationId xmlns:a16="http://schemas.microsoft.com/office/drawing/2014/main" id="{43E64FB3-0C8E-6FE9-D28D-D5C8CB1C9BE3}"/>
              </a:ext>
            </a:extLst>
          </p:cNvPr>
          <p:cNvGrpSpPr>
            <a:grpSpLocks/>
          </p:cNvGrpSpPr>
          <p:nvPr/>
        </p:nvGrpSpPr>
        <p:grpSpPr bwMode="auto">
          <a:xfrm>
            <a:off x="3403635" y="3537755"/>
            <a:ext cx="898525" cy="747712"/>
            <a:chOff x="1497" y="2296"/>
            <a:chExt cx="566" cy="471"/>
          </a:xfrm>
        </p:grpSpPr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938FE3FF-BAFE-9C7A-91C4-9F47817D1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247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00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32" name="Group 46">
              <a:extLst>
                <a:ext uri="{FF2B5EF4-FFF2-40B4-BE49-F238E27FC236}">
                  <a16:creationId xmlns:a16="http://schemas.microsoft.com/office/drawing/2014/main" id="{E4C8E783-88C8-6E47-F9AE-E2063A10F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7" y="2296"/>
              <a:ext cx="404" cy="471"/>
              <a:chOff x="1497" y="2296"/>
              <a:chExt cx="404" cy="471"/>
            </a:xfrm>
          </p:grpSpPr>
          <p:sp>
            <p:nvSpPr>
              <p:cNvPr id="33" name="Text Box 12">
                <a:extLst>
                  <a:ext uri="{FF2B5EF4-FFF2-40B4-BE49-F238E27FC236}">
                    <a16:creationId xmlns:a16="http://schemas.microsoft.com/office/drawing/2014/main" id="{DFD37CEA-C022-09FD-81C2-A86256285A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ق</a:t>
                </a:r>
              </a:p>
            </p:txBody>
          </p:sp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F58D45E0-237E-748B-AB44-AA5802D73F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35" name="Group 48">
            <a:extLst>
              <a:ext uri="{FF2B5EF4-FFF2-40B4-BE49-F238E27FC236}">
                <a16:creationId xmlns:a16="http://schemas.microsoft.com/office/drawing/2014/main" id="{65A9F2C8-D305-14EE-C878-2221CBCF0EBB}"/>
              </a:ext>
            </a:extLst>
          </p:cNvPr>
          <p:cNvGrpSpPr>
            <a:grpSpLocks/>
          </p:cNvGrpSpPr>
          <p:nvPr/>
        </p:nvGrpSpPr>
        <p:grpSpPr bwMode="auto">
          <a:xfrm>
            <a:off x="3906872" y="2486830"/>
            <a:ext cx="657225" cy="1031875"/>
            <a:chOff x="934" y="-63"/>
            <a:chExt cx="414" cy="650"/>
          </a:xfrm>
        </p:grpSpPr>
        <p:sp>
          <p:nvSpPr>
            <p:cNvPr id="36" name="Text Box 20">
              <a:extLst>
                <a:ext uri="{FF2B5EF4-FFF2-40B4-BE49-F238E27FC236}">
                  <a16:creationId xmlns:a16="http://schemas.microsoft.com/office/drawing/2014/main" id="{76E2198B-A969-5BAB-2228-128BBED85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" y="29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00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37" name="Group 21">
              <a:extLst>
                <a:ext uri="{FF2B5EF4-FFF2-40B4-BE49-F238E27FC236}">
                  <a16:creationId xmlns:a16="http://schemas.microsoft.com/office/drawing/2014/main" id="{822073B8-EB0D-C4AD-E966-B2901E4D3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4" y="-63"/>
              <a:ext cx="404" cy="471"/>
              <a:chOff x="4812" y="2560"/>
              <a:chExt cx="404" cy="471"/>
            </a:xfrm>
          </p:grpSpPr>
          <p:sp>
            <p:nvSpPr>
              <p:cNvPr id="38" name="Text Box 22">
                <a:extLst>
                  <a:ext uri="{FF2B5EF4-FFF2-40B4-BE49-F238E27FC236}">
                    <a16:creationId xmlns:a16="http://schemas.microsoft.com/office/drawing/2014/main" id="{31447811-43ED-C8E4-3D75-7C3FF8422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3" y="2704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ك</a:t>
                </a:r>
              </a:p>
            </p:txBody>
          </p:sp>
          <p:sp>
            <p:nvSpPr>
              <p:cNvPr id="39" name="Text Box 23">
                <a:extLst>
                  <a:ext uri="{FF2B5EF4-FFF2-40B4-BE49-F238E27FC236}">
                    <a16:creationId xmlns:a16="http://schemas.microsoft.com/office/drawing/2014/main" id="{5012ADAD-7C4D-4E1B-13EE-8948D1654E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4812" y="256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ــ</a:t>
                </a:r>
              </a:p>
            </p:txBody>
          </p:sp>
        </p:grpSp>
      </p:grpSp>
      <p:sp>
        <p:nvSpPr>
          <p:cNvPr id="40" name="AutoShape 24">
            <a:extLst>
              <a:ext uri="{FF2B5EF4-FFF2-40B4-BE49-F238E27FC236}">
                <a16:creationId xmlns:a16="http://schemas.microsoft.com/office/drawing/2014/main" id="{AFACD1F1-B6BC-22FE-517B-19C37395675E}"/>
              </a:ext>
            </a:extLst>
          </p:cNvPr>
          <p:cNvSpPr>
            <a:spLocks noChangeArrowheads="1"/>
          </p:cNvSpPr>
          <p:nvPr/>
        </p:nvSpPr>
        <p:spPr bwMode="auto">
          <a:xfrm rot="1082276" flipV="1">
            <a:off x="4146585" y="3383767"/>
            <a:ext cx="792162" cy="777875"/>
          </a:xfrm>
          <a:prstGeom prst="triangle">
            <a:avLst>
              <a:gd name="adj" fmla="val 0"/>
            </a:avLst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41" name="Group 66">
            <a:extLst>
              <a:ext uri="{FF2B5EF4-FFF2-40B4-BE49-F238E27FC236}">
                <a16:creationId xmlns:a16="http://schemas.microsoft.com/office/drawing/2014/main" id="{7C89EF5D-096E-8DC4-4713-E9459C7D8DA2}"/>
              </a:ext>
            </a:extLst>
          </p:cNvPr>
          <p:cNvGrpSpPr>
            <a:grpSpLocks/>
          </p:cNvGrpSpPr>
          <p:nvPr/>
        </p:nvGrpSpPr>
        <p:grpSpPr bwMode="auto">
          <a:xfrm>
            <a:off x="2963897" y="3847317"/>
            <a:ext cx="833438" cy="977900"/>
            <a:chOff x="1202" y="2500"/>
            <a:chExt cx="525" cy="616"/>
          </a:xfrm>
        </p:grpSpPr>
        <p:sp>
          <p:nvSpPr>
            <p:cNvPr id="42" name="Text Box 53">
              <a:extLst>
                <a:ext uri="{FF2B5EF4-FFF2-40B4-BE49-F238E27FC236}">
                  <a16:creationId xmlns:a16="http://schemas.microsoft.com/office/drawing/2014/main" id="{8BD044A8-F0FA-390F-0941-353DA54F4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4" y="282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3D9252CF-EFD8-E4C4-DE03-8849E110F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2500"/>
              <a:ext cx="404" cy="471"/>
              <a:chOff x="1497" y="2296"/>
              <a:chExt cx="404" cy="471"/>
            </a:xfrm>
          </p:grpSpPr>
          <p:sp>
            <p:nvSpPr>
              <p:cNvPr id="44" name="Text Box 55">
                <a:extLst>
                  <a:ext uri="{FF2B5EF4-FFF2-40B4-BE49-F238E27FC236}">
                    <a16:creationId xmlns:a16="http://schemas.microsoft.com/office/drawing/2014/main" id="{1A5C6B2A-EA40-09F6-DA75-2D9C7D3EC2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ق</a:t>
                </a:r>
              </a:p>
            </p:txBody>
          </p:sp>
          <p:sp>
            <p:nvSpPr>
              <p:cNvPr id="45" name="Text Box 56">
                <a:extLst>
                  <a:ext uri="{FF2B5EF4-FFF2-40B4-BE49-F238E27FC236}">
                    <a16:creationId xmlns:a16="http://schemas.microsoft.com/office/drawing/2014/main" id="{3CDA4897-8361-29C9-D8C3-75692B2F2A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46" name="Group 67">
            <a:extLst>
              <a:ext uri="{FF2B5EF4-FFF2-40B4-BE49-F238E27FC236}">
                <a16:creationId xmlns:a16="http://schemas.microsoft.com/office/drawing/2014/main" id="{BABABD79-2E15-B7E4-3734-8E3299B50822}"/>
              </a:ext>
            </a:extLst>
          </p:cNvPr>
          <p:cNvGrpSpPr>
            <a:grpSpLocks/>
          </p:cNvGrpSpPr>
          <p:nvPr/>
        </p:nvGrpSpPr>
        <p:grpSpPr bwMode="auto">
          <a:xfrm>
            <a:off x="2955960" y="5107792"/>
            <a:ext cx="649287" cy="819150"/>
            <a:chOff x="1197" y="3294"/>
            <a:chExt cx="409" cy="516"/>
          </a:xfrm>
        </p:grpSpPr>
        <p:sp>
          <p:nvSpPr>
            <p:cNvPr id="47" name="Text Box 58">
              <a:extLst>
                <a:ext uri="{FF2B5EF4-FFF2-40B4-BE49-F238E27FC236}">
                  <a16:creationId xmlns:a16="http://schemas.microsoft.com/office/drawing/2014/main" id="{23603CEC-93A2-DD58-1FD7-BE0030129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329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48" name="Group 59">
              <a:extLst>
                <a:ext uri="{FF2B5EF4-FFF2-40B4-BE49-F238E27FC236}">
                  <a16:creationId xmlns:a16="http://schemas.microsoft.com/office/drawing/2014/main" id="{FD285BAA-C7E5-2F08-A0E9-9364A36B2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3339"/>
              <a:ext cx="404" cy="471"/>
              <a:chOff x="1497" y="2296"/>
              <a:chExt cx="404" cy="471"/>
            </a:xfrm>
          </p:grpSpPr>
          <p:sp>
            <p:nvSpPr>
              <p:cNvPr id="49" name="Text Box 60">
                <a:extLst>
                  <a:ext uri="{FF2B5EF4-FFF2-40B4-BE49-F238E27FC236}">
                    <a16:creationId xmlns:a16="http://schemas.microsoft.com/office/drawing/2014/main" id="{04B1BF88-9FC7-C670-6774-B7C3B86D20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ك</a:t>
                </a:r>
              </a:p>
            </p:txBody>
          </p:sp>
          <p:sp>
            <p:nvSpPr>
              <p:cNvPr id="50" name="Text Box 61">
                <a:extLst>
                  <a:ext uri="{FF2B5EF4-FFF2-40B4-BE49-F238E27FC236}">
                    <a16:creationId xmlns:a16="http://schemas.microsoft.com/office/drawing/2014/main" id="{C6000438-2B78-C944-6302-D2AE6AC1A6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51" name="Group 65">
            <a:extLst>
              <a:ext uri="{FF2B5EF4-FFF2-40B4-BE49-F238E27FC236}">
                <a16:creationId xmlns:a16="http://schemas.microsoft.com/office/drawing/2014/main" id="{12F11818-CC78-B230-9391-94C25ED9155C}"/>
              </a:ext>
            </a:extLst>
          </p:cNvPr>
          <p:cNvGrpSpPr>
            <a:grpSpLocks/>
          </p:cNvGrpSpPr>
          <p:nvPr/>
        </p:nvGrpSpPr>
        <p:grpSpPr bwMode="auto">
          <a:xfrm>
            <a:off x="1882810" y="4712505"/>
            <a:ext cx="900112" cy="747712"/>
            <a:chOff x="521" y="3045"/>
            <a:chExt cx="567" cy="471"/>
          </a:xfrm>
        </p:grpSpPr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75301A92-5B6E-196E-2AC7-49690AA0D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312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53" name="Group 62">
              <a:extLst>
                <a:ext uri="{FF2B5EF4-FFF2-40B4-BE49-F238E27FC236}">
                  <a16:creationId xmlns:a16="http://schemas.microsoft.com/office/drawing/2014/main" id="{7F8A7C4F-78EF-E63E-3102-8E566327B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3045"/>
              <a:ext cx="404" cy="471"/>
              <a:chOff x="1497" y="2296"/>
              <a:chExt cx="404" cy="471"/>
            </a:xfrm>
          </p:grpSpPr>
          <p:sp>
            <p:nvSpPr>
              <p:cNvPr id="54" name="Text Box 63">
                <a:extLst>
                  <a:ext uri="{FF2B5EF4-FFF2-40B4-BE49-F238E27FC236}">
                    <a16:creationId xmlns:a16="http://schemas.microsoft.com/office/drawing/2014/main" id="{CB3E857A-D22D-3939-33AD-AB627DA15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ل</a:t>
                </a:r>
              </a:p>
            </p:txBody>
          </p:sp>
          <p:sp>
            <p:nvSpPr>
              <p:cNvPr id="55" name="Text Box 64">
                <a:extLst>
                  <a:ext uri="{FF2B5EF4-FFF2-40B4-BE49-F238E27FC236}">
                    <a16:creationId xmlns:a16="http://schemas.microsoft.com/office/drawing/2014/main" id="{419B8CF0-EEAA-AF35-665D-4F2263A962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sp>
        <p:nvSpPr>
          <p:cNvPr id="56" name="AutoShape 68">
            <a:extLst>
              <a:ext uri="{FF2B5EF4-FFF2-40B4-BE49-F238E27FC236}">
                <a16:creationId xmlns:a16="http://schemas.microsoft.com/office/drawing/2014/main" id="{740AF8D3-4D8B-D558-4D1B-0748FC7FDC5C}"/>
              </a:ext>
            </a:extLst>
          </p:cNvPr>
          <p:cNvSpPr>
            <a:spLocks noChangeArrowheads="1"/>
          </p:cNvSpPr>
          <p:nvPr/>
        </p:nvSpPr>
        <p:spPr bwMode="auto">
          <a:xfrm rot="20167674" flipV="1">
            <a:off x="2559085" y="4817280"/>
            <a:ext cx="1120775" cy="536575"/>
          </a:xfrm>
          <a:prstGeom prst="triangle">
            <a:avLst>
              <a:gd name="adj" fmla="val 52028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7" name="Text Box 71">
            <a:extLst>
              <a:ext uri="{FF2B5EF4-FFF2-40B4-BE49-F238E27FC236}">
                <a16:creationId xmlns:a16="http://schemas.microsoft.com/office/drawing/2014/main" id="{3A4AA5BA-C1B2-6618-D230-73353DB8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922" y="2447142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ق ( ١ ، - ١ )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grpSp>
        <p:nvGrpSpPr>
          <p:cNvPr id="58" name="Group 74">
            <a:extLst>
              <a:ext uri="{FF2B5EF4-FFF2-40B4-BE49-F238E27FC236}">
                <a16:creationId xmlns:a16="http://schemas.microsoft.com/office/drawing/2014/main" id="{819AF382-5FA2-6776-22F8-2334E623E1B5}"/>
              </a:ext>
            </a:extLst>
          </p:cNvPr>
          <p:cNvGrpSpPr>
            <a:grpSpLocks/>
          </p:cNvGrpSpPr>
          <p:nvPr/>
        </p:nvGrpSpPr>
        <p:grpSpPr bwMode="auto">
          <a:xfrm>
            <a:off x="6196047" y="2262992"/>
            <a:ext cx="1728788" cy="630238"/>
            <a:chOff x="3084" y="1983"/>
            <a:chExt cx="1021" cy="397"/>
          </a:xfrm>
        </p:grpSpPr>
        <p:sp>
          <p:nvSpPr>
            <p:cNvPr id="59" name="Text Box 72">
              <a:extLst>
                <a:ext uri="{FF2B5EF4-FFF2-40B4-BE49-F238E27FC236}">
                  <a16:creationId xmlns:a16="http://schemas.microsoft.com/office/drawing/2014/main" id="{2BA9B329-9DD9-F509-5B9A-58D715318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" y="2092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ق ( ١ ، + ١ )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60" name="Text Box 73">
              <a:extLst>
                <a:ext uri="{FF2B5EF4-FFF2-40B4-BE49-F238E27FC236}">
                  <a16:creationId xmlns:a16="http://schemas.microsoft.com/office/drawing/2014/main" id="{9073540F-D3A0-D5B5-2C4C-0F455D1E4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34440">
              <a:off x="3819" y="1983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ــ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61" name="AutoShape 75">
            <a:extLst>
              <a:ext uri="{FF2B5EF4-FFF2-40B4-BE49-F238E27FC236}">
                <a16:creationId xmlns:a16="http://schemas.microsoft.com/office/drawing/2014/main" id="{3D8AB8F2-DE92-7DEE-8661-D2AAAABF45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96272" y="2507467"/>
            <a:ext cx="792163" cy="323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62" name="Group 106">
            <a:extLst>
              <a:ext uri="{FF2B5EF4-FFF2-40B4-BE49-F238E27FC236}">
                <a16:creationId xmlns:a16="http://schemas.microsoft.com/office/drawing/2014/main" id="{F343C9FE-FB59-62E9-D170-8395A0229B3E}"/>
              </a:ext>
            </a:extLst>
          </p:cNvPr>
          <p:cNvGrpSpPr>
            <a:grpSpLocks/>
          </p:cNvGrpSpPr>
          <p:nvPr/>
        </p:nvGrpSpPr>
        <p:grpSpPr bwMode="auto">
          <a:xfrm>
            <a:off x="7312060" y="1794680"/>
            <a:ext cx="2447925" cy="755650"/>
            <a:chOff x="3742" y="2387"/>
            <a:chExt cx="1542" cy="476"/>
          </a:xfrm>
        </p:grpSpPr>
        <p:grpSp>
          <p:nvGrpSpPr>
            <p:cNvPr id="63" name="Group 98">
              <a:extLst>
                <a:ext uri="{FF2B5EF4-FFF2-40B4-BE49-F238E27FC236}">
                  <a16:creationId xmlns:a16="http://schemas.microsoft.com/office/drawing/2014/main" id="{9F281C77-4AB4-CEFE-8365-6EC63A489A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658"/>
              <a:ext cx="1542" cy="205"/>
              <a:chOff x="3878" y="2840"/>
              <a:chExt cx="1542" cy="205"/>
            </a:xfrm>
          </p:grpSpPr>
          <p:sp>
            <p:nvSpPr>
              <p:cNvPr id="65" name="Line 94">
                <a:extLst>
                  <a:ext uri="{FF2B5EF4-FFF2-40B4-BE49-F238E27FC236}">
                    <a16:creationId xmlns:a16="http://schemas.microsoft.com/office/drawing/2014/main" id="{80E56E72-6192-3AC0-9122-A9B4B8684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96">
                <a:extLst>
                  <a:ext uri="{FF2B5EF4-FFF2-40B4-BE49-F238E27FC236}">
                    <a16:creationId xmlns:a16="http://schemas.microsoft.com/office/drawing/2014/main" id="{F6F450F3-CF6F-A04E-1103-BA579A4D0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97">
                <a:extLst>
                  <a:ext uri="{FF2B5EF4-FFF2-40B4-BE49-F238E27FC236}">
                    <a16:creationId xmlns:a16="http://schemas.microsoft.com/office/drawing/2014/main" id="{0ADABFB3-51D9-ED73-48D2-EDBA98245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4" name="Text Box 99">
              <a:extLst>
                <a:ext uri="{FF2B5EF4-FFF2-40B4-BE49-F238E27FC236}">
                  <a16:creationId xmlns:a16="http://schemas.microsoft.com/office/drawing/2014/main" id="{21242173-50A5-42ED-17B6-B2101D715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387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ثابت</a:t>
              </a:r>
            </a:p>
          </p:txBody>
        </p:sp>
      </p:grpSp>
      <p:grpSp>
        <p:nvGrpSpPr>
          <p:cNvPr id="68" name="Group 105">
            <a:extLst>
              <a:ext uri="{FF2B5EF4-FFF2-40B4-BE49-F238E27FC236}">
                <a16:creationId xmlns:a16="http://schemas.microsoft.com/office/drawing/2014/main" id="{E114FF20-A44E-DFBF-14F7-912D7A7B24F0}"/>
              </a:ext>
            </a:extLst>
          </p:cNvPr>
          <p:cNvGrpSpPr>
            <a:grpSpLocks/>
          </p:cNvGrpSpPr>
          <p:nvPr/>
        </p:nvGrpSpPr>
        <p:grpSpPr bwMode="auto">
          <a:xfrm>
            <a:off x="6808822" y="2731305"/>
            <a:ext cx="2447925" cy="746125"/>
            <a:chOff x="3742" y="2863"/>
            <a:chExt cx="1542" cy="470"/>
          </a:xfrm>
        </p:grpSpPr>
        <p:grpSp>
          <p:nvGrpSpPr>
            <p:cNvPr id="69" name="Group 100">
              <a:extLst>
                <a:ext uri="{FF2B5EF4-FFF2-40B4-BE49-F238E27FC236}">
                  <a16:creationId xmlns:a16="http://schemas.microsoft.com/office/drawing/2014/main" id="{49EF4BEC-FD52-01B8-0675-09B3CF726BD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42" y="2863"/>
              <a:ext cx="1542" cy="181"/>
              <a:chOff x="3878" y="2840"/>
              <a:chExt cx="1542" cy="205"/>
            </a:xfrm>
          </p:grpSpPr>
          <p:sp>
            <p:nvSpPr>
              <p:cNvPr id="71" name="Line 101">
                <a:extLst>
                  <a:ext uri="{FF2B5EF4-FFF2-40B4-BE49-F238E27FC236}">
                    <a16:creationId xmlns:a16="http://schemas.microsoft.com/office/drawing/2014/main" id="{58E8A50C-B792-3E80-2BB8-5657759A4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02">
                <a:extLst>
                  <a:ext uri="{FF2B5EF4-FFF2-40B4-BE49-F238E27FC236}">
                    <a16:creationId xmlns:a16="http://schemas.microsoft.com/office/drawing/2014/main" id="{14A97803-9710-4B39-AA4C-A1C0534F3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" name="Line 103">
                <a:extLst>
                  <a:ext uri="{FF2B5EF4-FFF2-40B4-BE49-F238E27FC236}">
                    <a16:creationId xmlns:a16="http://schemas.microsoft.com/office/drawing/2014/main" id="{58EF06DA-6B38-87BF-F0A8-B3F956D49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0" name="Text Box 104">
              <a:extLst>
                <a:ext uri="{FF2B5EF4-FFF2-40B4-BE49-F238E27FC236}">
                  <a16:creationId xmlns:a16="http://schemas.microsoft.com/office/drawing/2014/main" id="{DBF3CB9A-D07B-27C6-5413-F3D06CF45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045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عكس</a:t>
              </a:r>
            </a:p>
          </p:txBody>
        </p:sp>
      </p:grpSp>
      <p:sp>
        <p:nvSpPr>
          <p:cNvPr id="74" name="Text Box 107">
            <a:extLst>
              <a:ext uri="{FF2B5EF4-FFF2-40B4-BE49-F238E27FC236}">
                <a16:creationId xmlns:a16="http://schemas.microsoft.com/office/drawing/2014/main" id="{72190B95-4F83-AFDB-FA27-6C3795AB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35" y="3964792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ل ( ٥ ، - ٣ )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grpSp>
        <p:nvGrpSpPr>
          <p:cNvPr id="75" name="Group 108">
            <a:extLst>
              <a:ext uri="{FF2B5EF4-FFF2-40B4-BE49-F238E27FC236}">
                <a16:creationId xmlns:a16="http://schemas.microsoft.com/office/drawing/2014/main" id="{9825CF22-B623-C7F1-A716-E918453E1957}"/>
              </a:ext>
            </a:extLst>
          </p:cNvPr>
          <p:cNvGrpSpPr>
            <a:grpSpLocks/>
          </p:cNvGrpSpPr>
          <p:nvPr/>
        </p:nvGrpSpPr>
        <p:grpSpPr bwMode="auto">
          <a:xfrm>
            <a:off x="6267485" y="3847317"/>
            <a:ext cx="1657350" cy="630238"/>
            <a:chOff x="3084" y="1983"/>
            <a:chExt cx="1021" cy="397"/>
          </a:xfrm>
        </p:grpSpPr>
        <p:sp>
          <p:nvSpPr>
            <p:cNvPr id="76" name="Text Box 109">
              <a:extLst>
                <a:ext uri="{FF2B5EF4-FFF2-40B4-BE49-F238E27FC236}">
                  <a16:creationId xmlns:a16="http://schemas.microsoft.com/office/drawing/2014/main" id="{F17293B6-0A25-F423-C83F-58890DC90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" y="2092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ل ( ٥ ، + ٣ )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77" name="Text Box 110">
              <a:extLst>
                <a:ext uri="{FF2B5EF4-FFF2-40B4-BE49-F238E27FC236}">
                  <a16:creationId xmlns:a16="http://schemas.microsoft.com/office/drawing/2014/main" id="{AC49F137-2787-2579-161D-1FEC4CD17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34440">
              <a:off x="3819" y="1983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ــ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78" name="AutoShape 111">
            <a:extLst>
              <a:ext uri="{FF2B5EF4-FFF2-40B4-BE49-F238E27FC236}">
                <a16:creationId xmlns:a16="http://schemas.microsoft.com/office/drawing/2014/main" id="{911FB73D-730A-67F6-4A69-AEA6127B6F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96272" y="4091792"/>
            <a:ext cx="792163" cy="323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79" name="Group 112">
            <a:extLst>
              <a:ext uri="{FF2B5EF4-FFF2-40B4-BE49-F238E27FC236}">
                <a16:creationId xmlns:a16="http://schemas.microsoft.com/office/drawing/2014/main" id="{4CC88CC4-A4BF-637F-F977-8497FAEE282B}"/>
              </a:ext>
            </a:extLst>
          </p:cNvPr>
          <p:cNvGrpSpPr>
            <a:grpSpLocks/>
          </p:cNvGrpSpPr>
          <p:nvPr/>
        </p:nvGrpSpPr>
        <p:grpSpPr bwMode="auto">
          <a:xfrm>
            <a:off x="7348572" y="3379005"/>
            <a:ext cx="2447925" cy="755650"/>
            <a:chOff x="3742" y="2387"/>
            <a:chExt cx="1542" cy="476"/>
          </a:xfrm>
        </p:grpSpPr>
        <p:grpSp>
          <p:nvGrpSpPr>
            <p:cNvPr id="80" name="Group 113">
              <a:extLst>
                <a:ext uri="{FF2B5EF4-FFF2-40B4-BE49-F238E27FC236}">
                  <a16:creationId xmlns:a16="http://schemas.microsoft.com/office/drawing/2014/main" id="{831FAEC0-AED3-DF9A-5666-FD7473ADA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658"/>
              <a:ext cx="1542" cy="205"/>
              <a:chOff x="3878" y="2840"/>
              <a:chExt cx="1542" cy="205"/>
            </a:xfrm>
          </p:grpSpPr>
          <p:sp>
            <p:nvSpPr>
              <p:cNvPr id="82" name="Line 114">
                <a:extLst>
                  <a:ext uri="{FF2B5EF4-FFF2-40B4-BE49-F238E27FC236}">
                    <a16:creationId xmlns:a16="http://schemas.microsoft.com/office/drawing/2014/main" id="{53895FD9-67C9-3E4C-0313-D67AF92E3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" name="Line 115">
                <a:extLst>
                  <a:ext uri="{FF2B5EF4-FFF2-40B4-BE49-F238E27FC236}">
                    <a16:creationId xmlns:a16="http://schemas.microsoft.com/office/drawing/2014/main" id="{BFC3D58C-F0BF-AB11-1434-090CDF5F8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Line 116">
                <a:extLst>
                  <a:ext uri="{FF2B5EF4-FFF2-40B4-BE49-F238E27FC236}">
                    <a16:creationId xmlns:a16="http://schemas.microsoft.com/office/drawing/2014/main" id="{ADFB8A41-86B6-1248-1E4D-1E28ACAF7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1" name="Text Box 117">
              <a:extLst>
                <a:ext uri="{FF2B5EF4-FFF2-40B4-BE49-F238E27FC236}">
                  <a16:creationId xmlns:a16="http://schemas.microsoft.com/office/drawing/2014/main" id="{95FCFA38-AF2F-8288-F54A-79069A22F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387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ثابت</a:t>
              </a:r>
            </a:p>
          </p:txBody>
        </p:sp>
      </p:grpSp>
      <p:grpSp>
        <p:nvGrpSpPr>
          <p:cNvPr id="85" name="Group 118">
            <a:extLst>
              <a:ext uri="{FF2B5EF4-FFF2-40B4-BE49-F238E27FC236}">
                <a16:creationId xmlns:a16="http://schemas.microsoft.com/office/drawing/2014/main" id="{8269DE64-84E3-0BD7-DF87-AA2C4139779B}"/>
              </a:ext>
            </a:extLst>
          </p:cNvPr>
          <p:cNvGrpSpPr>
            <a:grpSpLocks/>
          </p:cNvGrpSpPr>
          <p:nvPr/>
        </p:nvGrpSpPr>
        <p:grpSpPr bwMode="auto">
          <a:xfrm>
            <a:off x="6808822" y="4315630"/>
            <a:ext cx="2447925" cy="746125"/>
            <a:chOff x="3742" y="2863"/>
            <a:chExt cx="1542" cy="470"/>
          </a:xfrm>
        </p:grpSpPr>
        <p:grpSp>
          <p:nvGrpSpPr>
            <p:cNvPr id="86" name="Group 119">
              <a:extLst>
                <a:ext uri="{FF2B5EF4-FFF2-40B4-BE49-F238E27FC236}">
                  <a16:creationId xmlns:a16="http://schemas.microsoft.com/office/drawing/2014/main" id="{E65BB17E-30A9-F814-96C0-61DDBCE1587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42" y="2863"/>
              <a:ext cx="1542" cy="181"/>
              <a:chOff x="3878" y="2840"/>
              <a:chExt cx="1542" cy="205"/>
            </a:xfrm>
          </p:grpSpPr>
          <p:sp>
            <p:nvSpPr>
              <p:cNvPr id="88" name="Line 120">
                <a:extLst>
                  <a:ext uri="{FF2B5EF4-FFF2-40B4-BE49-F238E27FC236}">
                    <a16:creationId xmlns:a16="http://schemas.microsoft.com/office/drawing/2014/main" id="{FE4BE9C1-3E6B-EFBB-00EC-18511914F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" name="Line 121">
                <a:extLst>
                  <a:ext uri="{FF2B5EF4-FFF2-40B4-BE49-F238E27FC236}">
                    <a16:creationId xmlns:a16="http://schemas.microsoft.com/office/drawing/2014/main" id="{529A4FB5-6685-D379-0303-BD089901F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" name="Line 122">
                <a:extLst>
                  <a:ext uri="{FF2B5EF4-FFF2-40B4-BE49-F238E27FC236}">
                    <a16:creationId xmlns:a16="http://schemas.microsoft.com/office/drawing/2014/main" id="{EE50A40E-B55F-4CEE-8B87-B0F34EFCC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7" name="Text Box 123">
              <a:extLst>
                <a:ext uri="{FF2B5EF4-FFF2-40B4-BE49-F238E27FC236}">
                  <a16:creationId xmlns:a16="http://schemas.microsoft.com/office/drawing/2014/main" id="{21EC79DA-B648-4AE6-43A1-DB1C591D1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045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عكس</a:t>
              </a:r>
            </a:p>
          </p:txBody>
        </p:sp>
      </p:grpSp>
      <p:sp>
        <p:nvSpPr>
          <p:cNvPr id="91" name="Text Box 124">
            <a:extLst>
              <a:ext uri="{FF2B5EF4-FFF2-40B4-BE49-F238E27FC236}">
                <a16:creationId xmlns:a16="http://schemas.microsoft.com/office/drawing/2014/main" id="{C48F64F5-E797-A39A-440A-3E10EBB1C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922" y="5553880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ك ( ٢ ، - ٤ )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grpSp>
        <p:nvGrpSpPr>
          <p:cNvPr id="92" name="Group 125">
            <a:extLst>
              <a:ext uri="{FF2B5EF4-FFF2-40B4-BE49-F238E27FC236}">
                <a16:creationId xmlns:a16="http://schemas.microsoft.com/office/drawing/2014/main" id="{520E7732-171D-79CA-13A5-5FC28BCC30FF}"/>
              </a:ext>
            </a:extLst>
          </p:cNvPr>
          <p:cNvGrpSpPr>
            <a:grpSpLocks/>
          </p:cNvGrpSpPr>
          <p:nvPr/>
        </p:nvGrpSpPr>
        <p:grpSpPr bwMode="auto">
          <a:xfrm>
            <a:off x="6232560" y="5369730"/>
            <a:ext cx="1692275" cy="630237"/>
            <a:chOff x="3084" y="1983"/>
            <a:chExt cx="1021" cy="397"/>
          </a:xfrm>
        </p:grpSpPr>
        <p:sp>
          <p:nvSpPr>
            <p:cNvPr id="93" name="Text Box 126">
              <a:extLst>
                <a:ext uri="{FF2B5EF4-FFF2-40B4-BE49-F238E27FC236}">
                  <a16:creationId xmlns:a16="http://schemas.microsoft.com/office/drawing/2014/main" id="{A5AAA5BB-37DC-66BB-BEC4-21D74CB26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" y="2092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ك ( ٢ ، + ٤ )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94" name="Text Box 127">
              <a:extLst>
                <a:ext uri="{FF2B5EF4-FFF2-40B4-BE49-F238E27FC236}">
                  <a16:creationId xmlns:a16="http://schemas.microsoft.com/office/drawing/2014/main" id="{8E3653D3-B234-A030-BFB3-0506904D0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34440">
              <a:off x="3819" y="1983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ــ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95" name="AutoShape 128">
            <a:extLst>
              <a:ext uri="{FF2B5EF4-FFF2-40B4-BE49-F238E27FC236}">
                <a16:creationId xmlns:a16="http://schemas.microsoft.com/office/drawing/2014/main" id="{03257705-60B2-88B7-A72F-9141A1ED81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96272" y="5614205"/>
            <a:ext cx="792163" cy="323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96" name="Group 129">
            <a:extLst>
              <a:ext uri="{FF2B5EF4-FFF2-40B4-BE49-F238E27FC236}">
                <a16:creationId xmlns:a16="http://schemas.microsoft.com/office/drawing/2014/main" id="{190D75D9-0B03-4AA1-BB33-9854280B5DD4}"/>
              </a:ext>
            </a:extLst>
          </p:cNvPr>
          <p:cNvGrpSpPr>
            <a:grpSpLocks/>
          </p:cNvGrpSpPr>
          <p:nvPr/>
        </p:nvGrpSpPr>
        <p:grpSpPr bwMode="auto">
          <a:xfrm>
            <a:off x="7348572" y="4901417"/>
            <a:ext cx="2447925" cy="755650"/>
            <a:chOff x="3742" y="2387"/>
            <a:chExt cx="1542" cy="476"/>
          </a:xfrm>
        </p:grpSpPr>
        <p:grpSp>
          <p:nvGrpSpPr>
            <p:cNvPr id="97" name="Group 130">
              <a:extLst>
                <a:ext uri="{FF2B5EF4-FFF2-40B4-BE49-F238E27FC236}">
                  <a16:creationId xmlns:a16="http://schemas.microsoft.com/office/drawing/2014/main" id="{86928760-4FE4-CDBF-DC31-D757FDAE1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658"/>
              <a:ext cx="1542" cy="205"/>
              <a:chOff x="3878" y="2840"/>
              <a:chExt cx="1542" cy="205"/>
            </a:xfrm>
          </p:grpSpPr>
          <p:sp>
            <p:nvSpPr>
              <p:cNvPr id="99" name="Line 131">
                <a:extLst>
                  <a:ext uri="{FF2B5EF4-FFF2-40B4-BE49-F238E27FC236}">
                    <a16:creationId xmlns:a16="http://schemas.microsoft.com/office/drawing/2014/main" id="{506CE881-0B74-7AC3-27B7-FF538E228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" name="Line 132">
                <a:extLst>
                  <a:ext uri="{FF2B5EF4-FFF2-40B4-BE49-F238E27FC236}">
                    <a16:creationId xmlns:a16="http://schemas.microsoft.com/office/drawing/2014/main" id="{F5134A7A-C2D3-FE1D-72B6-60CDD3592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" name="Line 133">
                <a:extLst>
                  <a:ext uri="{FF2B5EF4-FFF2-40B4-BE49-F238E27FC236}">
                    <a16:creationId xmlns:a16="http://schemas.microsoft.com/office/drawing/2014/main" id="{C657DEF5-DB4D-BAEB-C0DD-13B551AC6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8" name="Text Box 134">
              <a:extLst>
                <a:ext uri="{FF2B5EF4-FFF2-40B4-BE49-F238E27FC236}">
                  <a16:creationId xmlns:a16="http://schemas.microsoft.com/office/drawing/2014/main" id="{57E24FA6-C8D5-E18C-5185-F2376CA46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387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ثابت</a:t>
              </a:r>
            </a:p>
          </p:txBody>
        </p:sp>
      </p:grpSp>
      <p:grpSp>
        <p:nvGrpSpPr>
          <p:cNvPr id="102" name="Group 135">
            <a:extLst>
              <a:ext uri="{FF2B5EF4-FFF2-40B4-BE49-F238E27FC236}">
                <a16:creationId xmlns:a16="http://schemas.microsoft.com/office/drawing/2014/main" id="{0ECA7B41-9A63-19A1-7AE9-523D09C0EA8B}"/>
              </a:ext>
            </a:extLst>
          </p:cNvPr>
          <p:cNvGrpSpPr>
            <a:grpSpLocks/>
          </p:cNvGrpSpPr>
          <p:nvPr/>
        </p:nvGrpSpPr>
        <p:grpSpPr bwMode="auto">
          <a:xfrm>
            <a:off x="6808822" y="5863442"/>
            <a:ext cx="2447925" cy="746125"/>
            <a:chOff x="3742" y="2863"/>
            <a:chExt cx="1542" cy="470"/>
          </a:xfrm>
        </p:grpSpPr>
        <p:grpSp>
          <p:nvGrpSpPr>
            <p:cNvPr id="103" name="Group 136">
              <a:extLst>
                <a:ext uri="{FF2B5EF4-FFF2-40B4-BE49-F238E27FC236}">
                  <a16:creationId xmlns:a16="http://schemas.microsoft.com/office/drawing/2014/main" id="{7D8723B8-B67D-F957-ED1A-DA440AD455F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42" y="2863"/>
              <a:ext cx="1542" cy="181"/>
              <a:chOff x="3878" y="2840"/>
              <a:chExt cx="1542" cy="205"/>
            </a:xfrm>
          </p:grpSpPr>
          <p:sp>
            <p:nvSpPr>
              <p:cNvPr id="105" name="Line 137">
                <a:extLst>
                  <a:ext uri="{FF2B5EF4-FFF2-40B4-BE49-F238E27FC236}">
                    <a16:creationId xmlns:a16="http://schemas.microsoft.com/office/drawing/2014/main" id="{1FD9E4D8-5970-E2AD-9220-39D792FA0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" name="Line 138">
                <a:extLst>
                  <a:ext uri="{FF2B5EF4-FFF2-40B4-BE49-F238E27FC236}">
                    <a16:creationId xmlns:a16="http://schemas.microsoft.com/office/drawing/2014/main" id="{72A37612-8FDE-E44F-FB8C-EBFA49E44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" name="Line 139">
                <a:extLst>
                  <a:ext uri="{FF2B5EF4-FFF2-40B4-BE49-F238E27FC236}">
                    <a16:creationId xmlns:a16="http://schemas.microsoft.com/office/drawing/2014/main" id="{5DDDB912-16EF-EA03-BF94-FAF1E55AD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4" name="Text Box 140">
              <a:extLst>
                <a:ext uri="{FF2B5EF4-FFF2-40B4-BE49-F238E27FC236}">
                  <a16:creationId xmlns:a16="http://schemas.microsoft.com/office/drawing/2014/main" id="{35A24486-41AA-F2F6-E351-BCF434830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045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عكس</a:t>
              </a:r>
            </a:p>
          </p:txBody>
        </p:sp>
      </p:grpSp>
      <p:sp>
        <p:nvSpPr>
          <p:cNvPr id="108" name="Text Box 141">
            <a:extLst>
              <a:ext uri="{FF2B5EF4-FFF2-40B4-BE49-F238E27FC236}">
                <a16:creationId xmlns:a16="http://schemas.microsoft.com/office/drawing/2014/main" id="{49E6A2D7-C38D-E179-CCA2-F52E8F4BE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85" y="1410505"/>
            <a:ext cx="30607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الانعكاس حول محور السينات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109" name="Rectangle 142">
            <a:extLst>
              <a:ext uri="{FF2B5EF4-FFF2-40B4-BE49-F238E27FC236}">
                <a16:creationId xmlns:a16="http://schemas.microsoft.com/office/drawing/2014/main" id="{AD92AE0A-F05C-DB3E-CD66-C16C30AC1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35" y="2515405"/>
            <a:ext cx="2016125" cy="1800225"/>
          </a:xfrm>
          <a:prstGeom prst="rect">
            <a:avLst/>
          </a:prstGeom>
          <a:solidFill>
            <a:srgbClr val="D3D5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100" b="1"/>
              <a:t>الإحداثي السيني ثابت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1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100" b="1"/>
              <a:t>الإحداثي الصادي عكس</a:t>
            </a:r>
          </a:p>
        </p:txBody>
      </p:sp>
      <p:sp>
        <p:nvSpPr>
          <p:cNvPr id="110" name="Rectangle 143">
            <a:extLst>
              <a:ext uri="{FF2B5EF4-FFF2-40B4-BE49-F238E27FC236}">
                <a16:creationId xmlns:a16="http://schemas.microsoft.com/office/drawing/2014/main" id="{F6700C67-087D-BA68-84D8-043C75123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97" y="4307692"/>
            <a:ext cx="2016125" cy="1800225"/>
          </a:xfrm>
          <a:prstGeom prst="rect">
            <a:avLst/>
          </a:prstGeom>
          <a:solidFill>
            <a:srgbClr val="AEE8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100" b="1"/>
              <a:t>الإحداثي السيني عكس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1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100" b="1"/>
              <a:t>الإحداثي الصادي ثابت</a:t>
            </a:r>
          </a:p>
        </p:txBody>
      </p:sp>
      <p:sp>
        <p:nvSpPr>
          <p:cNvPr id="111" name="Text Box 146">
            <a:extLst>
              <a:ext uri="{FF2B5EF4-FFF2-40B4-BE49-F238E27FC236}">
                <a16:creationId xmlns:a16="http://schemas.microsoft.com/office/drawing/2014/main" id="{01DCEC3E-368C-2B5E-C539-39E9F0655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922" y="2459842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ق ( ١ ، - ١ )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grpSp>
        <p:nvGrpSpPr>
          <p:cNvPr id="112" name="Group 147">
            <a:extLst>
              <a:ext uri="{FF2B5EF4-FFF2-40B4-BE49-F238E27FC236}">
                <a16:creationId xmlns:a16="http://schemas.microsoft.com/office/drawing/2014/main" id="{B2D43EAF-FAF3-CB83-B447-C5EDBA02D5F6}"/>
              </a:ext>
            </a:extLst>
          </p:cNvPr>
          <p:cNvGrpSpPr>
            <a:grpSpLocks/>
          </p:cNvGrpSpPr>
          <p:nvPr/>
        </p:nvGrpSpPr>
        <p:grpSpPr bwMode="auto">
          <a:xfrm>
            <a:off x="6151597" y="2275692"/>
            <a:ext cx="1800225" cy="630238"/>
            <a:chOff x="3084" y="1983"/>
            <a:chExt cx="1021" cy="397"/>
          </a:xfrm>
        </p:grpSpPr>
        <p:sp>
          <p:nvSpPr>
            <p:cNvPr id="113" name="Text Box 148">
              <a:extLst>
                <a:ext uri="{FF2B5EF4-FFF2-40B4-BE49-F238E27FC236}">
                  <a16:creationId xmlns:a16="http://schemas.microsoft.com/office/drawing/2014/main" id="{26BAAA26-AA9E-FDA1-BE25-6A2BA622A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" y="2092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ق ( -١ ، - ١ )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14" name="Text Box 149">
              <a:extLst>
                <a:ext uri="{FF2B5EF4-FFF2-40B4-BE49-F238E27FC236}">
                  <a16:creationId xmlns:a16="http://schemas.microsoft.com/office/drawing/2014/main" id="{250ECE4F-C930-78BC-A914-E094A2712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34440">
              <a:off x="3819" y="1983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ــ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15" name="AutoShape 150">
            <a:extLst>
              <a:ext uri="{FF2B5EF4-FFF2-40B4-BE49-F238E27FC236}">
                <a16:creationId xmlns:a16="http://schemas.microsoft.com/office/drawing/2014/main" id="{05654665-2500-2D76-3F46-A609C4E5FF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96272" y="2507467"/>
            <a:ext cx="792163" cy="323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16" name="Group 151">
            <a:extLst>
              <a:ext uri="{FF2B5EF4-FFF2-40B4-BE49-F238E27FC236}">
                <a16:creationId xmlns:a16="http://schemas.microsoft.com/office/drawing/2014/main" id="{A382A3BD-A3D6-CB68-619B-9B386C8928FB}"/>
              </a:ext>
            </a:extLst>
          </p:cNvPr>
          <p:cNvGrpSpPr>
            <a:grpSpLocks/>
          </p:cNvGrpSpPr>
          <p:nvPr/>
        </p:nvGrpSpPr>
        <p:grpSpPr bwMode="auto">
          <a:xfrm>
            <a:off x="7312060" y="1794680"/>
            <a:ext cx="2447925" cy="755650"/>
            <a:chOff x="3742" y="2387"/>
            <a:chExt cx="1542" cy="476"/>
          </a:xfrm>
        </p:grpSpPr>
        <p:grpSp>
          <p:nvGrpSpPr>
            <p:cNvPr id="117" name="Group 152">
              <a:extLst>
                <a:ext uri="{FF2B5EF4-FFF2-40B4-BE49-F238E27FC236}">
                  <a16:creationId xmlns:a16="http://schemas.microsoft.com/office/drawing/2014/main" id="{DC09E699-0A01-3169-7085-28C0EBF102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658"/>
              <a:ext cx="1542" cy="205"/>
              <a:chOff x="3878" y="2840"/>
              <a:chExt cx="1542" cy="205"/>
            </a:xfrm>
          </p:grpSpPr>
          <p:sp>
            <p:nvSpPr>
              <p:cNvPr id="119" name="Line 153">
                <a:extLst>
                  <a:ext uri="{FF2B5EF4-FFF2-40B4-BE49-F238E27FC236}">
                    <a16:creationId xmlns:a16="http://schemas.microsoft.com/office/drawing/2014/main" id="{3DE34F83-8A31-DE31-5487-A271F961B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" name="Line 154">
                <a:extLst>
                  <a:ext uri="{FF2B5EF4-FFF2-40B4-BE49-F238E27FC236}">
                    <a16:creationId xmlns:a16="http://schemas.microsoft.com/office/drawing/2014/main" id="{776568BB-84FE-A294-38CA-C2CC28B60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" name="Line 155">
                <a:extLst>
                  <a:ext uri="{FF2B5EF4-FFF2-40B4-BE49-F238E27FC236}">
                    <a16:creationId xmlns:a16="http://schemas.microsoft.com/office/drawing/2014/main" id="{27C5A05B-DEBE-5061-A76B-4996B6841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8" name="Text Box 156">
              <a:extLst>
                <a:ext uri="{FF2B5EF4-FFF2-40B4-BE49-F238E27FC236}">
                  <a16:creationId xmlns:a16="http://schemas.microsoft.com/office/drawing/2014/main" id="{D2146CC2-D727-8AA7-AEBB-40271F0D6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387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عكس</a:t>
              </a:r>
            </a:p>
          </p:txBody>
        </p:sp>
      </p:grpSp>
      <p:grpSp>
        <p:nvGrpSpPr>
          <p:cNvPr id="122" name="Group 157">
            <a:extLst>
              <a:ext uri="{FF2B5EF4-FFF2-40B4-BE49-F238E27FC236}">
                <a16:creationId xmlns:a16="http://schemas.microsoft.com/office/drawing/2014/main" id="{A1F50638-FEF1-849A-CC01-E4BC17D2363B}"/>
              </a:ext>
            </a:extLst>
          </p:cNvPr>
          <p:cNvGrpSpPr>
            <a:grpSpLocks/>
          </p:cNvGrpSpPr>
          <p:nvPr/>
        </p:nvGrpSpPr>
        <p:grpSpPr bwMode="auto">
          <a:xfrm>
            <a:off x="6700872" y="2705905"/>
            <a:ext cx="2555875" cy="746125"/>
            <a:chOff x="3742" y="2863"/>
            <a:chExt cx="1542" cy="470"/>
          </a:xfrm>
        </p:grpSpPr>
        <p:grpSp>
          <p:nvGrpSpPr>
            <p:cNvPr id="123" name="Group 158">
              <a:extLst>
                <a:ext uri="{FF2B5EF4-FFF2-40B4-BE49-F238E27FC236}">
                  <a16:creationId xmlns:a16="http://schemas.microsoft.com/office/drawing/2014/main" id="{34CA8072-F1DC-9C63-E0DF-3F945B08B40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42" y="2863"/>
              <a:ext cx="1542" cy="181"/>
              <a:chOff x="3878" y="2840"/>
              <a:chExt cx="1542" cy="205"/>
            </a:xfrm>
          </p:grpSpPr>
          <p:sp>
            <p:nvSpPr>
              <p:cNvPr id="125" name="Line 159">
                <a:extLst>
                  <a:ext uri="{FF2B5EF4-FFF2-40B4-BE49-F238E27FC236}">
                    <a16:creationId xmlns:a16="http://schemas.microsoft.com/office/drawing/2014/main" id="{A62AFF5C-8A1E-A483-5B90-16CBC7B41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" name="Line 160">
                <a:extLst>
                  <a:ext uri="{FF2B5EF4-FFF2-40B4-BE49-F238E27FC236}">
                    <a16:creationId xmlns:a16="http://schemas.microsoft.com/office/drawing/2014/main" id="{27081B2E-B59D-5563-E411-C5D4951F8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" name="Line 161">
                <a:extLst>
                  <a:ext uri="{FF2B5EF4-FFF2-40B4-BE49-F238E27FC236}">
                    <a16:creationId xmlns:a16="http://schemas.microsoft.com/office/drawing/2014/main" id="{4DB0788E-3AE5-ECD6-284F-7B1195E05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4" name="Text Box 162">
              <a:extLst>
                <a:ext uri="{FF2B5EF4-FFF2-40B4-BE49-F238E27FC236}">
                  <a16:creationId xmlns:a16="http://schemas.microsoft.com/office/drawing/2014/main" id="{95C3DBCB-EF2E-1787-FD6A-F38C9144F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045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ثابت</a:t>
              </a:r>
            </a:p>
          </p:txBody>
        </p:sp>
      </p:grpSp>
      <p:sp>
        <p:nvSpPr>
          <p:cNvPr id="128" name="Text Box 163">
            <a:extLst>
              <a:ext uri="{FF2B5EF4-FFF2-40B4-BE49-F238E27FC236}">
                <a16:creationId xmlns:a16="http://schemas.microsoft.com/office/drawing/2014/main" id="{C58D3BC1-B01B-A495-9B9A-35F54637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735" y="3964792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ل ( ٥ ، - ٣ )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grpSp>
        <p:nvGrpSpPr>
          <p:cNvPr id="129" name="Group 164">
            <a:extLst>
              <a:ext uri="{FF2B5EF4-FFF2-40B4-BE49-F238E27FC236}">
                <a16:creationId xmlns:a16="http://schemas.microsoft.com/office/drawing/2014/main" id="{B529BDD6-1CBF-12AA-0D23-505B8308094E}"/>
              </a:ext>
            </a:extLst>
          </p:cNvPr>
          <p:cNvGrpSpPr>
            <a:grpSpLocks/>
          </p:cNvGrpSpPr>
          <p:nvPr/>
        </p:nvGrpSpPr>
        <p:grpSpPr bwMode="auto">
          <a:xfrm>
            <a:off x="6245260" y="3848905"/>
            <a:ext cx="1728787" cy="630237"/>
            <a:chOff x="3084" y="1983"/>
            <a:chExt cx="1021" cy="397"/>
          </a:xfrm>
        </p:grpSpPr>
        <p:sp>
          <p:nvSpPr>
            <p:cNvPr id="130" name="Text Box 165">
              <a:extLst>
                <a:ext uri="{FF2B5EF4-FFF2-40B4-BE49-F238E27FC236}">
                  <a16:creationId xmlns:a16="http://schemas.microsoft.com/office/drawing/2014/main" id="{97C49F6F-C568-2017-3BF1-8599642DF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" y="2092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ل ( -٥ ، - ٣ )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31" name="Text Box 166">
              <a:extLst>
                <a:ext uri="{FF2B5EF4-FFF2-40B4-BE49-F238E27FC236}">
                  <a16:creationId xmlns:a16="http://schemas.microsoft.com/office/drawing/2014/main" id="{99726C35-40E2-6448-AF6E-09679E5C3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34440">
              <a:off x="3819" y="1983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ــ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32" name="AutoShape 167">
            <a:extLst>
              <a:ext uri="{FF2B5EF4-FFF2-40B4-BE49-F238E27FC236}">
                <a16:creationId xmlns:a16="http://schemas.microsoft.com/office/drawing/2014/main" id="{AED9E0C6-5E72-B1C8-F2C1-2542EAC6E29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96272" y="4091792"/>
            <a:ext cx="792163" cy="323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33" name="Group 168">
            <a:extLst>
              <a:ext uri="{FF2B5EF4-FFF2-40B4-BE49-F238E27FC236}">
                <a16:creationId xmlns:a16="http://schemas.microsoft.com/office/drawing/2014/main" id="{A52EA3F2-3E94-54A9-3602-590315820A51}"/>
              </a:ext>
            </a:extLst>
          </p:cNvPr>
          <p:cNvGrpSpPr>
            <a:grpSpLocks/>
          </p:cNvGrpSpPr>
          <p:nvPr/>
        </p:nvGrpSpPr>
        <p:grpSpPr bwMode="auto">
          <a:xfrm>
            <a:off x="7348572" y="3379005"/>
            <a:ext cx="2447925" cy="755650"/>
            <a:chOff x="3742" y="2387"/>
            <a:chExt cx="1542" cy="476"/>
          </a:xfrm>
        </p:grpSpPr>
        <p:grpSp>
          <p:nvGrpSpPr>
            <p:cNvPr id="134" name="Group 169">
              <a:extLst>
                <a:ext uri="{FF2B5EF4-FFF2-40B4-BE49-F238E27FC236}">
                  <a16:creationId xmlns:a16="http://schemas.microsoft.com/office/drawing/2014/main" id="{3425612A-13F7-6D7F-67A6-33DE9B0E6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658"/>
              <a:ext cx="1542" cy="205"/>
              <a:chOff x="3878" y="2840"/>
              <a:chExt cx="1542" cy="205"/>
            </a:xfrm>
          </p:grpSpPr>
          <p:sp>
            <p:nvSpPr>
              <p:cNvPr id="136" name="Line 170">
                <a:extLst>
                  <a:ext uri="{FF2B5EF4-FFF2-40B4-BE49-F238E27FC236}">
                    <a16:creationId xmlns:a16="http://schemas.microsoft.com/office/drawing/2014/main" id="{57A1996A-DC02-CD07-4653-C0C38D276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" name="Line 171">
                <a:extLst>
                  <a:ext uri="{FF2B5EF4-FFF2-40B4-BE49-F238E27FC236}">
                    <a16:creationId xmlns:a16="http://schemas.microsoft.com/office/drawing/2014/main" id="{23BBB241-C822-53F1-248E-6921CC8FE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" name="Line 172">
                <a:extLst>
                  <a:ext uri="{FF2B5EF4-FFF2-40B4-BE49-F238E27FC236}">
                    <a16:creationId xmlns:a16="http://schemas.microsoft.com/office/drawing/2014/main" id="{83C8559D-76EA-D0FF-5737-ABBC03FA0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5" name="Text Box 173">
              <a:extLst>
                <a:ext uri="{FF2B5EF4-FFF2-40B4-BE49-F238E27FC236}">
                  <a16:creationId xmlns:a16="http://schemas.microsoft.com/office/drawing/2014/main" id="{CB9F318B-ECFD-780B-4EF7-152F812F9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387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عكس</a:t>
              </a:r>
            </a:p>
          </p:txBody>
        </p:sp>
      </p:grpSp>
      <p:grpSp>
        <p:nvGrpSpPr>
          <p:cNvPr id="139" name="Group 174">
            <a:extLst>
              <a:ext uri="{FF2B5EF4-FFF2-40B4-BE49-F238E27FC236}">
                <a16:creationId xmlns:a16="http://schemas.microsoft.com/office/drawing/2014/main" id="{814E97D8-6899-1758-44D4-76034D4FD022}"/>
              </a:ext>
            </a:extLst>
          </p:cNvPr>
          <p:cNvGrpSpPr>
            <a:grpSpLocks/>
          </p:cNvGrpSpPr>
          <p:nvPr/>
        </p:nvGrpSpPr>
        <p:grpSpPr bwMode="auto">
          <a:xfrm>
            <a:off x="6700872" y="4290230"/>
            <a:ext cx="2555875" cy="746125"/>
            <a:chOff x="3742" y="2863"/>
            <a:chExt cx="1542" cy="470"/>
          </a:xfrm>
        </p:grpSpPr>
        <p:grpSp>
          <p:nvGrpSpPr>
            <p:cNvPr id="140" name="Group 175">
              <a:extLst>
                <a:ext uri="{FF2B5EF4-FFF2-40B4-BE49-F238E27FC236}">
                  <a16:creationId xmlns:a16="http://schemas.microsoft.com/office/drawing/2014/main" id="{65FCBAF2-3EAE-DCCF-70B7-367E0273CCA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42" y="2863"/>
              <a:ext cx="1542" cy="181"/>
              <a:chOff x="3878" y="2840"/>
              <a:chExt cx="1542" cy="205"/>
            </a:xfrm>
          </p:grpSpPr>
          <p:sp>
            <p:nvSpPr>
              <p:cNvPr id="142" name="Line 176">
                <a:extLst>
                  <a:ext uri="{FF2B5EF4-FFF2-40B4-BE49-F238E27FC236}">
                    <a16:creationId xmlns:a16="http://schemas.microsoft.com/office/drawing/2014/main" id="{57A75C2E-C4A2-9E37-BFA5-036454E4F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" name="Line 177">
                <a:extLst>
                  <a:ext uri="{FF2B5EF4-FFF2-40B4-BE49-F238E27FC236}">
                    <a16:creationId xmlns:a16="http://schemas.microsoft.com/office/drawing/2014/main" id="{6D16AEC4-E043-40C3-ABC9-558A33B44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" name="Line 178">
                <a:extLst>
                  <a:ext uri="{FF2B5EF4-FFF2-40B4-BE49-F238E27FC236}">
                    <a16:creationId xmlns:a16="http://schemas.microsoft.com/office/drawing/2014/main" id="{D158B6D0-5531-1BEF-6B48-9CEEF232D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1" name="Text Box 179">
              <a:extLst>
                <a:ext uri="{FF2B5EF4-FFF2-40B4-BE49-F238E27FC236}">
                  <a16:creationId xmlns:a16="http://schemas.microsoft.com/office/drawing/2014/main" id="{610AF1A1-FD6B-EFFB-6DE9-BDD2B2A0B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045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ثابت</a:t>
              </a:r>
            </a:p>
          </p:txBody>
        </p:sp>
      </p:grpSp>
      <p:sp>
        <p:nvSpPr>
          <p:cNvPr id="145" name="Text Box 180">
            <a:extLst>
              <a:ext uri="{FF2B5EF4-FFF2-40B4-BE49-F238E27FC236}">
                <a16:creationId xmlns:a16="http://schemas.microsoft.com/office/drawing/2014/main" id="{5DB76FEC-D319-5E7A-1E26-871A6389D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35" y="550308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ك ( ٢ ، - ٤ )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grpSp>
        <p:nvGrpSpPr>
          <p:cNvPr id="146" name="Group 181">
            <a:extLst>
              <a:ext uri="{FF2B5EF4-FFF2-40B4-BE49-F238E27FC236}">
                <a16:creationId xmlns:a16="http://schemas.microsoft.com/office/drawing/2014/main" id="{AFD753F5-B163-722D-B265-86514B4F255A}"/>
              </a:ext>
            </a:extLst>
          </p:cNvPr>
          <p:cNvGrpSpPr>
            <a:grpSpLocks/>
          </p:cNvGrpSpPr>
          <p:nvPr/>
        </p:nvGrpSpPr>
        <p:grpSpPr bwMode="auto">
          <a:xfrm>
            <a:off x="6232560" y="5382430"/>
            <a:ext cx="1800225" cy="630237"/>
            <a:chOff x="3084" y="1983"/>
            <a:chExt cx="1021" cy="397"/>
          </a:xfrm>
        </p:grpSpPr>
        <p:sp>
          <p:nvSpPr>
            <p:cNvPr id="147" name="Text Box 182">
              <a:extLst>
                <a:ext uri="{FF2B5EF4-FFF2-40B4-BE49-F238E27FC236}">
                  <a16:creationId xmlns:a16="http://schemas.microsoft.com/office/drawing/2014/main" id="{991234A1-54EF-9109-4248-7F84091D9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" y="2092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ك ( - ٢ ، - ٤ )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48" name="Text Box 183">
              <a:extLst>
                <a:ext uri="{FF2B5EF4-FFF2-40B4-BE49-F238E27FC236}">
                  <a16:creationId xmlns:a16="http://schemas.microsoft.com/office/drawing/2014/main" id="{95F2BFE2-A2FC-6AF9-FADE-A2A4FA7C1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34440">
              <a:off x="3819" y="1983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ــ</a:t>
              </a:r>
              <a:endParaRPr lang="ar-SA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49" name="AutoShape 184">
            <a:extLst>
              <a:ext uri="{FF2B5EF4-FFF2-40B4-BE49-F238E27FC236}">
                <a16:creationId xmlns:a16="http://schemas.microsoft.com/office/drawing/2014/main" id="{E0E2FAA4-987A-6C63-C018-0C83D7F5DD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96272" y="5614205"/>
            <a:ext cx="792163" cy="323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50" name="Group 185">
            <a:extLst>
              <a:ext uri="{FF2B5EF4-FFF2-40B4-BE49-F238E27FC236}">
                <a16:creationId xmlns:a16="http://schemas.microsoft.com/office/drawing/2014/main" id="{A1FB3C4A-3BED-D050-66E8-D9C0A2FC1E95}"/>
              </a:ext>
            </a:extLst>
          </p:cNvPr>
          <p:cNvGrpSpPr>
            <a:grpSpLocks/>
          </p:cNvGrpSpPr>
          <p:nvPr/>
        </p:nvGrpSpPr>
        <p:grpSpPr bwMode="auto">
          <a:xfrm>
            <a:off x="7348572" y="4901417"/>
            <a:ext cx="2447925" cy="755650"/>
            <a:chOff x="3742" y="2387"/>
            <a:chExt cx="1542" cy="476"/>
          </a:xfrm>
        </p:grpSpPr>
        <p:grpSp>
          <p:nvGrpSpPr>
            <p:cNvPr id="151" name="Group 186">
              <a:extLst>
                <a:ext uri="{FF2B5EF4-FFF2-40B4-BE49-F238E27FC236}">
                  <a16:creationId xmlns:a16="http://schemas.microsoft.com/office/drawing/2014/main" id="{692DF7D2-0DB0-109E-A13C-08B063CD8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658"/>
              <a:ext cx="1542" cy="205"/>
              <a:chOff x="3878" y="2840"/>
              <a:chExt cx="1542" cy="205"/>
            </a:xfrm>
          </p:grpSpPr>
          <p:sp>
            <p:nvSpPr>
              <p:cNvPr id="153" name="Line 187">
                <a:extLst>
                  <a:ext uri="{FF2B5EF4-FFF2-40B4-BE49-F238E27FC236}">
                    <a16:creationId xmlns:a16="http://schemas.microsoft.com/office/drawing/2014/main" id="{AA58EF06-29EC-618E-E82F-F35496F31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" name="Line 188">
                <a:extLst>
                  <a:ext uri="{FF2B5EF4-FFF2-40B4-BE49-F238E27FC236}">
                    <a16:creationId xmlns:a16="http://schemas.microsoft.com/office/drawing/2014/main" id="{74B6917F-13CE-DC68-D296-F5EBF6A91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" name="Line 189">
                <a:extLst>
                  <a:ext uri="{FF2B5EF4-FFF2-40B4-BE49-F238E27FC236}">
                    <a16:creationId xmlns:a16="http://schemas.microsoft.com/office/drawing/2014/main" id="{C3C273A1-4B4C-1312-5F8D-88C500009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52" name="Text Box 190">
              <a:extLst>
                <a:ext uri="{FF2B5EF4-FFF2-40B4-BE49-F238E27FC236}">
                  <a16:creationId xmlns:a16="http://schemas.microsoft.com/office/drawing/2014/main" id="{43D69B9E-0881-C51A-C4A4-E0F0AB9B5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387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عكس</a:t>
              </a:r>
            </a:p>
          </p:txBody>
        </p:sp>
      </p:grpSp>
      <p:grpSp>
        <p:nvGrpSpPr>
          <p:cNvPr id="156" name="Group 191">
            <a:extLst>
              <a:ext uri="{FF2B5EF4-FFF2-40B4-BE49-F238E27FC236}">
                <a16:creationId xmlns:a16="http://schemas.microsoft.com/office/drawing/2014/main" id="{A26BAC70-67C3-4ACD-AC90-5CF471F912D3}"/>
              </a:ext>
            </a:extLst>
          </p:cNvPr>
          <p:cNvGrpSpPr>
            <a:grpSpLocks/>
          </p:cNvGrpSpPr>
          <p:nvPr/>
        </p:nvGrpSpPr>
        <p:grpSpPr bwMode="auto">
          <a:xfrm>
            <a:off x="6700872" y="5838042"/>
            <a:ext cx="2555875" cy="746125"/>
            <a:chOff x="3742" y="2863"/>
            <a:chExt cx="1542" cy="470"/>
          </a:xfrm>
        </p:grpSpPr>
        <p:grpSp>
          <p:nvGrpSpPr>
            <p:cNvPr id="157" name="Group 192">
              <a:extLst>
                <a:ext uri="{FF2B5EF4-FFF2-40B4-BE49-F238E27FC236}">
                  <a16:creationId xmlns:a16="http://schemas.microsoft.com/office/drawing/2014/main" id="{665AFA25-F03C-0975-F17B-8639A5103F3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42" y="2863"/>
              <a:ext cx="1542" cy="181"/>
              <a:chOff x="3878" y="2840"/>
              <a:chExt cx="1542" cy="205"/>
            </a:xfrm>
          </p:grpSpPr>
          <p:sp>
            <p:nvSpPr>
              <p:cNvPr id="159" name="Line 193">
                <a:extLst>
                  <a:ext uri="{FF2B5EF4-FFF2-40B4-BE49-F238E27FC236}">
                    <a16:creationId xmlns:a16="http://schemas.microsoft.com/office/drawing/2014/main" id="{421FFC08-78CC-5529-2C60-3D492DEA9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0" name="Line 194">
                <a:extLst>
                  <a:ext uri="{FF2B5EF4-FFF2-40B4-BE49-F238E27FC236}">
                    <a16:creationId xmlns:a16="http://schemas.microsoft.com/office/drawing/2014/main" id="{88EFB763-EDE8-7569-68E3-FA97D48D2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" name="Line 195">
                <a:extLst>
                  <a:ext uri="{FF2B5EF4-FFF2-40B4-BE49-F238E27FC236}">
                    <a16:creationId xmlns:a16="http://schemas.microsoft.com/office/drawing/2014/main" id="{C6F8A85B-33AB-04DA-75A3-BB9F378F7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58" name="Text Box 196">
              <a:extLst>
                <a:ext uri="{FF2B5EF4-FFF2-40B4-BE49-F238E27FC236}">
                  <a16:creationId xmlns:a16="http://schemas.microsoft.com/office/drawing/2014/main" id="{CDC2CB35-F347-3AB7-6327-8BF939211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045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ثابت</a:t>
              </a:r>
            </a:p>
          </p:txBody>
        </p:sp>
      </p:grpSp>
      <p:sp>
        <p:nvSpPr>
          <p:cNvPr id="162" name="Text Box 197">
            <a:extLst>
              <a:ext uri="{FF2B5EF4-FFF2-40B4-BE49-F238E27FC236}">
                <a16:creationId xmlns:a16="http://schemas.microsoft.com/office/drawing/2014/main" id="{3BC9E8B6-5164-C240-1AF4-430ECBBF5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922" y="1410505"/>
            <a:ext cx="316706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الانعكاس حول محور الصادات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163" name="Rectangle 198">
            <a:extLst>
              <a:ext uri="{FF2B5EF4-FFF2-40B4-BE49-F238E27FC236}">
                <a16:creationId xmlns:a16="http://schemas.microsoft.com/office/drawing/2014/main" id="{8DB343D2-6913-9AC9-BBBB-3FCF757B8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147" y="2443967"/>
            <a:ext cx="1008063" cy="1800225"/>
          </a:xfrm>
          <a:prstGeom prst="rect">
            <a:avLst/>
          </a:prstGeom>
          <a:solidFill>
            <a:srgbClr val="B4CE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الانعكاس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حول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محور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السينات</a:t>
            </a:r>
          </a:p>
        </p:txBody>
      </p:sp>
      <p:sp>
        <p:nvSpPr>
          <p:cNvPr id="164" name="Rectangle 199">
            <a:extLst>
              <a:ext uri="{FF2B5EF4-FFF2-40B4-BE49-F238E27FC236}">
                <a16:creationId xmlns:a16="http://schemas.microsoft.com/office/drawing/2014/main" id="{72A550D6-EAC1-1514-1D87-94492094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622" y="4264830"/>
            <a:ext cx="1008063" cy="1800225"/>
          </a:xfrm>
          <a:prstGeom prst="rect">
            <a:avLst/>
          </a:prstGeom>
          <a:solidFill>
            <a:srgbClr val="B4CE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الانعكاس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حول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محور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الصادات</a:t>
            </a:r>
          </a:p>
        </p:txBody>
      </p:sp>
    </p:spTree>
    <p:extLst>
      <p:ext uri="{BB962C8B-B14F-4D97-AF65-F5344CB8AC3E}">
        <p14:creationId xmlns:p14="http://schemas.microsoft.com/office/powerpoint/2010/main" val="3440613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-3.64477E-6 L 0.34635 -3.64477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99 -4.47734E-6 L 0.57083 0.00116 " pathEditMode="relative" rAng="0" ptsTypes="AA">
                                      <p:cBhvr>
                                        <p:cTn id="51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7" grpId="0"/>
      <p:bldP spid="57" grpId="1"/>
      <p:bldP spid="74" grpId="0"/>
      <p:bldP spid="74" grpId="1"/>
      <p:bldP spid="91" grpId="0"/>
      <p:bldP spid="91" grpId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/>
      <p:bldP spid="111" grpId="1"/>
      <p:bldP spid="128" grpId="0"/>
      <p:bldP spid="128" grpId="1"/>
      <p:bldP spid="145" grpId="0"/>
      <p:bldP spid="145" grpId="1"/>
      <p:bldP spid="162" grpId="0" animBg="1"/>
      <p:bldP spid="162" grpId="1" animBg="1"/>
      <p:bldP spid="163" grpId="0" animBg="1"/>
      <p:bldP spid="1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B8FE56-692F-8797-914B-7385D8848366}"/>
              </a:ext>
            </a:extLst>
          </p:cNvPr>
          <p:cNvGrpSpPr>
            <a:grpSpLocks/>
          </p:cNvGrpSpPr>
          <p:nvPr/>
        </p:nvGrpSpPr>
        <p:grpSpPr bwMode="auto">
          <a:xfrm>
            <a:off x="5539344" y="69739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1F17304-CF7F-3972-9E90-144065E0A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02E96FC-0E2C-7586-77CD-B41770994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D527DBB9-BB2E-C550-EA9B-0B6322328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432" y="901589"/>
            <a:ext cx="8748712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انسخ على ورق شفاف وأكمل جزء الحيوان المبين 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 ليكون للصورة في شكلها النهائي محور تماثل أفقي ثم اذكر اسم الحيوان ؟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E5DB745-7BD2-98C8-AAF6-3BC6AE391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382" y="3205052"/>
            <a:ext cx="1547812" cy="579437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3200" b="1">
                <a:solidFill>
                  <a:srgbClr val="3333FF"/>
                </a:solidFill>
              </a:rPr>
              <a:t>سلحفاة</a:t>
            </a:r>
            <a:endParaRPr lang="en" altLang="ar-SA" sz="3200" b="1">
              <a:solidFill>
                <a:srgbClr val="FF0000"/>
              </a:solidFill>
            </a:endParaRPr>
          </a:p>
        </p:txBody>
      </p:sp>
      <p:pic>
        <p:nvPicPr>
          <p:cNvPr id="14" name="Picture 44">
            <a:extLst>
              <a:ext uri="{FF2B5EF4-FFF2-40B4-BE49-F238E27FC236}">
                <a16:creationId xmlns:a16="http://schemas.microsoft.com/office/drawing/2014/main" id="{54C197FB-87C2-98BC-4AA2-6730356F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57" y="2125552"/>
            <a:ext cx="59039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5">
            <a:extLst>
              <a:ext uri="{FF2B5EF4-FFF2-40B4-BE49-F238E27FC236}">
                <a16:creationId xmlns:a16="http://schemas.microsoft.com/office/drawing/2014/main" id="{676927BD-04DA-CBFF-FF14-CD5F6F10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57" y="3492389"/>
            <a:ext cx="5903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47">
            <a:extLst>
              <a:ext uri="{FF2B5EF4-FFF2-40B4-BE49-F238E27FC236}">
                <a16:creationId xmlns:a16="http://schemas.microsoft.com/office/drawing/2014/main" id="{43765094-BE50-C81F-7207-1DC91443C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282" y="5295789"/>
            <a:ext cx="7991475" cy="1008063"/>
          </a:xfrm>
          <a:prstGeom prst="hexagon">
            <a:avLst>
              <a:gd name="adj" fmla="val 18571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ar-SA" altLang="ar-SA" sz="2800" b="1"/>
              <a:t>إذا مس الشكل </a:t>
            </a:r>
            <a:r>
              <a:rPr lang="ar-SA" altLang="ar-SA" sz="2800" b="1">
                <a:solidFill>
                  <a:srgbClr val="FF0000"/>
                </a:solidFill>
              </a:rPr>
              <a:t>خط الانعكاس</a:t>
            </a:r>
            <a:r>
              <a:rPr lang="ar-SA" altLang="ar-SA" sz="2800" b="1"/>
              <a:t> فإن الشكل الأصلي وصورته يمثلان</a:t>
            </a:r>
          </a:p>
          <a:p>
            <a:pPr algn="ctr" eaLnBrk="1" hangingPunct="1">
              <a:defRPr/>
            </a:pPr>
            <a:r>
              <a:rPr lang="ar-SA" altLang="ar-SA" sz="2800" b="1"/>
              <a:t>شكلا جديدا له </a:t>
            </a:r>
            <a:r>
              <a:rPr lang="ar-SA" altLang="ar-SA" sz="2800" b="1">
                <a:solidFill>
                  <a:srgbClr val="0000FF"/>
                </a:solidFill>
              </a:rPr>
              <a:t>محور تماثل</a:t>
            </a:r>
            <a:r>
              <a:rPr lang="ar-SA" altLang="ar-SA" sz="2800" b="1"/>
              <a:t> هو </a:t>
            </a:r>
            <a:r>
              <a:rPr lang="ar-SA" altLang="ar-SA" sz="2800" b="1">
                <a:solidFill>
                  <a:srgbClr val="FF0000"/>
                </a:solidFill>
              </a:rPr>
              <a:t>خط الانعكاس</a:t>
            </a:r>
          </a:p>
        </p:txBody>
      </p:sp>
    </p:spTree>
    <p:extLst>
      <p:ext uri="{BB962C8B-B14F-4D97-AF65-F5344CB8AC3E}">
        <p14:creationId xmlns:p14="http://schemas.microsoft.com/office/powerpoint/2010/main" val="189701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4CB9C8-180D-9371-19EE-2C467478EEDC}"/>
              </a:ext>
            </a:extLst>
          </p:cNvPr>
          <p:cNvGrpSpPr>
            <a:grpSpLocks/>
          </p:cNvGrpSpPr>
          <p:nvPr/>
        </p:nvGrpSpPr>
        <p:grpSpPr bwMode="auto">
          <a:xfrm>
            <a:off x="5179175" y="143165"/>
            <a:ext cx="14033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F4BBD42-3FFB-1F67-B7D1-7D470A43B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9F27F83-F5EC-C227-5080-3D7012CFB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31099CD3-06BB-6357-2DD2-DED5642EB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650" y="973427"/>
            <a:ext cx="8426450" cy="111601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ارسم ∆ أ ب جـ الذي إحداثيات رؤوسه :  أ ( ٣ ، ٥ ) ، ب ( ٤ ، ١ ) ، جـ ( ١ ، ٢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ثم ارسم صورته بالانعكاس حول 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(١) محور السينات          (٢) محور الصادات       (٣) اكتب احداثيات رؤوس الصورة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1F9F9809-C411-650B-049C-DEADA4FD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13" y="2665702"/>
            <a:ext cx="41116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1">
            <a:extLst>
              <a:ext uri="{FF2B5EF4-FFF2-40B4-BE49-F238E27FC236}">
                <a16:creationId xmlns:a16="http://schemas.microsoft.com/office/drawing/2014/main" id="{CC9C5250-AB16-BC06-F2A5-AD8F5E7CB8A5}"/>
              </a:ext>
            </a:extLst>
          </p:cNvPr>
          <p:cNvSpPr>
            <a:spLocks noChangeArrowheads="1"/>
          </p:cNvSpPr>
          <p:nvPr/>
        </p:nvSpPr>
        <p:spPr bwMode="auto">
          <a:xfrm rot="18141351" flipV="1">
            <a:off x="3976644" y="3403096"/>
            <a:ext cx="925513" cy="822325"/>
          </a:xfrm>
          <a:prstGeom prst="triangle">
            <a:avLst>
              <a:gd name="adj" fmla="val 22185"/>
            </a:avLst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4" name="Group 169">
            <a:extLst>
              <a:ext uri="{FF2B5EF4-FFF2-40B4-BE49-F238E27FC236}">
                <a16:creationId xmlns:a16="http://schemas.microsoft.com/office/drawing/2014/main" id="{AED6BF24-80F9-0FC2-0C3A-80A17FC0763A}"/>
              </a:ext>
            </a:extLst>
          </p:cNvPr>
          <p:cNvGrpSpPr>
            <a:grpSpLocks/>
          </p:cNvGrpSpPr>
          <p:nvPr/>
        </p:nvGrpSpPr>
        <p:grpSpPr bwMode="auto">
          <a:xfrm>
            <a:off x="4083800" y="2738727"/>
            <a:ext cx="590550" cy="715963"/>
            <a:chOff x="1782" y="1684"/>
            <a:chExt cx="372" cy="451"/>
          </a:xfrm>
        </p:grpSpPr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61327A71-7A40-C846-E28C-AFC215315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" y="184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5931BE5F-025F-3A6C-5603-7BFC790F4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68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أ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1">
            <a:extLst>
              <a:ext uri="{FF2B5EF4-FFF2-40B4-BE49-F238E27FC236}">
                <a16:creationId xmlns:a16="http://schemas.microsoft.com/office/drawing/2014/main" id="{CE1893BB-78F8-F852-8201-FBA99B34C376}"/>
              </a:ext>
            </a:extLst>
          </p:cNvPr>
          <p:cNvGrpSpPr>
            <a:grpSpLocks/>
          </p:cNvGrpSpPr>
          <p:nvPr/>
        </p:nvGrpSpPr>
        <p:grpSpPr bwMode="auto">
          <a:xfrm>
            <a:off x="4358438" y="4286540"/>
            <a:ext cx="849312" cy="747712"/>
            <a:chOff x="1955" y="2659"/>
            <a:chExt cx="535" cy="471"/>
          </a:xfrm>
        </p:grpSpPr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6272689B-78FB-F00E-B30E-C798C8606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" y="281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00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4029610A-28C3-D53D-63C9-AE88E6DAA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" y="2659"/>
              <a:ext cx="404" cy="471"/>
              <a:chOff x="4812" y="2560"/>
              <a:chExt cx="404" cy="471"/>
            </a:xfrm>
          </p:grpSpPr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6843FEFC-F4B6-93F8-4506-121EC939F7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3" y="2704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ب</a:t>
                </a:r>
              </a:p>
            </p:txBody>
          </p:sp>
          <p:sp>
            <p:nvSpPr>
              <p:cNvPr id="22" name="Text Box 22">
                <a:extLst>
                  <a:ext uri="{FF2B5EF4-FFF2-40B4-BE49-F238E27FC236}">
                    <a16:creationId xmlns:a16="http://schemas.microsoft.com/office/drawing/2014/main" id="{38FDEEEA-35BA-0A7D-C9E1-7942EFC829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4812" y="256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23" name="Group 173">
            <a:extLst>
              <a:ext uri="{FF2B5EF4-FFF2-40B4-BE49-F238E27FC236}">
                <a16:creationId xmlns:a16="http://schemas.microsoft.com/office/drawing/2014/main" id="{B352667D-E527-73F3-CA72-951EA537DFCF}"/>
              </a:ext>
            </a:extLst>
          </p:cNvPr>
          <p:cNvGrpSpPr>
            <a:grpSpLocks/>
          </p:cNvGrpSpPr>
          <p:nvPr/>
        </p:nvGrpSpPr>
        <p:grpSpPr bwMode="auto">
          <a:xfrm>
            <a:off x="3464675" y="4804065"/>
            <a:ext cx="682625" cy="854075"/>
            <a:chOff x="4626" y="2637"/>
            <a:chExt cx="430" cy="538"/>
          </a:xfrm>
        </p:grpSpPr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98C90812-64C9-061A-072C-266B597E8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3" y="263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00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394AC053-0326-BC47-41D5-99415E01F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6" y="2704"/>
              <a:ext cx="404" cy="471"/>
              <a:chOff x="1497" y="2296"/>
              <a:chExt cx="404" cy="471"/>
            </a:xfrm>
          </p:grpSpPr>
          <p:sp>
            <p:nvSpPr>
              <p:cNvPr id="26" name="Text Box 26">
                <a:extLst>
                  <a:ext uri="{FF2B5EF4-FFF2-40B4-BE49-F238E27FC236}">
                    <a16:creationId xmlns:a16="http://schemas.microsoft.com/office/drawing/2014/main" id="{EDDA7AB8-981D-1CB1-3A15-5A481C3AC3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جـ</a:t>
                </a:r>
              </a:p>
            </p:txBody>
          </p:sp>
          <p:sp>
            <p:nvSpPr>
              <p:cNvPr id="27" name="Text Box 27">
                <a:extLst>
                  <a:ext uri="{FF2B5EF4-FFF2-40B4-BE49-F238E27FC236}">
                    <a16:creationId xmlns:a16="http://schemas.microsoft.com/office/drawing/2014/main" id="{F38BD2E4-47EC-0222-495F-317EE62FA4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28" name="Group 172">
            <a:extLst>
              <a:ext uri="{FF2B5EF4-FFF2-40B4-BE49-F238E27FC236}">
                <a16:creationId xmlns:a16="http://schemas.microsoft.com/office/drawing/2014/main" id="{9D3B9A82-CDE6-6451-1877-82691D972744}"/>
              </a:ext>
            </a:extLst>
          </p:cNvPr>
          <p:cNvGrpSpPr>
            <a:grpSpLocks/>
          </p:cNvGrpSpPr>
          <p:nvPr/>
        </p:nvGrpSpPr>
        <p:grpSpPr bwMode="auto">
          <a:xfrm>
            <a:off x="3991725" y="5547015"/>
            <a:ext cx="657225" cy="865187"/>
            <a:chOff x="3696" y="2953"/>
            <a:chExt cx="414" cy="545"/>
          </a:xfrm>
        </p:grpSpPr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78E9B2E0-5761-DF50-553C-22693D4B3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" y="295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00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E195BFD7-1CFA-9C63-D786-3B51E9520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027"/>
              <a:ext cx="404" cy="471"/>
              <a:chOff x="4812" y="2560"/>
              <a:chExt cx="404" cy="471"/>
            </a:xfrm>
          </p:grpSpPr>
          <p:sp>
            <p:nvSpPr>
              <p:cNvPr id="31" name="Text Box 31">
                <a:extLst>
                  <a:ext uri="{FF2B5EF4-FFF2-40B4-BE49-F238E27FC236}">
                    <a16:creationId xmlns:a16="http://schemas.microsoft.com/office/drawing/2014/main" id="{7F81238C-956F-E55D-8862-432DDB32D1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3" y="2704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أ</a:t>
                </a:r>
              </a:p>
            </p:txBody>
          </p:sp>
          <p:sp>
            <p:nvSpPr>
              <p:cNvPr id="32" name="Text Box 32">
                <a:extLst>
                  <a:ext uri="{FF2B5EF4-FFF2-40B4-BE49-F238E27FC236}">
                    <a16:creationId xmlns:a16="http://schemas.microsoft.com/office/drawing/2014/main" id="{85A84D68-C9A1-F1D2-4BE8-6D41C2E868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4812" y="256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ــ</a:t>
                </a:r>
              </a:p>
            </p:txBody>
          </p:sp>
        </p:grpSp>
      </p:grpSp>
      <p:sp>
        <p:nvSpPr>
          <p:cNvPr id="33" name="AutoShape 33">
            <a:extLst>
              <a:ext uri="{FF2B5EF4-FFF2-40B4-BE49-F238E27FC236}">
                <a16:creationId xmlns:a16="http://schemas.microsoft.com/office/drawing/2014/main" id="{D0DBA4EC-B051-63E5-3AFC-6E315990D9DB}"/>
              </a:ext>
            </a:extLst>
          </p:cNvPr>
          <p:cNvSpPr>
            <a:spLocks noChangeArrowheads="1"/>
          </p:cNvSpPr>
          <p:nvPr/>
        </p:nvSpPr>
        <p:spPr bwMode="auto">
          <a:xfrm rot="14167165" flipV="1">
            <a:off x="3992520" y="4779458"/>
            <a:ext cx="900112" cy="777875"/>
          </a:xfrm>
          <a:prstGeom prst="triangle">
            <a:avLst>
              <a:gd name="adj" fmla="val 76222"/>
            </a:avLst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34" name="Group 183">
            <a:extLst>
              <a:ext uri="{FF2B5EF4-FFF2-40B4-BE49-F238E27FC236}">
                <a16:creationId xmlns:a16="http://schemas.microsoft.com/office/drawing/2014/main" id="{A8466008-7641-9C89-E08B-06253E55BA21}"/>
              </a:ext>
            </a:extLst>
          </p:cNvPr>
          <p:cNvGrpSpPr>
            <a:grpSpLocks/>
          </p:cNvGrpSpPr>
          <p:nvPr/>
        </p:nvGrpSpPr>
        <p:grpSpPr bwMode="auto">
          <a:xfrm>
            <a:off x="2499475" y="2529177"/>
            <a:ext cx="641350" cy="925513"/>
            <a:chOff x="784" y="1552"/>
            <a:chExt cx="404" cy="583"/>
          </a:xfrm>
        </p:grpSpPr>
        <p:sp>
          <p:nvSpPr>
            <p:cNvPr id="35" name="Text Box 45">
              <a:extLst>
                <a:ext uri="{FF2B5EF4-FFF2-40B4-BE49-F238E27FC236}">
                  <a16:creationId xmlns:a16="http://schemas.microsoft.com/office/drawing/2014/main" id="{F95DE586-5979-7AB2-2D22-43013E896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84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36" name="Group 46">
              <a:extLst>
                <a:ext uri="{FF2B5EF4-FFF2-40B4-BE49-F238E27FC236}">
                  <a16:creationId xmlns:a16="http://schemas.microsoft.com/office/drawing/2014/main" id="{A1CA7695-FFFE-A02F-1574-2786AAF70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" y="1552"/>
              <a:ext cx="404" cy="471"/>
              <a:chOff x="1497" y="2296"/>
              <a:chExt cx="404" cy="471"/>
            </a:xfrm>
          </p:grpSpPr>
          <p:sp>
            <p:nvSpPr>
              <p:cNvPr id="37" name="Text Box 47">
                <a:extLst>
                  <a:ext uri="{FF2B5EF4-FFF2-40B4-BE49-F238E27FC236}">
                    <a16:creationId xmlns:a16="http://schemas.microsoft.com/office/drawing/2014/main" id="{5E1D0C2B-8148-6A2D-CAF0-A67AC02E35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أ</a:t>
                </a:r>
              </a:p>
            </p:txBody>
          </p:sp>
          <p:sp>
            <p:nvSpPr>
              <p:cNvPr id="38" name="Text Box 48">
                <a:extLst>
                  <a:ext uri="{FF2B5EF4-FFF2-40B4-BE49-F238E27FC236}">
                    <a16:creationId xmlns:a16="http://schemas.microsoft.com/office/drawing/2014/main" id="{A8FC1FFE-C512-4820-5F38-B8EC15A68D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=</a:t>
                </a:r>
              </a:p>
            </p:txBody>
          </p:sp>
        </p:grpSp>
      </p:grpSp>
      <p:sp>
        <p:nvSpPr>
          <p:cNvPr id="39" name="AutoShape 49">
            <a:extLst>
              <a:ext uri="{FF2B5EF4-FFF2-40B4-BE49-F238E27FC236}">
                <a16:creationId xmlns:a16="http://schemas.microsoft.com/office/drawing/2014/main" id="{F10BED59-F378-AEBE-5BDD-04AEC51FDEA3}"/>
              </a:ext>
            </a:extLst>
          </p:cNvPr>
          <p:cNvSpPr>
            <a:spLocks noChangeArrowheads="1"/>
          </p:cNvSpPr>
          <p:nvPr/>
        </p:nvSpPr>
        <p:spPr bwMode="auto">
          <a:xfrm rot="17070823" flipV="1">
            <a:off x="2524082" y="3460245"/>
            <a:ext cx="1079500" cy="696913"/>
          </a:xfrm>
          <a:prstGeom prst="triangle">
            <a:avLst>
              <a:gd name="adj" fmla="val 40639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40" name="Group 168">
            <a:extLst>
              <a:ext uri="{FF2B5EF4-FFF2-40B4-BE49-F238E27FC236}">
                <a16:creationId xmlns:a16="http://schemas.microsoft.com/office/drawing/2014/main" id="{3ABEE316-92C8-C553-D756-BAC88E32F5A9}"/>
              </a:ext>
            </a:extLst>
          </p:cNvPr>
          <p:cNvGrpSpPr>
            <a:grpSpLocks/>
          </p:cNvGrpSpPr>
          <p:nvPr/>
        </p:nvGrpSpPr>
        <p:grpSpPr bwMode="auto">
          <a:xfrm>
            <a:off x="4350500" y="4013490"/>
            <a:ext cx="792163" cy="576262"/>
            <a:chOff x="1950" y="2487"/>
            <a:chExt cx="499" cy="363"/>
          </a:xfrm>
        </p:grpSpPr>
        <p:sp>
          <p:nvSpPr>
            <p:cNvPr id="41" name="Text Box 163">
              <a:extLst>
                <a:ext uri="{FF2B5EF4-FFF2-40B4-BE49-F238E27FC236}">
                  <a16:creationId xmlns:a16="http://schemas.microsoft.com/office/drawing/2014/main" id="{6D99A288-B794-22BE-A4D7-7D0DA6C0F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248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2" name="Text Box 164">
              <a:extLst>
                <a:ext uri="{FF2B5EF4-FFF2-40B4-BE49-F238E27FC236}">
                  <a16:creationId xmlns:a16="http://schemas.microsoft.com/office/drawing/2014/main" id="{207A601C-CB9C-B520-CC3E-41F57CBFB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" y="252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ب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170">
            <a:extLst>
              <a:ext uri="{FF2B5EF4-FFF2-40B4-BE49-F238E27FC236}">
                <a16:creationId xmlns:a16="http://schemas.microsoft.com/office/drawing/2014/main" id="{B50EBCDF-0B0E-A127-E060-5717D8E83965}"/>
              </a:ext>
            </a:extLst>
          </p:cNvPr>
          <p:cNvGrpSpPr>
            <a:grpSpLocks/>
          </p:cNvGrpSpPr>
          <p:nvPr/>
        </p:nvGrpSpPr>
        <p:grpSpPr bwMode="auto">
          <a:xfrm>
            <a:off x="3558338" y="3767427"/>
            <a:ext cx="606425" cy="720725"/>
            <a:chOff x="1451" y="2332"/>
            <a:chExt cx="382" cy="454"/>
          </a:xfrm>
        </p:grpSpPr>
        <p:sp>
          <p:nvSpPr>
            <p:cNvPr id="44" name="Text Box 166">
              <a:extLst>
                <a:ext uri="{FF2B5EF4-FFF2-40B4-BE49-F238E27FC236}">
                  <a16:creationId xmlns:a16="http://schemas.microsoft.com/office/drawing/2014/main" id="{B23CAA0A-697E-E042-9C16-94C49C7F6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" y="233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5" name="Text Box 167">
              <a:extLst>
                <a:ext uri="{FF2B5EF4-FFF2-40B4-BE49-F238E27FC236}">
                  <a16:creationId xmlns:a16="http://schemas.microsoft.com/office/drawing/2014/main" id="{712936E7-0B81-28C2-7A1D-05FB92281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" y="245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جـ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182">
            <a:extLst>
              <a:ext uri="{FF2B5EF4-FFF2-40B4-BE49-F238E27FC236}">
                <a16:creationId xmlns:a16="http://schemas.microsoft.com/office/drawing/2014/main" id="{1EE49FBA-ABD5-DE22-6CCB-9C8ECCA68C0B}"/>
              </a:ext>
            </a:extLst>
          </p:cNvPr>
          <p:cNvGrpSpPr>
            <a:grpSpLocks/>
          </p:cNvGrpSpPr>
          <p:nvPr/>
        </p:nvGrpSpPr>
        <p:grpSpPr bwMode="auto">
          <a:xfrm>
            <a:off x="1981950" y="3854740"/>
            <a:ext cx="892175" cy="747712"/>
            <a:chOff x="458" y="2387"/>
            <a:chExt cx="562" cy="471"/>
          </a:xfrm>
        </p:grpSpPr>
        <p:sp>
          <p:nvSpPr>
            <p:cNvPr id="47" name="Text Box 174">
              <a:extLst>
                <a:ext uri="{FF2B5EF4-FFF2-40B4-BE49-F238E27FC236}">
                  <a16:creationId xmlns:a16="http://schemas.microsoft.com/office/drawing/2014/main" id="{241E4232-67AC-D5A5-4B8F-B8DA56809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48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48" name="Group 176">
              <a:extLst>
                <a:ext uri="{FF2B5EF4-FFF2-40B4-BE49-F238E27FC236}">
                  <a16:creationId xmlns:a16="http://schemas.microsoft.com/office/drawing/2014/main" id="{E543416C-0B3A-0E7A-2846-86D69228F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" y="2387"/>
              <a:ext cx="404" cy="471"/>
              <a:chOff x="1497" y="2296"/>
              <a:chExt cx="404" cy="471"/>
            </a:xfrm>
          </p:grpSpPr>
          <p:sp>
            <p:nvSpPr>
              <p:cNvPr id="49" name="Text Box 177">
                <a:extLst>
                  <a:ext uri="{FF2B5EF4-FFF2-40B4-BE49-F238E27FC236}">
                    <a16:creationId xmlns:a16="http://schemas.microsoft.com/office/drawing/2014/main" id="{9D46816A-A0B1-D2C0-C20D-5527C2991E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ب</a:t>
                </a:r>
              </a:p>
            </p:txBody>
          </p:sp>
          <p:sp>
            <p:nvSpPr>
              <p:cNvPr id="50" name="Text Box 178">
                <a:extLst>
                  <a:ext uri="{FF2B5EF4-FFF2-40B4-BE49-F238E27FC236}">
                    <a16:creationId xmlns:a16="http://schemas.microsoft.com/office/drawing/2014/main" id="{66A20A2F-9533-0835-3AAC-8312963AEF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=</a:t>
                </a:r>
              </a:p>
            </p:txBody>
          </p:sp>
        </p:grpSp>
      </p:grpSp>
      <p:grpSp>
        <p:nvGrpSpPr>
          <p:cNvPr id="51" name="Group 184">
            <a:extLst>
              <a:ext uri="{FF2B5EF4-FFF2-40B4-BE49-F238E27FC236}">
                <a16:creationId xmlns:a16="http://schemas.microsoft.com/office/drawing/2014/main" id="{D0435836-A953-C709-03C1-D9E4098313E7}"/>
              </a:ext>
            </a:extLst>
          </p:cNvPr>
          <p:cNvGrpSpPr>
            <a:grpSpLocks/>
          </p:cNvGrpSpPr>
          <p:nvPr/>
        </p:nvGrpSpPr>
        <p:grpSpPr bwMode="auto">
          <a:xfrm>
            <a:off x="3061450" y="3767427"/>
            <a:ext cx="669925" cy="842963"/>
            <a:chOff x="1138" y="2332"/>
            <a:chExt cx="422" cy="531"/>
          </a:xfrm>
        </p:grpSpPr>
        <p:sp>
          <p:nvSpPr>
            <p:cNvPr id="52" name="Text Box 175">
              <a:extLst>
                <a:ext uri="{FF2B5EF4-FFF2-40B4-BE49-F238E27FC236}">
                  <a16:creationId xmlns:a16="http://schemas.microsoft.com/office/drawing/2014/main" id="{57F2BDA0-43B6-729A-2377-AC08982FB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" y="233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53" name="Group 179">
              <a:extLst>
                <a:ext uri="{FF2B5EF4-FFF2-40B4-BE49-F238E27FC236}">
                  <a16:creationId xmlns:a16="http://schemas.microsoft.com/office/drawing/2014/main" id="{9F396936-ED21-FEFE-0278-3AFB13919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2392"/>
              <a:ext cx="404" cy="471"/>
              <a:chOff x="1497" y="2296"/>
              <a:chExt cx="404" cy="471"/>
            </a:xfrm>
          </p:grpSpPr>
          <p:sp>
            <p:nvSpPr>
              <p:cNvPr id="54" name="Text Box 180">
                <a:extLst>
                  <a:ext uri="{FF2B5EF4-FFF2-40B4-BE49-F238E27FC236}">
                    <a16:creationId xmlns:a16="http://schemas.microsoft.com/office/drawing/2014/main" id="{EC140812-B312-80DF-AE7E-121711D47F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جـ</a:t>
                </a:r>
              </a:p>
            </p:txBody>
          </p:sp>
          <p:sp>
            <p:nvSpPr>
              <p:cNvPr id="55" name="Text Box 181">
                <a:extLst>
                  <a:ext uri="{FF2B5EF4-FFF2-40B4-BE49-F238E27FC236}">
                    <a16:creationId xmlns:a16="http://schemas.microsoft.com/office/drawing/2014/main" id="{8B67DC67-28C6-C44E-54DB-7F7E8C531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=</a:t>
                </a:r>
              </a:p>
            </p:txBody>
          </p:sp>
        </p:grpSp>
      </p:grpSp>
      <p:sp>
        <p:nvSpPr>
          <p:cNvPr id="56" name="Text Box 185">
            <a:extLst>
              <a:ext uri="{FF2B5EF4-FFF2-40B4-BE49-F238E27FC236}">
                <a16:creationId xmlns:a16="http://schemas.microsoft.com/office/drawing/2014/main" id="{3188EC61-8F90-8D11-A6E4-C1283EE16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25" y="2291052"/>
            <a:ext cx="450056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إحداثيات الصورة حول </a:t>
            </a:r>
            <a:r>
              <a:rPr lang="ar-SA" altLang="ar-SA" sz="2400" b="1">
                <a:solidFill>
                  <a:srgbClr val="C00000"/>
                </a:solidFill>
              </a:rPr>
              <a:t>محور السينات </a:t>
            </a:r>
            <a:r>
              <a:rPr lang="ar-SA" altLang="ar-SA" sz="2400" b="1">
                <a:solidFill>
                  <a:srgbClr val="3333FF"/>
                </a:solidFill>
              </a:rPr>
              <a:t>هي :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5361FB24-31A6-18C9-1E08-F7D83BD9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13" y="2757777"/>
            <a:ext cx="3519487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ربع نص 58">
            <a:extLst>
              <a:ext uri="{FF2B5EF4-FFF2-40B4-BE49-F238E27FC236}">
                <a16:creationId xmlns:a16="http://schemas.microsoft.com/office/drawing/2014/main" id="{32B73CA1-FBA9-C0CD-7B24-14637765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738" y="3364202"/>
            <a:ext cx="3667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C00000"/>
                </a:solidFill>
              </a:rPr>
              <a:t>أ</a:t>
            </a:r>
            <a:r>
              <a:rPr lang="ar-SA" altLang="ar-SA" sz="2400" b="1">
                <a:solidFill>
                  <a:srgbClr val="C00000"/>
                </a:solidFill>
              </a:rPr>
              <a:t>َ</a:t>
            </a:r>
            <a:r>
              <a:rPr lang="ar-SA" altLang="ar-SA" sz="2400" b="1">
                <a:solidFill>
                  <a:srgbClr val="0070C0"/>
                </a:solidFill>
              </a:rPr>
              <a:t> </a:t>
            </a:r>
            <a:r>
              <a:rPr lang="ar-SA" altLang="ar-SA" sz="2800" b="1"/>
              <a:t>َ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6AC768B8-1422-42EB-9FC2-F31B2FDDB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650" y="3978565"/>
            <a:ext cx="4968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 b="1">
                <a:solidFill>
                  <a:srgbClr val="C00000"/>
                </a:solidFill>
              </a:rPr>
              <a:t>ب</a:t>
            </a:r>
            <a:r>
              <a:rPr lang="ar-SA" altLang="ar-SA" sz="2800" b="1">
                <a:solidFill>
                  <a:srgbClr val="C00000"/>
                </a:solidFill>
              </a:rPr>
              <a:t>َ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A4D8697A-2249-A8A1-0A47-F4ED38EC6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988" y="4554827"/>
            <a:ext cx="398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 b="1">
                <a:solidFill>
                  <a:srgbClr val="C00000"/>
                </a:solidFill>
              </a:rPr>
              <a:t>ج</a:t>
            </a:r>
            <a:r>
              <a:rPr lang="ar-SA" altLang="ar-SA" sz="2800" b="1">
                <a:solidFill>
                  <a:srgbClr val="C00000"/>
                </a:solidFill>
              </a:rPr>
              <a:t>َ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C47BA1F5-3789-5779-C9BA-27DF688C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5573" r="-2" b="5653"/>
          <a:stretch>
            <a:fillRect/>
          </a:stretch>
        </p:blipFill>
        <p:spPr bwMode="auto">
          <a:xfrm>
            <a:off x="5828463" y="2687927"/>
            <a:ext cx="36195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مربع نص 62">
            <a:extLst>
              <a:ext uri="{FF2B5EF4-FFF2-40B4-BE49-F238E27FC236}">
                <a16:creationId xmlns:a16="http://schemas.microsoft.com/office/drawing/2014/main" id="{18B165FC-D408-45E8-8912-69582EF7D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338" y="3200690"/>
            <a:ext cx="3667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002060"/>
                </a:solidFill>
              </a:rPr>
              <a:t>أ</a:t>
            </a:r>
            <a:r>
              <a:rPr lang="ar-SA" altLang="ar-SA" sz="2400" b="1">
                <a:solidFill>
                  <a:srgbClr val="002060"/>
                </a:solidFill>
              </a:rPr>
              <a:t>ًَ </a:t>
            </a:r>
            <a:r>
              <a:rPr lang="ar-SA" altLang="ar-SA" sz="2400" b="1">
                <a:solidFill>
                  <a:srgbClr val="0070C0"/>
                </a:solidFill>
              </a:rPr>
              <a:t>ً</a:t>
            </a:r>
            <a:endParaRPr lang="ar-SA" altLang="ar-SA" sz="2800" b="1"/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5ADF9E44-CD2F-E3D0-0C65-EEE6862BD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475" y="3856327"/>
            <a:ext cx="6270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002060"/>
                </a:solidFill>
              </a:rPr>
              <a:t>ب</a:t>
            </a:r>
            <a:r>
              <a:rPr lang="ar-SA" altLang="ar-SA" sz="2400" b="1">
                <a:solidFill>
                  <a:srgbClr val="002060"/>
                </a:solidFill>
              </a:rPr>
              <a:t> </a:t>
            </a:r>
            <a:r>
              <a:rPr lang="ar-SA" altLang="ar-SA" sz="2400" b="1">
                <a:solidFill>
                  <a:srgbClr val="0070C0"/>
                </a:solidFill>
              </a:rPr>
              <a:t>ً</a:t>
            </a:r>
            <a:endParaRPr lang="ar-SA" altLang="ar-SA" sz="2800" b="1"/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A4398234-5DB3-DD7D-5AC4-5A87E38F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475" y="4511965"/>
            <a:ext cx="5254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002060"/>
                </a:solidFill>
              </a:rPr>
              <a:t>ج</a:t>
            </a:r>
            <a:r>
              <a:rPr lang="ar-SA" altLang="ar-SA" sz="2400" b="1">
                <a:solidFill>
                  <a:srgbClr val="002060"/>
                </a:solidFill>
              </a:rPr>
              <a:t> </a:t>
            </a:r>
            <a:r>
              <a:rPr lang="ar-SA" altLang="ar-SA" sz="2400" b="1">
                <a:solidFill>
                  <a:srgbClr val="0070C0"/>
                </a:solidFill>
              </a:rPr>
              <a:t>ً</a:t>
            </a:r>
            <a:endParaRPr lang="ar-SA" altLang="ar-SA" sz="2800" b="1"/>
          </a:p>
        </p:txBody>
      </p:sp>
    </p:spTree>
    <p:extLst>
      <p:ext uri="{BB962C8B-B14F-4D97-AF65-F5344CB8AC3E}">
        <p14:creationId xmlns:p14="http://schemas.microsoft.com/office/powerpoint/2010/main" val="2296775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E85ABA-DC85-76D6-D945-07CB15C66965}"/>
              </a:ext>
            </a:extLst>
          </p:cNvPr>
          <p:cNvGrpSpPr>
            <a:grpSpLocks/>
          </p:cNvGrpSpPr>
          <p:nvPr/>
        </p:nvGrpSpPr>
        <p:grpSpPr bwMode="auto">
          <a:xfrm>
            <a:off x="5378728" y="69739"/>
            <a:ext cx="14033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DB8D6D4-66D0-3DED-2D62-47654D08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18C003C-D147-DE66-12F0-794EA7F3D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AB8A7A37-B22C-AFF7-D246-4C83105FC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203" y="900001"/>
            <a:ext cx="8426450" cy="111601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ارسم ∆ دهـ و الذي إحداثيات رؤوسه :  د ( -١ ، -٢ ) ، هـ ( ٠ ، -٤ ) ، و( -٣ ، -٥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ثم ارسم صورته بالانعكاس حول 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(١) محور السينات          (٢) محور الصادات       (٣) اكتب احداثيات رؤوس الصورة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FE23241A-B4AB-19FF-3A07-1D45456E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66" y="2592276"/>
            <a:ext cx="41116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1">
            <a:extLst>
              <a:ext uri="{FF2B5EF4-FFF2-40B4-BE49-F238E27FC236}">
                <a16:creationId xmlns:a16="http://schemas.microsoft.com/office/drawing/2014/main" id="{6335C696-8851-188E-296D-A7361C954BEB}"/>
              </a:ext>
            </a:extLst>
          </p:cNvPr>
          <p:cNvSpPr>
            <a:spLocks noChangeArrowheads="1"/>
          </p:cNvSpPr>
          <p:nvPr/>
        </p:nvSpPr>
        <p:spPr bwMode="auto">
          <a:xfrm rot="3842078" flipV="1">
            <a:off x="3007797" y="4929870"/>
            <a:ext cx="625475" cy="788987"/>
          </a:xfrm>
          <a:prstGeom prst="triangle">
            <a:avLst>
              <a:gd name="adj" fmla="val 100000"/>
            </a:avLst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4" name="Group 169">
            <a:extLst>
              <a:ext uri="{FF2B5EF4-FFF2-40B4-BE49-F238E27FC236}">
                <a16:creationId xmlns:a16="http://schemas.microsoft.com/office/drawing/2014/main" id="{FE0B9125-E184-F811-434F-28A2441D13E3}"/>
              </a:ext>
            </a:extLst>
          </p:cNvPr>
          <p:cNvGrpSpPr>
            <a:grpSpLocks/>
          </p:cNvGrpSpPr>
          <p:nvPr/>
        </p:nvGrpSpPr>
        <p:grpSpPr bwMode="auto">
          <a:xfrm>
            <a:off x="3268941" y="4459176"/>
            <a:ext cx="590550" cy="715963"/>
            <a:chOff x="1782" y="1684"/>
            <a:chExt cx="372" cy="451"/>
          </a:xfrm>
        </p:grpSpPr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D01EDD10-64E0-DB20-247E-F3D63649B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" y="184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8551041F-F617-B0A3-9901-D446F4C4C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68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د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1">
            <a:extLst>
              <a:ext uri="{FF2B5EF4-FFF2-40B4-BE49-F238E27FC236}">
                <a16:creationId xmlns:a16="http://schemas.microsoft.com/office/drawing/2014/main" id="{8AE61BE1-3736-43C3-8E30-7FDFF31714D4}"/>
              </a:ext>
            </a:extLst>
          </p:cNvPr>
          <p:cNvGrpSpPr>
            <a:grpSpLocks/>
          </p:cNvGrpSpPr>
          <p:nvPr/>
        </p:nvGrpSpPr>
        <p:grpSpPr bwMode="auto">
          <a:xfrm>
            <a:off x="3499128" y="2932001"/>
            <a:ext cx="849313" cy="747713"/>
            <a:chOff x="1955" y="2659"/>
            <a:chExt cx="535" cy="471"/>
          </a:xfrm>
        </p:grpSpPr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711AA79B-5680-7F9D-4A2A-1E7B8255B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" y="281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00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7E8086C5-F676-8E9B-1C9D-7C654889E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" y="2659"/>
              <a:ext cx="404" cy="471"/>
              <a:chOff x="4812" y="2560"/>
              <a:chExt cx="404" cy="471"/>
            </a:xfrm>
          </p:grpSpPr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1F875CCE-B81F-9624-44DD-0288E62DF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3" y="2704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هـ</a:t>
                </a:r>
              </a:p>
            </p:txBody>
          </p:sp>
          <p:sp>
            <p:nvSpPr>
              <p:cNvPr id="22" name="Text Box 22">
                <a:extLst>
                  <a:ext uri="{FF2B5EF4-FFF2-40B4-BE49-F238E27FC236}">
                    <a16:creationId xmlns:a16="http://schemas.microsoft.com/office/drawing/2014/main" id="{45ADBE89-32FA-7FB2-3D83-38D2660C0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4812" y="256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23" name="Group 173">
            <a:extLst>
              <a:ext uri="{FF2B5EF4-FFF2-40B4-BE49-F238E27FC236}">
                <a16:creationId xmlns:a16="http://schemas.microsoft.com/office/drawing/2014/main" id="{DCE3A4DD-DD80-00AA-2E7D-4755C90AE69B}"/>
              </a:ext>
            </a:extLst>
          </p:cNvPr>
          <p:cNvGrpSpPr>
            <a:grpSpLocks/>
          </p:cNvGrpSpPr>
          <p:nvPr/>
        </p:nvGrpSpPr>
        <p:grpSpPr bwMode="auto">
          <a:xfrm>
            <a:off x="2706966" y="2400189"/>
            <a:ext cx="642937" cy="985837"/>
            <a:chOff x="4651" y="2304"/>
            <a:chExt cx="405" cy="621"/>
          </a:xfrm>
        </p:grpSpPr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12C7440B-8755-2AA3-2E34-7F038E80C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3" y="263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00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C6C0D1D2-FC79-65D1-C075-1ACE6C5279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1" y="2304"/>
              <a:ext cx="405" cy="527"/>
              <a:chOff x="1522" y="1896"/>
              <a:chExt cx="405" cy="527"/>
            </a:xfrm>
          </p:grpSpPr>
          <p:sp>
            <p:nvSpPr>
              <p:cNvPr id="26" name="Text Box 26">
                <a:extLst>
                  <a:ext uri="{FF2B5EF4-FFF2-40B4-BE49-F238E27FC236}">
                    <a16:creationId xmlns:a16="http://schemas.microsoft.com/office/drawing/2014/main" id="{9249EF31-12C4-9728-42F6-EEDD7A6271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4" y="20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و</a:t>
                </a:r>
              </a:p>
            </p:txBody>
          </p:sp>
          <p:sp>
            <p:nvSpPr>
              <p:cNvPr id="27" name="Text Box 27">
                <a:extLst>
                  <a:ext uri="{FF2B5EF4-FFF2-40B4-BE49-F238E27FC236}">
                    <a16:creationId xmlns:a16="http://schemas.microsoft.com/office/drawing/2014/main" id="{D971BCDE-6323-E2A1-AD90-8F2DF1C2E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522" y="18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28" name="Group 172">
            <a:extLst>
              <a:ext uri="{FF2B5EF4-FFF2-40B4-BE49-F238E27FC236}">
                <a16:creationId xmlns:a16="http://schemas.microsoft.com/office/drawing/2014/main" id="{9711F8FC-DCC4-BFDC-BA95-F07ABB013323}"/>
              </a:ext>
            </a:extLst>
          </p:cNvPr>
          <p:cNvGrpSpPr>
            <a:grpSpLocks/>
          </p:cNvGrpSpPr>
          <p:nvPr/>
        </p:nvGrpSpPr>
        <p:grpSpPr bwMode="auto">
          <a:xfrm>
            <a:off x="2991128" y="3689239"/>
            <a:ext cx="854075" cy="720725"/>
            <a:chOff x="3572" y="2927"/>
            <a:chExt cx="538" cy="454"/>
          </a:xfrm>
        </p:grpSpPr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F2E695DC-F205-BB64-AD13-F7D6E6053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" y="295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0066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6B50D4EC-583D-CF3A-54AC-25E01A444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2927"/>
              <a:ext cx="384" cy="454"/>
              <a:chOff x="4688" y="2460"/>
              <a:chExt cx="384" cy="454"/>
            </a:xfrm>
          </p:grpSpPr>
          <p:sp>
            <p:nvSpPr>
              <p:cNvPr id="31" name="Text Box 31">
                <a:extLst>
                  <a:ext uri="{FF2B5EF4-FFF2-40B4-BE49-F238E27FC236}">
                    <a16:creationId xmlns:a16="http://schemas.microsoft.com/office/drawing/2014/main" id="{68681561-4EE6-EEC3-E285-143200D133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9" y="2587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د</a:t>
                </a:r>
              </a:p>
            </p:txBody>
          </p:sp>
          <p:sp>
            <p:nvSpPr>
              <p:cNvPr id="32" name="Text Box 32">
                <a:extLst>
                  <a:ext uri="{FF2B5EF4-FFF2-40B4-BE49-F238E27FC236}">
                    <a16:creationId xmlns:a16="http://schemas.microsoft.com/office/drawing/2014/main" id="{43E559A4-58DB-7838-E72E-19F548566A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4688" y="246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ــ</a:t>
                </a:r>
              </a:p>
            </p:txBody>
          </p:sp>
        </p:grpSp>
      </p:grpSp>
      <p:sp>
        <p:nvSpPr>
          <p:cNvPr id="33" name="AutoShape 33">
            <a:extLst>
              <a:ext uri="{FF2B5EF4-FFF2-40B4-BE49-F238E27FC236}">
                <a16:creationId xmlns:a16="http://schemas.microsoft.com/office/drawing/2014/main" id="{A84C8B7F-1FC4-4141-47EC-0FB1141DAFEA}"/>
              </a:ext>
            </a:extLst>
          </p:cNvPr>
          <p:cNvSpPr>
            <a:spLocks noChangeArrowheads="1"/>
          </p:cNvSpPr>
          <p:nvPr/>
        </p:nvSpPr>
        <p:spPr bwMode="auto">
          <a:xfrm rot="11488347" flipH="1">
            <a:off x="3037166" y="3293951"/>
            <a:ext cx="709612" cy="579438"/>
          </a:xfrm>
          <a:prstGeom prst="triangle">
            <a:avLst>
              <a:gd name="adj" fmla="val 77718"/>
            </a:avLst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34" name="Group 183">
            <a:extLst>
              <a:ext uri="{FF2B5EF4-FFF2-40B4-BE49-F238E27FC236}">
                <a16:creationId xmlns:a16="http://schemas.microsoft.com/office/drawing/2014/main" id="{80D590FA-CF98-68FE-6E67-B5337F250D10}"/>
              </a:ext>
            </a:extLst>
          </p:cNvPr>
          <p:cNvGrpSpPr>
            <a:grpSpLocks/>
          </p:cNvGrpSpPr>
          <p:nvPr/>
        </p:nvGrpSpPr>
        <p:grpSpPr bwMode="auto">
          <a:xfrm>
            <a:off x="3746778" y="4216289"/>
            <a:ext cx="641350" cy="925512"/>
            <a:chOff x="784" y="1552"/>
            <a:chExt cx="404" cy="583"/>
          </a:xfrm>
        </p:grpSpPr>
        <p:sp>
          <p:nvSpPr>
            <p:cNvPr id="35" name="Text Box 45">
              <a:extLst>
                <a:ext uri="{FF2B5EF4-FFF2-40B4-BE49-F238E27FC236}">
                  <a16:creationId xmlns:a16="http://schemas.microsoft.com/office/drawing/2014/main" id="{CBD383E6-625A-88F9-484C-8ECBECE95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84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36" name="Group 46">
              <a:extLst>
                <a:ext uri="{FF2B5EF4-FFF2-40B4-BE49-F238E27FC236}">
                  <a16:creationId xmlns:a16="http://schemas.microsoft.com/office/drawing/2014/main" id="{245CD0C6-A130-8099-39A8-587BC1156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" y="1552"/>
              <a:ext cx="404" cy="471"/>
              <a:chOff x="1497" y="2296"/>
              <a:chExt cx="404" cy="471"/>
            </a:xfrm>
          </p:grpSpPr>
          <p:sp>
            <p:nvSpPr>
              <p:cNvPr id="37" name="Text Box 47">
                <a:extLst>
                  <a:ext uri="{FF2B5EF4-FFF2-40B4-BE49-F238E27FC236}">
                    <a16:creationId xmlns:a16="http://schemas.microsoft.com/office/drawing/2014/main" id="{85B7AA4C-7EF0-E6DC-0092-E7E600A0F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د</a:t>
                </a:r>
              </a:p>
            </p:txBody>
          </p:sp>
          <p:sp>
            <p:nvSpPr>
              <p:cNvPr id="38" name="Text Box 48">
                <a:extLst>
                  <a:ext uri="{FF2B5EF4-FFF2-40B4-BE49-F238E27FC236}">
                    <a16:creationId xmlns:a16="http://schemas.microsoft.com/office/drawing/2014/main" id="{866B8578-61CF-2F3E-9694-165411D1B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=</a:t>
                </a:r>
              </a:p>
            </p:txBody>
          </p:sp>
        </p:grpSp>
      </p:grpSp>
      <p:sp>
        <p:nvSpPr>
          <p:cNvPr id="39" name="AutoShape 49">
            <a:extLst>
              <a:ext uri="{FF2B5EF4-FFF2-40B4-BE49-F238E27FC236}">
                <a16:creationId xmlns:a16="http://schemas.microsoft.com/office/drawing/2014/main" id="{29F93679-0EEC-4DD0-66E1-050871CCCB78}"/>
              </a:ext>
            </a:extLst>
          </p:cNvPr>
          <p:cNvSpPr>
            <a:spLocks noChangeArrowheads="1"/>
          </p:cNvSpPr>
          <p:nvPr/>
        </p:nvSpPr>
        <p:spPr bwMode="auto">
          <a:xfrm rot="14147820">
            <a:off x="3659466" y="5168789"/>
            <a:ext cx="965200" cy="457200"/>
          </a:xfrm>
          <a:prstGeom prst="triangle">
            <a:avLst>
              <a:gd name="adj" fmla="val 58079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40" name="Group 168">
            <a:extLst>
              <a:ext uri="{FF2B5EF4-FFF2-40B4-BE49-F238E27FC236}">
                <a16:creationId xmlns:a16="http://schemas.microsoft.com/office/drawing/2014/main" id="{10D4BBEF-64FA-186D-7FF2-C2C4987A4B9B}"/>
              </a:ext>
            </a:extLst>
          </p:cNvPr>
          <p:cNvGrpSpPr>
            <a:grpSpLocks/>
          </p:cNvGrpSpPr>
          <p:nvPr/>
        </p:nvGrpSpPr>
        <p:grpSpPr bwMode="auto">
          <a:xfrm>
            <a:off x="3375303" y="5218001"/>
            <a:ext cx="752475" cy="792163"/>
            <a:chOff x="1839" y="2487"/>
            <a:chExt cx="474" cy="499"/>
          </a:xfrm>
        </p:grpSpPr>
        <p:sp>
          <p:nvSpPr>
            <p:cNvPr id="41" name="Text Box 163">
              <a:extLst>
                <a:ext uri="{FF2B5EF4-FFF2-40B4-BE49-F238E27FC236}">
                  <a16:creationId xmlns:a16="http://schemas.microsoft.com/office/drawing/2014/main" id="{9FC9CA8E-B254-F47E-F2FC-B4E47FE36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248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2" name="Text Box 164">
              <a:extLst>
                <a:ext uri="{FF2B5EF4-FFF2-40B4-BE49-F238E27FC236}">
                  <a16:creationId xmlns:a16="http://schemas.microsoft.com/office/drawing/2014/main" id="{A72FAC49-78B3-E311-1197-4727B4986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" y="265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هـ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170">
            <a:extLst>
              <a:ext uri="{FF2B5EF4-FFF2-40B4-BE49-F238E27FC236}">
                <a16:creationId xmlns:a16="http://schemas.microsoft.com/office/drawing/2014/main" id="{A1E3097C-A7EF-1DEE-3A43-2E638E317253}"/>
              </a:ext>
            </a:extLst>
          </p:cNvPr>
          <p:cNvGrpSpPr>
            <a:grpSpLocks/>
          </p:cNvGrpSpPr>
          <p:nvPr/>
        </p:nvGrpSpPr>
        <p:grpSpPr bwMode="auto">
          <a:xfrm>
            <a:off x="2745066" y="5524389"/>
            <a:ext cx="606425" cy="720725"/>
            <a:chOff x="1451" y="2332"/>
            <a:chExt cx="382" cy="454"/>
          </a:xfrm>
        </p:grpSpPr>
        <p:sp>
          <p:nvSpPr>
            <p:cNvPr id="44" name="Text Box 166">
              <a:extLst>
                <a:ext uri="{FF2B5EF4-FFF2-40B4-BE49-F238E27FC236}">
                  <a16:creationId xmlns:a16="http://schemas.microsoft.com/office/drawing/2014/main" id="{13D7FB81-4270-1BE7-A086-A2A7EB10E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" y="233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5" name="Text Box 167">
              <a:extLst>
                <a:ext uri="{FF2B5EF4-FFF2-40B4-BE49-F238E27FC236}">
                  <a16:creationId xmlns:a16="http://schemas.microsoft.com/office/drawing/2014/main" id="{2FC87E9E-496A-9FFD-6CCF-4954F8240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" y="245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و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182">
            <a:extLst>
              <a:ext uri="{FF2B5EF4-FFF2-40B4-BE49-F238E27FC236}">
                <a16:creationId xmlns:a16="http://schemas.microsoft.com/office/drawing/2014/main" id="{2269519D-C232-B025-24DB-6C180212EB2D}"/>
              </a:ext>
            </a:extLst>
          </p:cNvPr>
          <p:cNvGrpSpPr>
            <a:grpSpLocks/>
          </p:cNvGrpSpPr>
          <p:nvPr/>
        </p:nvGrpSpPr>
        <p:grpSpPr bwMode="auto">
          <a:xfrm>
            <a:off x="3578503" y="5221176"/>
            <a:ext cx="706438" cy="817563"/>
            <a:chOff x="656" y="2485"/>
            <a:chExt cx="445" cy="515"/>
          </a:xfrm>
        </p:grpSpPr>
        <p:sp>
          <p:nvSpPr>
            <p:cNvPr id="47" name="Text Box 174">
              <a:extLst>
                <a:ext uri="{FF2B5EF4-FFF2-40B4-BE49-F238E27FC236}">
                  <a16:creationId xmlns:a16="http://schemas.microsoft.com/office/drawing/2014/main" id="{4A10EF1D-DA4F-0536-0429-7D04294BD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" y="248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48" name="Group 176">
              <a:extLst>
                <a:ext uri="{FF2B5EF4-FFF2-40B4-BE49-F238E27FC236}">
                  <a16:creationId xmlns:a16="http://schemas.microsoft.com/office/drawing/2014/main" id="{87535CFD-7A93-3BBA-4B37-ACFAE92AD5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" y="2562"/>
              <a:ext cx="382" cy="438"/>
              <a:chOff x="1758" y="2471"/>
              <a:chExt cx="382" cy="438"/>
            </a:xfrm>
          </p:grpSpPr>
          <p:sp>
            <p:nvSpPr>
              <p:cNvPr id="49" name="Text Box 177">
                <a:extLst>
                  <a:ext uri="{FF2B5EF4-FFF2-40B4-BE49-F238E27FC236}">
                    <a16:creationId xmlns:a16="http://schemas.microsoft.com/office/drawing/2014/main" id="{DA324573-7C17-8F46-2156-45B0F42CE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8" y="2582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هـ</a:t>
                </a:r>
              </a:p>
            </p:txBody>
          </p:sp>
          <p:sp>
            <p:nvSpPr>
              <p:cNvPr id="50" name="Text Box 178">
                <a:extLst>
                  <a:ext uri="{FF2B5EF4-FFF2-40B4-BE49-F238E27FC236}">
                    <a16:creationId xmlns:a16="http://schemas.microsoft.com/office/drawing/2014/main" id="{4F0E4815-F148-D42C-B3F6-B7E6CD6B3C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777" y="2471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=</a:t>
                </a:r>
              </a:p>
            </p:txBody>
          </p:sp>
        </p:grpSp>
      </p:grpSp>
      <p:grpSp>
        <p:nvGrpSpPr>
          <p:cNvPr id="51" name="Group 184">
            <a:extLst>
              <a:ext uri="{FF2B5EF4-FFF2-40B4-BE49-F238E27FC236}">
                <a16:creationId xmlns:a16="http://schemas.microsoft.com/office/drawing/2014/main" id="{C1B9489B-9BD5-CF8D-A084-47FABEEBE9C7}"/>
              </a:ext>
            </a:extLst>
          </p:cNvPr>
          <p:cNvGrpSpPr>
            <a:grpSpLocks/>
          </p:cNvGrpSpPr>
          <p:nvPr/>
        </p:nvGrpSpPr>
        <p:grpSpPr bwMode="auto">
          <a:xfrm>
            <a:off x="4316691" y="5503751"/>
            <a:ext cx="669925" cy="746125"/>
            <a:chOff x="1138" y="2332"/>
            <a:chExt cx="422" cy="470"/>
          </a:xfrm>
        </p:grpSpPr>
        <p:sp>
          <p:nvSpPr>
            <p:cNvPr id="52" name="Text Box 175">
              <a:extLst>
                <a:ext uri="{FF2B5EF4-FFF2-40B4-BE49-F238E27FC236}">
                  <a16:creationId xmlns:a16="http://schemas.microsoft.com/office/drawing/2014/main" id="{60D02E17-AC27-37EC-EF8F-820F64AA9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" y="233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53" name="Group 179">
              <a:extLst>
                <a:ext uri="{FF2B5EF4-FFF2-40B4-BE49-F238E27FC236}">
                  <a16:creationId xmlns:a16="http://schemas.microsoft.com/office/drawing/2014/main" id="{3BCC8787-5860-AF37-E9AC-2ED891796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2392"/>
              <a:ext cx="404" cy="410"/>
              <a:chOff x="1497" y="2296"/>
              <a:chExt cx="404" cy="410"/>
            </a:xfrm>
          </p:grpSpPr>
          <p:sp>
            <p:nvSpPr>
              <p:cNvPr id="54" name="Text Box 180">
                <a:extLst>
                  <a:ext uri="{FF2B5EF4-FFF2-40B4-BE49-F238E27FC236}">
                    <a16:creationId xmlns:a16="http://schemas.microsoft.com/office/drawing/2014/main" id="{9B9FE7CA-AC44-C958-DAD8-2DF47B81B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379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و</a:t>
                </a:r>
              </a:p>
            </p:txBody>
          </p:sp>
          <p:sp>
            <p:nvSpPr>
              <p:cNvPr id="55" name="Text Box 181">
                <a:extLst>
                  <a:ext uri="{FF2B5EF4-FFF2-40B4-BE49-F238E27FC236}">
                    <a16:creationId xmlns:a16="http://schemas.microsoft.com/office/drawing/2014/main" id="{48D176D8-B686-B7E2-0E8E-3D41ED2EB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=</a:t>
                </a:r>
              </a:p>
            </p:txBody>
          </p:sp>
        </p:grpSp>
      </p:grpSp>
      <p:pic>
        <p:nvPicPr>
          <p:cNvPr id="57" name="صورة 56">
            <a:extLst>
              <a:ext uri="{FF2B5EF4-FFF2-40B4-BE49-F238E27FC236}">
                <a16:creationId xmlns:a16="http://schemas.microsoft.com/office/drawing/2014/main" id="{C77C2DAD-AD22-0E5C-82C3-E028BAA79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9164" r="2713" b="7397"/>
          <a:stretch>
            <a:fillRect/>
          </a:stretch>
        </p:blipFill>
        <p:spPr bwMode="auto">
          <a:xfrm>
            <a:off x="6043891" y="2992326"/>
            <a:ext cx="358933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مربع نص 57">
            <a:extLst>
              <a:ext uri="{FF2B5EF4-FFF2-40B4-BE49-F238E27FC236}">
                <a16:creationId xmlns:a16="http://schemas.microsoft.com/office/drawing/2014/main" id="{70C36C5C-BEC9-34E3-37A7-065132053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591" y="3601926"/>
            <a:ext cx="3667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000" b="1"/>
              <a:t>د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197718F8-C1C1-8276-8234-7708FEC55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128" y="3590814"/>
            <a:ext cx="549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000" b="1"/>
              <a:t>دَ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3B96B32E-8DB3-43FD-D80E-CF1C2D71D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366" y="4173426"/>
            <a:ext cx="3667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000" b="1"/>
              <a:t>هـ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0D01F081-4C2D-E53E-B464-BA6BB1E7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478" y="4157551"/>
            <a:ext cx="4857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000" b="1"/>
              <a:t>هـَ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FEDA3048-2B8E-390A-0104-CCE889A96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328" y="4710001"/>
            <a:ext cx="3667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000" b="1"/>
              <a:t>و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6F3B1023-9167-8305-D653-4D0D94E5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053" y="4710001"/>
            <a:ext cx="3667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000" b="1"/>
              <a:t>وَ</a:t>
            </a: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5B20D63C-9BAA-08EC-976B-5B47DFBED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/>
          <a:stretch>
            <a:fillRect/>
          </a:stretch>
        </p:blipFill>
        <p:spPr bwMode="auto">
          <a:xfrm>
            <a:off x="5862916" y="2887551"/>
            <a:ext cx="37846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مربع نص 64">
            <a:extLst>
              <a:ext uri="{FF2B5EF4-FFF2-40B4-BE49-F238E27FC236}">
                <a16:creationId xmlns:a16="http://schemas.microsoft.com/office/drawing/2014/main" id="{25E45A5A-70BE-3C07-DC59-9E11DA8A5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328" y="3522551"/>
            <a:ext cx="3667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د</a:t>
            </a:r>
            <a:r>
              <a:rPr lang="ar-SA" altLang="ar-SA" sz="2400" b="1">
                <a:solidFill>
                  <a:srgbClr val="0070C0"/>
                </a:solidFill>
              </a:rPr>
              <a:t>ً</a:t>
            </a:r>
            <a:endParaRPr lang="ar-SA" altLang="ar-SA" sz="2800" b="1"/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4784AA7E-56BD-5AD1-25CB-9835842E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891" y="4151201"/>
            <a:ext cx="4476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 b="1">
                <a:solidFill>
                  <a:srgbClr val="002060"/>
                </a:solidFill>
              </a:rPr>
              <a:t>هـ</a:t>
            </a:r>
            <a:r>
              <a:rPr lang="ar-SA" altLang="ar-SA" sz="1800" b="1">
                <a:solidFill>
                  <a:srgbClr val="0070C0"/>
                </a:solidFill>
              </a:rPr>
              <a:t>ً</a:t>
            </a:r>
            <a:endParaRPr lang="ar-SA" altLang="ar-SA" sz="2000" b="1"/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BE94981A-0B71-2536-D541-12716900D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341" y="4733814"/>
            <a:ext cx="5492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وً</a:t>
            </a:r>
            <a:endParaRPr lang="ar-SA" altLang="ar-SA" sz="2800" b="1"/>
          </a:p>
        </p:txBody>
      </p:sp>
      <p:sp>
        <p:nvSpPr>
          <p:cNvPr id="68" name="مربع نص 31">
            <a:extLst>
              <a:ext uri="{FF2B5EF4-FFF2-40B4-BE49-F238E27FC236}">
                <a16:creationId xmlns:a16="http://schemas.microsoft.com/office/drawing/2014/main" id="{3EFE4C03-F945-7C6E-4695-228D852E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241" y="5324364"/>
            <a:ext cx="484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BB4403FC-B35E-749E-7B90-BBBE1F25D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416" y="3506676"/>
            <a:ext cx="4603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د</a:t>
            </a:r>
            <a:endParaRPr lang="ar-SA" altLang="ar-SA" sz="2800" b="1"/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BA02367D-F81D-832C-E8F7-23B9E60F722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110941" y="4114689"/>
            <a:ext cx="471487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هـ</a:t>
            </a:r>
            <a:endParaRPr lang="ar-SA" altLang="ar-SA" sz="2800" b="1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0D922872-C993-77FB-88B4-49284101138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088716" y="4746514"/>
            <a:ext cx="4413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و</a:t>
            </a:r>
            <a:endParaRPr lang="ar-SA" altLang="ar-SA" sz="2800" b="1"/>
          </a:p>
        </p:txBody>
      </p:sp>
    </p:spTree>
    <p:extLst>
      <p:ext uri="{BB962C8B-B14F-4D97-AF65-F5344CB8AC3E}">
        <p14:creationId xmlns:p14="http://schemas.microsoft.com/office/powerpoint/2010/main" val="3107887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8" grpId="0" animBg="1"/>
      <p:bldP spid="58" grpId="1" animBg="1"/>
      <p:bldP spid="59" grpId="0" animBg="1"/>
      <p:bldP spid="59" grpId="1" animBg="1"/>
      <p:bldP spid="60" grpId="0" build="allAtOnce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906C8549-27BC-B2F0-D4B5-34873D92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50" y="1445507"/>
            <a:ext cx="2795588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2">
            <a:extLst>
              <a:ext uri="{FF2B5EF4-FFF2-40B4-BE49-F238E27FC236}">
                <a16:creationId xmlns:a16="http://schemas.microsoft.com/office/drawing/2014/main" id="{423DBFC7-A4C1-8266-7E53-552255E9968A}"/>
              </a:ext>
            </a:extLst>
          </p:cNvPr>
          <p:cNvGrpSpPr>
            <a:grpSpLocks/>
          </p:cNvGrpSpPr>
          <p:nvPr/>
        </p:nvGrpSpPr>
        <p:grpSpPr bwMode="auto">
          <a:xfrm>
            <a:off x="6423775" y="1048632"/>
            <a:ext cx="2952750" cy="4032250"/>
            <a:chOff x="3038" y="1298"/>
            <a:chExt cx="1860" cy="2540"/>
          </a:xfrm>
        </p:grpSpPr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F0E31C94-B68E-B8ED-7387-E3401DF89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" y="1551"/>
              <a:ext cx="1860" cy="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0D26006C-3D1B-C99B-8EE3-F6B87EFD4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7" y="1298"/>
              <a:ext cx="0" cy="254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" name="AutoShape 24">
            <a:extLst>
              <a:ext uri="{FF2B5EF4-FFF2-40B4-BE49-F238E27FC236}">
                <a16:creationId xmlns:a16="http://schemas.microsoft.com/office/drawing/2014/main" id="{81060AD0-E846-FAD6-A769-B86E6A2F5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213" y="5153907"/>
            <a:ext cx="7991475" cy="1008063"/>
          </a:xfrm>
          <a:prstGeom prst="hexagon">
            <a:avLst>
              <a:gd name="adj" fmla="val 18571"/>
              <a:gd name="vf" fmla="val 115470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ar-SA" altLang="ar-SA" sz="2800" b="1"/>
              <a:t>إذا مس الشكل </a:t>
            </a:r>
            <a:r>
              <a:rPr lang="ar-SA" altLang="ar-SA" sz="2800" b="1">
                <a:solidFill>
                  <a:srgbClr val="FF0000"/>
                </a:solidFill>
              </a:rPr>
              <a:t>خط الانعكاس</a:t>
            </a:r>
            <a:r>
              <a:rPr lang="ar-SA" altLang="ar-SA" sz="2800" b="1"/>
              <a:t> فإن الشكل الأصلي وصورته يمثلان</a:t>
            </a:r>
          </a:p>
          <a:p>
            <a:pPr algn="ctr" eaLnBrk="1" hangingPunct="1">
              <a:defRPr/>
            </a:pPr>
            <a:r>
              <a:rPr lang="ar-SA" altLang="ar-SA" sz="2800" b="1"/>
              <a:t>شكلا جديدا له </a:t>
            </a:r>
            <a:r>
              <a:rPr lang="ar-SA" altLang="ar-SA" sz="2800" b="1">
                <a:solidFill>
                  <a:srgbClr val="0000FF"/>
                </a:solidFill>
              </a:rPr>
              <a:t>محور تماثل</a:t>
            </a:r>
            <a:r>
              <a:rPr lang="ar-SA" altLang="ar-SA" sz="2800" b="1"/>
              <a:t> هو </a:t>
            </a:r>
            <a:r>
              <a:rPr lang="ar-SA" altLang="ar-SA" sz="2800" b="1">
                <a:solidFill>
                  <a:srgbClr val="FF0000"/>
                </a:solidFill>
              </a:rPr>
              <a:t>خط الانعكاس</a:t>
            </a:r>
          </a:p>
        </p:txBody>
      </p:sp>
    </p:spTree>
    <p:extLst>
      <p:ext uri="{BB962C8B-B14F-4D97-AF65-F5344CB8AC3E}">
        <p14:creationId xmlns:p14="http://schemas.microsoft.com/office/powerpoint/2010/main" val="900162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1739C2-BB50-EAA9-F26D-D9D31AE6F519}"/>
              </a:ext>
            </a:extLst>
          </p:cNvPr>
          <p:cNvGrpSpPr>
            <a:grpSpLocks/>
          </p:cNvGrpSpPr>
          <p:nvPr/>
        </p:nvGrpSpPr>
        <p:grpSpPr bwMode="auto">
          <a:xfrm>
            <a:off x="4692650" y="176224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43EDCD9-A3B0-330E-DD24-F6C47A1A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D3FFBE1-258A-6085-2A5E-5EEBF1D80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2566709C-6818-8438-702B-C0CC2641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1008074"/>
            <a:ext cx="6048375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ارسم صورة الشكل التالي بالانعكاس حول الخط المبين :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0F799B4C-5876-CE41-C7E1-CD91CC96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268549"/>
            <a:ext cx="20161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F9EF11B-91D6-FAF6-27FD-25C2228B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700349"/>
            <a:ext cx="370522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7">
            <a:extLst>
              <a:ext uri="{FF2B5EF4-FFF2-40B4-BE49-F238E27FC236}">
                <a16:creationId xmlns:a16="http://schemas.microsoft.com/office/drawing/2014/main" id="{B7F77A45-AE1A-DAF0-E146-86E0FBF97113}"/>
              </a:ext>
            </a:extLst>
          </p:cNvPr>
          <p:cNvSpPr>
            <a:spLocks noChangeArrowheads="1"/>
          </p:cNvSpPr>
          <p:nvPr/>
        </p:nvSpPr>
        <p:spPr bwMode="auto">
          <a:xfrm rot="10055964">
            <a:off x="7499350" y="4500574"/>
            <a:ext cx="1381125" cy="1044575"/>
          </a:xfrm>
          <a:prstGeom prst="triangle">
            <a:avLst>
              <a:gd name="adj" fmla="val 56694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7" name="Group 33">
            <a:extLst>
              <a:ext uri="{FF2B5EF4-FFF2-40B4-BE49-F238E27FC236}">
                <a16:creationId xmlns:a16="http://schemas.microsoft.com/office/drawing/2014/main" id="{4A749E25-E353-D51D-D714-6904CDBF80D9}"/>
              </a:ext>
            </a:extLst>
          </p:cNvPr>
          <p:cNvGrpSpPr>
            <a:grpSpLocks/>
          </p:cNvGrpSpPr>
          <p:nvPr/>
        </p:nvGrpSpPr>
        <p:grpSpPr bwMode="auto">
          <a:xfrm>
            <a:off x="6918325" y="4438662"/>
            <a:ext cx="769938" cy="720725"/>
            <a:chOff x="3874" y="2711"/>
            <a:chExt cx="485" cy="454"/>
          </a:xfrm>
        </p:grpSpPr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F0BFE531-5B50-1320-29B1-3CDEA491F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271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19" name="Group 25">
              <a:extLst>
                <a:ext uri="{FF2B5EF4-FFF2-40B4-BE49-F238E27FC236}">
                  <a16:creationId xmlns:a16="http://schemas.microsoft.com/office/drawing/2014/main" id="{74A33CA1-0AC9-D13F-1BD4-B3B84D3D7B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2791"/>
              <a:ext cx="409" cy="374"/>
              <a:chOff x="3402" y="3317"/>
              <a:chExt cx="409" cy="374"/>
            </a:xfrm>
          </p:grpSpPr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EE67D3D5-4A81-69B5-6DFC-95923F775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س</a:t>
                </a:r>
              </a:p>
            </p:txBody>
          </p:sp>
          <p:sp>
            <p:nvSpPr>
              <p:cNvPr id="21" name="Text Box 22">
                <a:extLst>
                  <a:ext uri="{FF2B5EF4-FFF2-40B4-BE49-F238E27FC236}">
                    <a16:creationId xmlns:a16="http://schemas.microsoft.com/office/drawing/2014/main" id="{F7E08131-90E1-E21A-8EFC-982019F92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52636D39-F0B4-F5EA-96F4-429551677B0A}"/>
              </a:ext>
            </a:extLst>
          </p:cNvPr>
          <p:cNvGrpSpPr>
            <a:grpSpLocks/>
          </p:cNvGrpSpPr>
          <p:nvPr/>
        </p:nvGrpSpPr>
        <p:grpSpPr bwMode="auto">
          <a:xfrm>
            <a:off x="7918450" y="5256224"/>
            <a:ext cx="850900" cy="593725"/>
            <a:chOff x="4504" y="3226"/>
            <a:chExt cx="536" cy="374"/>
          </a:xfrm>
        </p:grpSpPr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DBB62FC1-F8F1-CDB6-3157-E363E6D2F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327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24" name="Group 26">
              <a:extLst>
                <a:ext uri="{FF2B5EF4-FFF2-40B4-BE49-F238E27FC236}">
                  <a16:creationId xmlns:a16="http://schemas.microsoft.com/office/drawing/2014/main" id="{55E42C01-3054-892D-8DA2-4B44D05E03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1" y="3226"/>
              <a:ext cx="409" cy="374"/>
              <a:chOff x="3402" y="3317"/>
              <a:chExt cx="409" cy="374"/>
            </a:xfrm>
          </p:grpSpPr>
          <p:sp>
            <p:nvSpPr>
              <p:cNvPr id="25" name="Text Box 27">
                <a:extLst>
                  <a:ext uri="{FF2B5EF4-FFF2-40B4-BE49-F238E27FC236}">
                    <a16:creationId xmlns:a16="http://schemas.microsoft.com/office/drawing/2014/main" id="{E74F6518-4329-271B-FA88-FF9D38320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ص</a:t>
                </a:r>
              </a:p>
            </p:txBody>
          </p:sp>
          <p:sp>
            <p:nvSpPr>
              <p:cNvPr id="26" name="Text Box 28">
                <a:extLst>
                  <a:ext uri="{FF2B5EF4-FFF2-40B4-BE49-F238E27FC236}">
                    <a16:creationId xmlns:a16="http://schemas.microsoft.com/office/drawing/2014/main" id="{3982504B-95C9-0C91-FD67-DC890449AC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27" name="Group 38">
            <a:extLst>
              <a:ext uri="{FF2B5EF4-FFF2-40B4-BE49-F238E27FC236}">
                <a16:creationId xmlns:a16="http://schemas.microsoft.com/office/drawing/2014/main" id="{F4B7A2B9-35E3-D332-6010-C8D5D094F3B8}"/>
              </a:ext>
            </a:extLst>
          </p:cNvPr>
          <p:cNvGrpSpPr>
            <a:grpSpLocks/>
          </p:cNvGrpSpPr>
          <p:nvPr/>
        </p:nvGrpSpPr>
        <p:grpSpPr bwMode="auto">
          <a:xfrm>
            <a:off x="8078788" y="3862399"/>
            <a:ext cx="947737" cy="749300"/>
            <a:chOff x="4605" y="2348"/>
            <a:chExt cx="597" cy="472"/>
          </a:xfrm>
        </p:grpSpPr>
        <p:sp>
          <p:nvSpPr>
            <p:cNvPr id="28" name="Text Box 23">
              <a:extLst>
                <a:ext uri="{FF2B5EF4-FFF2-40B4-BE49-F238E27FC236}">
                  <a16:creationId xmlns:a16="http://schemas.microsoft.com/office/drawing/2014/main" id="{5493FF84-6D14-E0FB-62D2-F550F5512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9" y="253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DFC149E1-573E-6962-5AFD-F35669DB9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348"/>
              <a:ext cx="452" cy="367"/>
              <a:chOff x="3359" y="3324"/>
              <a:chExt cx="452" cy="367"/>
            </a:xfrm>
          </p:grpSpPr>
          <p:sp>
            <p:nvSpPr>
              <p:cNvPr id="30" name="Text Box 30">
                <a:extLst>
                  <a:ext uri="{FF2B5EF4-FFF2-40B4-BE49-F238E27FC236}">
                    <a16:creationId xmlns:a16="http://schemas.microsoft.com/office/drawing/2014/main" id="{ED771F27-091B-40E1-03CD-1BC31B10F4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ع</a:t>
                </a:r>
              </a:p>
            </p:txBody>
          </p:sp>
          <p:sp>
            <p:nvSpPr>
              <p:cNvPr id="31" name="Text Box 31">
                <a:extLst>
                  <a:ext uri="{FF2B5EF4-FFF2-40B4-BE49-F238E27FC236}">
                    <a16:creationId xmlns:a16="http://schemas.microsoft.com/office/drawing/2014/main" id="{20BA2E55-73F2-3AB2-944C-AA0CCFBA4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359" y="332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32" name="Group 64">
            <a:extLst>
              <a:ext uri="{FF2B5EF4-FFF2-40B4-BE49-F238E27FC236}">
                <a16:creationId xmlns:a16="http://schemas.microsoft.com/office/drawing/2014/main" id="{7BD7266C-5870-9BDE-F9EF-D933251EA7D5}"/>
              </a:ext>
            </a:extLst>
          </p:cNvPr>
          <p:cNvGrpSpPr>
            <a:grpSpLocks/>
          </p:cNvGrpSpPr>
          <p:nvPr/>
        </p:nvGrpSpPr>
        <p:grpSpPr bwMode="auto">
          <a:xfrm>
            <a:off x="4152900" y="2570174"/>
            <a:ext cx="827088" cy="809625"/>
            <a:chOff x="2132" y="1534"/>
            <a:chExt cx="521" cy="510"/>
          </a:xfrm>
        </p:grpSpPr>
        <p:sp>
          <p:nvSpPr>
            <p:cNvPr id="33" name="Text Box 34">
              <a:extLst>
                <a:ext uri="{FF2B5EF4-FFF2-40B4-BE49-F238E27FC236}">
                  <a16:creationId xmlns:a16="http://schemas.microsoft.com/office/drawing/2014/main" id="{FBCFCE94-4F70-26BA-1A19-8736E90AE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175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34" name="Group 35">
              <a:extLst>
                <a:ext uri="{FF2B5EF4-FFF2-40B4-BE49-F238E27FC236}">
                  <a16:creationId xmlns:a16="http://schemas.microsoft.com/office/drawing/2014/main" id="{F911CCAA-600A-E7C7-60C2-DEA5B1BA7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534"/>
              <a:ext cx="409" cy="374"/>
              <a:chOff x="3402" y="3317"/>
              <a:chExt cx="409" cy="374"/>
            </a:xfrm>
          </p:grpSpPr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1C650D87-22B6-8792-2C34-F5303EE325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ق</a:t>
                </a:r>
              </a:p>
            </p:txBody>
          </p:sp>
          <p:sp>
            <p:nvSpPr>
              <p:cNvPr id="36" name="Text Box 37">
                <a:extLst>
                  <a:ext uri="{FF2B5EF4-FFF2-40B4-BE49-F238E27FC236}">
                    <a16:creationId xmlns:a16="http://schemas.microsoft.com/office/drawing/2014/main" id="{C11E670C-C287-2A83-11EC-79D45FD5BC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37" name="Group 50">
            <a:extLst>
              <a:ext uri="{FF2B5EF4-FFF2-40B4-BE49-F238E27FC236}">
                <a16:creationId xmlns:a16="http://schemas.microsoft.com/office/drawing/2014/main" id="{83BCF5D6-D7EA-BFBD-F76D-07096CA5B389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3132149"/>
            <a:ext cx="1042988" cy="1979613"/>
            <a:chOff x="2268" y="1888"/>
            <a:chExt cx="657" cy="1247"/>
          </a:xfrm>
        </p:grpSpPr>
        <p:sp>
          <p:nvSpPr>
            <p:cNvPr id="38" name="Line 46">
              <a:extLst>
                <a:ext uri="{FF2B5EF4-FFF2-40B4-BE49-F238E27FC236}">
                  <a16:creationId xmlns:a16="http://schemas.microsoft.com/office/drawing/2014/main" id="{ACE95AE9-08FA-B624-9D20-EA4E62AA9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888"/>
              <a:ext cx="204" cy="4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3FC2C720-2048-A96F-B263-D3015095F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8" y="2364"/>
              <a:ext cx="657" cy="7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55D56CFE-A4EA-DD96-718E-04C8438D6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5" y="2364"/>
              <a:ext cx="0" cy="77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49">
              <a:extLst>
                <a:ext uri="{FF2B5EF4-FFF2-40B4-BE49-F238E27FC236}">
                  <a16:creationId xmlns:a16="http://schemas.microsoft.com/office/drawing/2014/main" id="{7590970C-7068-F720-EAAF-DE685D855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2" y="1888"/>
              <a:ext cx="453" cy="4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2" name="Group 63">
            <a:extLst>
              <a:ext uri="{FF2B5EF4-FFF2-40B4-BE49-F238E27FC236}">
                <a16:creationId xmlns:a16="http://schemas.microsoft.com/office/drawing/2014/main" id="{5F337A07-0BEB-7012-C5AD-F94D66B1CEA2}"/>
              </a:ext>
            </a:extLst>
          </p:cNvPr>
          <p:cNvGrpSpPr>
            <a:grpSpLocks/>
          </p:cNvGrpSpPr>
          <p:nvPr/>
        </p:nvGrpSpPr>
        <p:grpSpPr bwMode="auto">
          <a:xfrm>
            <a:off x="3892550" y="3348049"/>
            <a:ext cx="749300" cy="781050"/>
            <a:chOff x="1968" y="2024"/>
            <a:chExt cx="472" cy="492"/>
          </a:xfrm>
        </p:grpSpPr>
        <p:sp>
          <p:nvSpPr>
            <p:cNvPr id="43" name="Text Box 39">
              <a:extLst>
                <a:ext uri="{FF2B5EF4-FFF2-40B4-BE49-F238E27FC236}">
                  <a16:creationId xmlns:a16="http://schemas.microsoft.com/office/drawing/2014/main" id="{8185DC99-36BB-9548-3EFA-46E49CAAD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" y="222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44" name="Group 51">
              <a:extLst>
                <a:ext uri="{FF2B5EF4-FFF2-40B4-BE49-F238E27FC236}">
                  <a16:creationId xmlns:a16="http://schemas.microsoft.com/office/drawing/2014/main" id="{BD62FB35-ED2E-CE39-20F3-42753CB39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024"/>
              <a:ext cx="409" cy="374"/>
              <a:chOff x="3402" y="3317"/>
              <a:chExt cx="409" cy="374"/>
            </a:xfrm>
          </p:grpSpPr>
          <p:sp>
            <p:nvSpPr>
              <p:cNvPr id="45" name="Text Box 52">
                <a:extLst>
                  <a:ext uri="{FF2B5EF4-FFF2-40B4-BE49-F238E27FC236}">
                    <a16:creationId xmlns:a16="http://schemas.microsoft.com/office/drawing/2014/main" id="{EF19BC50-83CA-2861-9C80-7815CAA7E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هـ</a:t>
                </a:r>
              </a:p>
            </p:txBody>
          </p:sp>
          <p:sp>
            <p:nvSpPr>
              <p:cNvPr id="46" name="Text Box 53">
                <a:extLst>
                  <a:ext uri="{FF2B5EF4-FFF2-40B4-BE49-F238E27FC236}">
                    <a16:creationId xmlns:a16="http://schemas.microsoft.com/office/drawing/2014/main" id="{9C051496-4394-3054-6715-45ECD9CE5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47" name="Group 62">
            <a:extLst>
              <a:ext uri="{FF2B5EF4-FFF2-40B4-BE49-F238E27FC236}">
                <a16:creationId xmlns:a16="http://schemas.microsoft.com/office/drawing/2014/main" id="{43CB3F47-8417-B8CC-3D62-1C964F251CDE}"/>
              </a:ext>
            </a:extLst>
          </p:cNvPr>
          <p:cNvGrpSpPr>
            <a:grpSpLocks/>
          </p:cNvGrpSpPr>
          <p:nvPr/>
        </p:nvGrpSpPr>
        <p:grpSpPr bwMode="auto">
          <a:xfrm>
            <a:off x="5118100" y="4859349"/>
            <a:ext cx="762000" cy="649288"/>
            <a:chOff x="2740" y="2976"/>
            <a:chExt cx="480" cy="409"/>
          </a:xfrm>
        </p:grpSpPr>
        <p:sp>
          <p:nvSpPr>
            <p:cNvPr id="48" name="Text Box 43">
              <a:extLst>
                <a:ext uri="{FF2B5EF4-FFF2-40B4-BE49-F238E27FC236}">
                  <a16:creationId xmlns:a16="http://schemas.microsoft.com/office/drawing/2014/main" id="{BE975EB9-DC64-471E-2E7D-7CB359AF1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" y="297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49" name="Group 55">
              <a:extLst>
                <a:ext uri="{FF2B5EF4-FFF2-40B4-BE49-F238E27FC236}">
                  <a16:creationId xmlns:a16="http://schemas.microsoft.com/office/drawing/2014/main" id="{042D05B1-4A37-4ED4-3FAB-8816FEA4AF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1" y="3011"/>
              <a:ext cx="409" cy="374"/>
              <a:chOff x="3402" y="3317"/>
              <a:chExt cx="409" cy="374"/>
            </a:xfrm>
          </p:grpSpPr>
          <p:sp>
            <p:nvSpPr>
              <p:cNvPr id="50" name="Text Box 56">
                <a:extLst>
                  <a:ext uri="{FF2B5EF4-FFF2-40B4-BE49-F238E27FC236}">
                    <a16:creationId xmlns:a16="http://schemas.microsoft.com/office/drawing/2014/main" id="{7561CFC3-374D-C514-37F5-F1F225C74E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و</a:t>
                </a:r>
              </a:p>
            </p:txBody>
          </p:sp>
          <p:sp>
            <p:nvSpPr>
              <p:cNvPr id="51" name="Text Box 57">
                <a:extLst>
                  <a:ext uri="{FF2B5EF4-FFF2-40B4-BE49-F238E27FC236}">
                    <a16:creationId xmlns:a16="http://schemas.microsoft.com/office/drawing/2014/main" id="{1A33C5BF-B483-A5FD-74DE-394B4820A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52" name="Group 61">
            <a:extLst>
              <a:ext uri="{FF2B5EF4-FFF2-40B4-BE49-F238E27FC236}">
                <a16:creationId xmlns:a16="http://schemas.microsoft.com/office/drawing/2014/main" id="{20B90B32-C023-9359-D8E3-3F3DD83D0017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3384562"/>
            <a:ext cx="750888" cy="744537"/>
            <a:chOff x="2748" y="2047"/>
            <a:chExt cx="473" cy="469"/>
          </a:xfrm>
        </p:grpSpPr>
        <p:sp>
          <p:nvSpPr>
            <p:cNvPr id="53" name="Text Box 40">
              <a:extLst>
                <a:ext uri="{FF2B5EF4-FFF2-40B4-BE49-F238E27FC236}">
                  <a16:creationId xmlns:a16="http://schemas.microsoft.com/office/drawing/2014/main" id="{DC57DCE0-02E1-ACE4-10D5-3B187C76F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" y="222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54" name="Group 58">
              <a:extLst>
                <a:ext uri="{FF2B5EF4-FFF2-40B4-BE49-F238E27FC236}">
                  <a16:creationId xmlns:a16="http://schemas.microsoft.com/office/drawing/2014/main" id="{D55B4CC7-E17B-3CD6-E91F-6EBAB6CE2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2" y="2047"/>
              <a:ext cx="409" cy="374"/>
              <a:chOff x="3402" y="3317"/>
              <a:chExt cx="409" cy="374"/>
            </a:xfrm>
          </p:grpSpPr>
          <p:sp>
            <p:nvSpPr>
              <p:cNvPr id="55" name="Text Box 59">
                <a:extLst>
                  <a:ext uri="{FF2B5EF4-FFF2-40B4-BE49-F238E27FC236}">
                    <a16:creationId xmlns:a16="http://schemas.microsoft.com/office/drawing/2014/main" id="{6E7DE640-AF53-6D87-BC17-C86B2E83CF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ف</a:t>
                </a:r>
              </a:p>
            </p:txBody>
          </p:sp>
          <p:sp>
            <p:nvSpPr>
              <p:cNvPr id="56" name="Text Box 60">
                <a:extLst>
                  <a:ext uri="{FF2B5EF4-FFF2-40B4-BE49-F238E27FC236}">
                    <a16:creationId xmlns:a16="http://schemas.microsoft.com/office/drawing/2014/main" id="{DD076E78-626F-D270-EAC2-4EC1E8153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5094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٥-٦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الانعكاس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ارسم انعكاس  حول المحور الاحداثي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721811" y="3277999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81CC76-F15A-9386-3899-4AD76E4CF7FD}"/>
              </a:ext>
            </a:extLst>
          </p:cNvPr>
          <p:cNvGrpSpPr>
            <a:grpSpLocks/>
          </p:cNvGrpSpPr>
          <p:nvPr/>
        </p:nvGrpSpPr>
        <p:grpSpPr bwMode="auto">
          <a:xfrm>
            <a:off x="4692650" y="176224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44B48B2-44BE-F6A4-7A03-2DD3BA110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C6F1629-72AC-7587-8F0F-F761F6372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1FE2050B-6E5E-4F89-5623-57EFFC862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1008074"/>
            <a:ext cx="5940425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ارسم صورة الشكل التالي بالانعكاس حول الخط المبين :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D88066AC-E96C-E411-B36E-BBE3DFB2D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2627324"/>
            <a:ext cx="32035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232F2052-7C33-B495-AD8D-5328239F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627324"/>
            <a:ext cx="301148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73">
            <a:extLst>
              <a:ext uri="{FF2B5EF4-FFF2-40B4-BE49-F238E27FC236}">
                <a16:creationId xmlns:a16="http://schemas.microsoft.com/office/drawing/2014/main" id="{645AAC7A-C868-8613-8F6B-B62372AB1FC3}"/>
              </a:ext>
            </a:extLst>
          </p:cNvPr>
          <p:cNvGrpSpPr>
            <a:grpSpLocks/>
          </p:cNvGrpSpPr>
          <p:nvPr/>
        </p:nvGrpSpPr>
        <p:grpSpPr bwMode="auto">
          <a:xfrm>
            <a:off x="8961438" y="3887799"/>
            <a:ext cx="808037" cy="774700"/>
            <a:chOff x="5161" y="2364"/>
            <a:chExt cx="509" cy="488"/>
          </a:xfrm>
        </p:grpSpPr>
        <p:grpSp>
          <p:nvGrpSpPr>
            <p:cNvPr id="17" name="Group 14">
              <a:extLst>
                <a:ext uri="{FF2B5EF4-FFF2-40B4-BE49-F238E27FC236}">
                  <a16:creationId xmlns:a16="http://schemas.microsoft.com/office/drawing/2014/main" id="{1A96E1A6-D917-8721-0478-D8F284CF0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1" y="2364"/>
              <a:ext cx="409" cy="374"/>
              <a:chOff x="3402" y="3317"/>
              <a:chExt cx="409" cy="374"/>
            </a:xfrm>
          </p:grpSpPr>
          <p:sp>
            <p:nvSpPr>
              <p:cNvPr id="19" name="Text Box 15">
                <a:extLst>
                  <a:ext uri="{FF2B5EF4-FFF2-40B4-BE49-F238E27FC236}">
                    <a16:creationId xmlns:a16="http://schemas.microsoft.com/office/drawing/2014/main" id="{FACD4FF9-8260-E9BA-09AD-7B43C8D22D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ت</a:t>
                </a: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EB0351D5-A635-B57C-C6C8-A6A961F5BD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  <p:sp>
          <p:nvSpPr>
            <p:cNvPr id="18" name="Text Box 52">
              <a:extLst>
                <a:ext uri="{FF2B5EF4-FFF2-40B4-BE49-F238E27FC236}">
                  <a16:creationId xmlns:a16="http://schemas.microsoft.com/office/drawing/2014/main" id="{C50485FE-4CB0-6875-2B66-CE30B9C84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1" y="256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21" name="Group 74">
            <a:extLst>
              <a:ext uri="{FF2B5EF4-FFF2-40B4-BE49-F238E27FC236}">
                <a16:creationId xmlns:a16="http://schemas.microsoft.com/office/drawing/2014/main" id="{85F49FDA-31B2-3EB1-6812-C493C700B6B0}"/>
              </a:ext>
            </a:extLst>
          </p:cNvPr>
          <p:cNvGrpSpPr>
            <a:grpSpLocks/>
          </p:cNvGrpSpPr>
          <p:nvPr/>
        </p:nvGrpSpPr>
        <p:grpSpPr bwMode="auto">
          <a:xfrm>
            <a:off x="8062913" y="3887799"/>
            <a:ext cx="769937" cy="781050"/>
            <a:chOff x="4595" y="2364"/>
            <a:chExt cx="485" cy="492"/>
          </a:xfrm>
        </p:grpSpPr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8AFB509A-B87D-9F37-8FE0-508E0D66C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" y="256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23" name="Group 57">
              <a:extLst>
                <a:ext uri="{FF2B5EF4-FFF2-40B4-BE49-F238E27FC236}">
                  <a16:creationId xmlns:a16="http://schemas.microsoft.com/office/drawing/2014/main" id="{EFAAEAFB-E4EB-C5FD-56BE-BBB3E2969B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1" y="2364"/>
              <a:ext cx="409" cy="374"/>
              <a:chOff x="3402" y="3317"/>
              <a:chExt cx="409" cy="374"/>
            </a:xfrm>
          </p:grpSpPr>
          <p:sp>
            <p:nvSpPr>
              <p:cNvPr id="24" name="Text Box 58">
                <a:extLst>
                  <a:ext uri="{FF2B5EF4-FFF2-40B4-BE49-F238E27FC236}">
                    <a16:creationId xmlns:a16="http://schemas.microsoft.com/office/drawing/2014/main" id="{64021166-BD89-BA66-CB0E-DDDB5B15D7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ي</a:t>
                </a:r>
              </a:p>
            </p:txBody>
          </p:sp>
          <p:sp>
            <p:nvSpPr>
              <p:cNvPr id="25" name="Text Box 59">
                <a:extLst>
                  <a:ext uri="{FF2B5EF4-FFF2-40B4-BE49-F238E27FC236}">
                    <a16:creationId xmlns:a16="http://schemas.microsoft.com/office/drawing/2014/main" id="{3DD6FB4A-6D6B-5328-8CDA-10D2A9CE29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26" name="Group 83">
            <a:extLst>
              <a:ext uri="{FF2B5EF4-FFF2-40B4-BE49-F238E27FC236}">
                <a16:creationId xmlns:a16="http://schemas.microsoft.com/office/drawing/2014/main" id="{2EE18D8C-B5F2-F7F1-DC2B-A0CF66B5F06D}"/>
              </a:ext>
            </a:extLst>
          </p:cNvPr>
          <p:cNvGrpSpPr>
            <a:grpSpLocks/>
          </p:cNvGrpSpPr>
          <p:nvPr/>
        </p:nvGrpSpPr>
        <p:grpSpPr bwMode="auto">
          <a:xfrm>
            <a:off x="8969375" y="5514987"/>
            <a:ext cx="873125" cy="604837"/>
            <a:chOff x="5166" y="3389"/>
            <a:chExt cx="550" cy="381"/>
          </a:xfrm>
        </p:grpSpPr>
        <p:sp>
          <p:nvSpPr>
            <p:cNvPr id="27" name="Text Box 54">
              <a:extLst>
                <a:ext uri="{FF2B5EF4-FFF2-40B4-BE49-F238E27FC236}">
                  <a16:creationId xmlns:a16="http://schemas.microsoft.com/office/drawing/2014/main" id="{B5B41205-EE42-E61D-0224-963CD6D52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6" y="338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F92D3D8A-7556-B04D-F560-6667C1D06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7" y="3396"/>
              <a:ext cx="409" cy="374"/>
              <a:chOff x="3402" y="3317"/>
              <a:chExt cx="409" cy="374"/>
            </a:xfrm>
          </p:grpSpPr>
          <p:sp>
            <p:nvSpPr>
              <p:cNvPr id="29" name="Text Box 61">
                <a:extLst>
                  <a:ext uri="{FF2B5EF4-FFF2-40B4-BE49-F238E27FC236}">
                    <a16:creationId xmlns:a16="http://schemas.microsoft.com/office/drawing/2014/main" id="{A0FF2B2B-6404-B4D6-9210-9F33351C8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ك</a:t>
                </a:r>
              </a:p>
            </p:txBody>
          </p:sp>
          <p:sp>
            <p:nvSpPr>
              <p:cNvPr id="30" name="Text Box 62">
                <a:extLst>
                  <a:ext uri="{FF2B5EF4-FFF2-40B4-BE49-F238E27FC236}">
                    <a16:creationId xmlns:a16="http://schemas.microsoft.com/office/drawing/2014/main" id="{5B372F71-7FE6-733B-5DA2-5CBD27DBE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31" name="Group 84">
            <a:extLst>
              <a:ext uri="{FF2B5EF4-FFF2-40B4-BE49-F238E27FC236}">
                <a16:creationId xmlns:a16="http://schemas.microsoft.com/office/drawing/2014/main" id="{FCB7B18B-4C2D-1DDB-6D92-D6DA1EDA3C28}"/>
              </a:ext>
            </a:extLst>
          </p:cNvPr>
          <p:cNvGrpSpPr>
            <a:grpSpLocks/>
          </p:cNvGrpSpPr>
          <p:nvPr/>
        </p:nvGrpSpPr>
        <p:grpSpPr bwMode="auto">
          <a:xfrm>
            <a:off x="7969250" y="5529274"/>
            <a:ext cx="669925" cy="715963"/>
            <a:chOff x="4536" y="3398"/>
            <a:chExt cx="422" cy="451"/>
          </a:xfrm>
        </p:grpSpPr>
        <p:sp>
          <p:nvSpPr>
            <p:cNvPr id="32" name="Text Box 53">
              <a:extLst>
                <a:ext uri="{FF2B5EF4-FFF2-40B4-BE49-F238E27FC236}">
                  <a16:creationId xmlns:a16="http://schemas.microsoft.com/office/drawing/2014/main" id="{D0E3D1A8-22D1-9EF7-1D94-427D5A842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" y="339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33" name="Group 63">
              <a:extLst>
                <a:ext uri="{FF2B5EF4-FFF2-40B4-BE49-F238E27FC236}">
                  <a16:creationId xmlns:a16="http://schemas.microsoft.com/office/drawing/2014/main" id="{90258C07-C910-50BF-C8EA-4AE877F65C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6" y="3475"/>
              <a:ext cx="409" cy="374"/>
              <a:chOff x="3402" y="3317"/>
              <a:chExt cx="409" cy="374"/>
            </a:xfrm>
          </p:grpSpPr>
          <p:sp>
            <p:nvSpPr>
              <p:cNvPr id="34" name="Text Box 64">
                <a:extLst>
                  <a:ext uri="{FF2B5EF4-FFF2-40B4-BE49-F238E27FC236}">
                    <a16:creationId xmlns:a16="http://schemas.microsoft.com/office/drawing/2014/main" id="{85ED95FE-C8F4-560C-6FD3-F729B890E1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ف</a:t>
                </a:r>
              </a:p>
            </p:txBody>
          </p:sp>
          <p:sp>
            <p:nvSpPr>
              <p:cNvPr id="35" name="Text Box 65">
                <a:extLst>
                  <a:ext uri="{FF2B5EF4-FFF2-40B4-BE49-F238E27FC236}">
                    <a16:creationId xmlns:a16="http://schemas.microsoft.com/office/drawing/2014/main" id="{C9AAE412-6903-2D82-C94D-B2C41FEC6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36" name="Group 118">
            <a:extLst>
              <a:ext uri="{FF2B5EF4-FFF2-40B4-BE49-F238E27FC236}">
                <a16:creationId xmlns:a16="http://schemas.microsoft.com/office/drawing/2014/main" id="{99FADF8E-4AA8-6307-FD6D-B5B914ABEF60}"/>
              </a:ext>
            </a:extLst>
          </p:cNvPr>
          <p:cNvGrpSpPr>
            <a:grpSpLocks/>
          </p:cNvGrpSpPr>
          <p:nvPr/>
        </p:nvGrpSpPr>
        <p:grpSpPr bwMode="auto">
          <a:xfrm>
            <a:off x="8364538" y="4427549"/>
            <a:ext cx="900112" cy="1331913"/>
            <a:chOff x="4785" y="2704"/>
            <a:chExt cx="567" cy="839"/>
          </a:xfrm>
        </p:grpSpPr>
        <p:sp>
          <p:nvSpPr>
            <p:cNvPr id="37" name="Line 66">
              <a:extLst>
                <a:ext uri="{FF2B5EF4-FFF2-40B4-BE49-F238E27FC236}">
                  <a16:creationId xmlns:a16="http://schemas.microsoft.com/office/drawing/2014/main" id="{5479E8F6-B9A0-B74F-6349-179CC4AB3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7" y="2704"/>
              <a:ext cx="295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Line 67">
              <a:extLst>
                <a:ext uri="{FF2B5EF4-FFF2-40B4-BE49-F238E27FC236}">
                  <a16:creationId xmlns:a16="http://schemas.microsoft.com/office/drawing/2014/main" id="{BEE02CF0-10ED-0CD2-1979-8048A3FFE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7" y="2976"/>
              <a:ext cx="0" cy="29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68">
              <a:extLst>
                <a:ext uri="{FF2B5EF4-FFF2-40B4-BE49-F238E27FC236}">
                  <a16:creationId xmlns:a16="http://schemas.microsoft.com/office/drawing/2014/main" id="{2F7642D3-31E5-8FA2-5718-ED360FF7C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0" y="3271"/>
              <a:ext cx="272" cy="2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69">
              <a:extLst>
                <a:ext uri="{FF2B5EF4-FFF2-40B4-BE49-F238E27FC236}">
                  <a16:creationId xmlns:a16="http://schemas.microsoft.com/office/drawing/2014/main" id="{C0676420-1907-ABC5-CF15-C89374508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3543"/>
              <a:ext cx="56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70">
              <a:extLst>
                <a:ext uri="{FF2B5EF4-FFF2-40B4-BE49-F238E27FC236}">
                  <a16:creationId xmlns:a16="http://schemas.microsoft.com/office/drawing/2014/main" id="{B8EB2821-76FE-201A-92A2-DDF137AE9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" y="2704"/>
              <a:ext cx="0" cy="8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71">
              <a:extLst>
                <a:ext uri="{FF2B5EF4-FFF2-40B4-BE49-F238E27FC236}">
                  <a16:creationId xmlns:a16="http://schemas.microsoft.com/office/drawing/2014/main" id="{7BBE07AE-F8CA-582F-9AE0-BD580AD72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5" y="2704"/>
              <a:ext cx="56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3" name="Group 82">
            <a:extLst>
              <a:ext uri="{FF2B5EF4-FFF2-40B4-BE49-F238E27FC236}">
                <a16:creationId xmlns:a16="http://schemas.microsoft.com/office/drawing/2014/main" id="{F8702DEE-AFA9-E98F-58E0-3D7573719344}"/>
              </a:ext>
            </a:extLst>
          </p:cNvPr>
          <p:cNvGrpSpPr>
            <a:grpSpLocks/>
          </p:cNvGrpSpPr>
          <p:nvPr/>
        </p:nvGrpSpPr>
        <p:grpSpPr bwMode="auto">
          <a:xfrm>
            <a:off x="8256588" y="4895862"/>
            <a:ext cx="835025" cy="673100"/>
            <a:chOff x="4717" y="2999"/>
            <a:chExt cx="526" cy="424"/>
          </a:xfrm>
        </p:grpSpPr>
        <p:sp>
          <p:nvSpPr>
            <p:cNvPr id="44" name="Text Box 56">
              <a:extLst>
                <a:ext uri="{FF2B5EF4-FFF2-40B4-BE49-F238E27FC236}">
                  <a16:creationId xmlns:a16="http://schemas.microsoft.com/office/drawing/2014/main" id="{21A6423F-3555-B74B-2A01-BA31F322B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0" y="313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45" name="Group 75">
              <a:extLst>
                <a:ext uri="{FF2B5EF4-FFF2-40B4-BE49-F238E27FC236}">
                  <a16:creationId xmlns:a16="http://schemas.microsoft.com/office/drawing/2014/main" id="{D382CB57-CEC3-2E51-5DB8-7AEB8548C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7" y="2999"/>
              <a:ext cx="409" cy="374"/>
              <a:chOff x="3402" y="3317"/>
              <a:chExt cx="409" cy="374"/>
            </a:xfrm>
          </p:grpSpPr>
          <p:sp>
            <p:nvSpPr>
              <p:cNvPr id="46" name="Text Box 76">
                <a:extLst>
                  <a:ext uri="{FF2B5EF4-FFF2-40B4-BE49-F238E27FC236}">
                    <a16:creationId xmlns:a16="http://schemas.microsoft.com/office/drawing/2014/main" id="{8B87B285-37C5-B0D5-3F68-1EE1C2B7BE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ر</a:t>
                </a:r>
              </a:p>
            </p:txBody>
          </p:sp>
          <p:sp>
            <p:nvSpPr>
              <p:cNvPr id="47" name="Text Box 77">
                <a:extLst>
                  <a:ext uri="{FF2B5EF4-FFF2-40B4-BE49-F238E27FC236}">
                    <a16:creationId xmlns:a16="http://schemas.microsoft.com/office/drawing/2014/main" id="{49B8717D-C117-E567-EF96-2308F1C626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48" name="Group 81">
            <a:extLst>
              <a:ext uri="{FF2B5EF4-FFF2-40B4-BE49-F238E27FC236}">
                <a16:creationId xmlns:a16="http://schemas.microsoft.com/office/drawing/2014/main" id="{99BEDF8F-22BA-39AC-D821-62EF4B0899E6}"/>
              </a:ext>
            </a:extLst>
          </p:cNvPr>
          <p:cNvGrpSpPr>
            <a:grpSpLocks/>
          </p:cNvGrpSpPr>
          <p:nvPr/>
        </p:nvGrpSpPr>
        <p:grpSpPr bwMode="auto">
          <a:xfrm>
            <a:off x="8183563" y="4572012"/>
            <a:ext cx="901700" cy="593725"/>
            <a:chOff x="4671" y="2795"/>
            <a:chExt cx="568" cy="374"/>
          </a:xfrm>
        </p:grpSpPr>
        <p:sp>
          <p:nvSpPr>
            <p:cNvPr id="49" name="Text Box 55">
              <a:extLst>
                <a:ext uri="{FF2B5EF4-FFF2-40B4-BE49-F238E27FC236}">
                  <a16:creationId xmlns:a16="http://schemas.microsoft.com/office/drawing/2014/main" id="{62C5E484-42A1-A3B8-A5BC-F48DE9D23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84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50" name="Group 78">
              <a:extLst>
                <a:ext uri="{FF2B5EF4-FFF2-40B4-BE49-F238E27FC236}">
                  <a16:creationId xmlns:a16="http://schemas.microsoft.com/office/drawing/2014/main" id="{7DBF4865-E5EA-6A0F-D964-2E8D0170E5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1" y="2795"/>
              <a:ext cx="409" cy="374"/>
              <a:chOff x="3402" y="3317"/>
              <a:chExt cx="409" cy="374"/>
            </a:xfrm>
          </p:grpSpPr>
          <p:sp>
            <p:nvSpPr>
              <p:cNvPr id="51" name="Text Box 79">
                <a:extLst>
                  <a:ext uri="{FF2B5EF4-FFF2-40B4-BE49-F238E27FC236}">
                    <a16:creationId xmlns:a16="http://schemas.microsoft.com/office/drawing/2014/main" id="{83F6424F-E1B9-9327-187E-DB4384C6FC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س</a:t>
                </a:r>
              </a:p>
            </p:txBody>
          </p:sp>
          <p:sp>
            <p:nvSpPr>
              <p:cNvPr id="52" name="Text Box 80">
                <a:extLst>
                  <a:ext uri="{FF2B5EF4-FFF2-40B4-BE49-F238E27FC236}">
                    <a16:creationId xmlns:a16="http://schemas.microsoft.com/office/drawing/2014/main" id="{A6865F16-32E1-2E84-4BE5-1F9AF0D699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53" name="Group 111">
            <a:extLst>
              <a:ext uri="{FF2B5EF4-FFF2-40B4-BE49-F238E27FC236}">
                <a16:creationId xmlns:a16="http://schemas.microsoft.com/office/drawing/2014/main" id="{02BE104C-B779-91AF-EAD0-C52E94B32153}"/>
              </a:ext>
            </a:extLst>
          </p:cNvPr>
          <p:cNvGrpSpPr>
            <a:grpSpLocks/>
          </p:cNvGrpSpPr>
          <p:nvPr/>
        </p:nvGrpSpPr>
        <p:grpSpPr bwMode="auto">
          <a:xfrm>
            <a:off x="4152900" y="4240224"/>
            <a:ext cx="777875" cy="658813"/>
            <a:chOff x="2132" y="2586"/>
            <a:chExt cx="490" cy="415"/>
          </a:xfrm>
        </p:grpSpPr>
        <p:sp>
          <p:nvSpPr>
            <p:cNvPr id="54" name="Text Box 86">
              <a:extLst>
                <a:ext uri="{FF2B5EF4-FFF2-40B4-BE49-F238E27FC236}">
                  <a16:creationId xmlns:a16="http://schemas.microsoft.com/office/drawing/2014/main" id="{A6DD0536-9621-8D76-06A1-653435BD3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" y="258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55" name="Group 87">
              <a:extLst>
                <a:ext uri="{FF2B5EF4-FFF2-40B4-BE49-F238E27FC236}">
                  <a16:creationId xmlns:a16="http://schemas.microsoft.com/office/drawing/2014/main" id="{E2F86202-04E2-BA90-CEAB-D97097314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3" y="2627"/>
              <a:ext cx="409" cy="374"/>
              <a:chOff x="3402" y="3317"/>
              <a:chExt cx="409" cy="374"/>
            </a:xfrm>
          </p:grpSpPr>
          <p:sp>
            <p:nvSpPr>
              <p:cNvPr id="56" name="Text Box 88">
                <a:extLst>
                  <a:ext uri="{FF2B5EF4-FFF2-40B4-BE49-F238E27FC236}">
                    <a16:creationId xmlns:a16="http://schemas.microsoft.com/office/drawing/2014/main" id="{00AEA423-9F38-0283-A99D-B31983873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د</a:t>
                </a:r>
              </a:p>
            </p:txBody>
          </p:sp>
          <p:sp>
            <p:nvSpPr>
              <p:cNvPr id="57" name="Text Box 89">
                <a:extLst>
                  <a:ext uri="{FF2B5EF4-FFF2-40B4-BE49-F238E27FC236}">
                    <a16:creationId xmlns:a16="http://schemas.microsoft.com/office/drawing/2014/main" id="{96A2E0EB-D459-7A8A-AF96-400F29F236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58" name="Group 110">
            <a:extLst>
              <a:ext uri="{FF2B5EF4-FFF2-40B4-BE49-F238E27FC236}">
                <a16:creationId xmlns:a16="http://schemas.microsoft.com/office/drawing/2014/main" id="{6AE43892-46DD-BB26-B244-40204909B63E}"/>
              </a:ext>
            </a:extLst>
          </p:cNvPr>
          <p:cNvGrpSpPr>
            <a:grpSpLocks/>
          </p:cNvGrpSpPr>
          <p:nvPr/>
        </p:nvGrpSpPr>
        <p:grpSpPr bwMode="auto">
          <a:xfrm>
            <a:off x="3749675" y="4240224"/>
            <a:ext cx="762000" cy="673100"/>
            <a:chOff x="1878" y="2586"/>
            <a:chExt cx="480" cy="424"/>
          </a:xfrm>
        </p:grpSpPr>
        <p:sp>
          <p:nvSpPr>
            <p:cNvPr id="59" name="Text Box 90">
              <a:extLst>
                <a:ext uri="{FF2B5EF4-FFF2-40B4-BE49-F238E27FC236}">
                  <a16:creationId xmlns:a16="http://schemas.microsoft.com/office/drawing/2014/main" id="{4AC415C0-F041-5D60-2581-6F91E4000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" y="258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60" name="Group 94">
              <a:extLst>
                <a:ext uri="{FF2B5EF4-FFF2-40B4-BE49-F238E27FC236}">
                  <a16:creationId xmlns:a16="http://schemas.microsoft.com/office/drawing/2014/main" id="{AEC3592F-229E-43DC-23AB-D907CB369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9" y="2636"/>
              <a:ext cx="409" cy="374"/>
              <a:chOff x="3402" y="3317"/>
              <a:chExt cx="409" cy="374"/>
            </a:xfrm>
          </p:grpSpPr>
          <p:sp>
            <p:nvSpPr>
              <p:cNvPr id="61" name="Text Box 95">
                <a:extLst>
                  <a:ext uri="{FF2B5EF4-FFF2-40B4-BE49-F238E27FC236}">
                    <a16:creationId xmlns:a16="http://schemas.microsoft.com/office/drawing/2014/main" id="{4292F47B-746C-0AC1-9732-9BEC001E2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جـ</a:t>
                </a:r>
              </a:p>
            </p:txBody>
          </p:sp>
          <p:sp>
            <p:nvSpPr>
              <p:cNvPr id="62" name="Text Box 96">
                <a:extLst>
                  <a:ext uri="{FF2B5EF4-FFF2-40B4-BE49-F238E27FC236}">
                    <a16:creationId xmlns:a16="http://schemas.microsoft.com/office/drawing/2014/main" id="{A567F4B3-9860-AD8E-9A59-B737882EA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63" name="Group 109">
            <a:extLst>
              <a:ext uri="{FF2B5EF4-FFF2-40B4-BE49-F238E27FC236}">
                <a16:creationId xmlns:a16="http://schemas.microsoft.com/office/drawing/2014/main" id="{A92EDB55-4090-07EF-CA45-A9B0B88C2F59}"/>
              </a:ext>
            </a:extLst>
          </p:cNvPr>
          <p:cNvGrpSpPr>
            <a:grpSpLocks/>
          </p:cNvGrpSpPr>
          <p:nvPr/>
        </p:nvGrpSpPr>
        <p:grpSpPr bwMode="auto">
          <a:xfrm>
            <a:off x="3467100" y="3794137"/>
            <a:ext cx="857250" cy="598487"/>
            <a:chOff x="1700" y="2305"/>
            <a:chExt cx="540" cy="377"/>
          </a:xfrm>
        </p:grpSpPr>
        <p:sp>
          <p:nvSpPr>
            <p:cNvPr id="64" name="Text Box 91">
              <a:extLst>
                <a:ext uri="{FF2B5EF4-FFF2-40B4-BE49-F238E27FC236}">
                  <a16:creationId xmlns:a16="http://schemas.microsoft.com/office/drawing/2014/main" id="{48B683EC-0D08-2865-2875-9A63584A1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7" y="230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65" name="Group 97">
              <a:extLst>
                <a:ext uri="{FF2B5EF4-FFF2-40B4-BE49-F238E27FC236}">
                  <a16:creationId xmlns:a16="http://schemas.microsoft.com/office/drawing/2014/main" id="{A2B4CB30-ECC3-D764-54DB-A93DF519F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0" y="2308"/>
              <a:ext cx="409" cy="374"/>
              <a:chOff x="3402" y="3317"/>
              <a:chExt cx="409" cy="374"/>
            </a:xfrm>
          </p:grpSpPr>
          <p:sp>
            <p:nvSpPr>
              <p:cNvPr id="66" name="Text Box 98">
                <a:extLst>
                  <a:ext uri="{FF2B5EF4-FFF2-40B4-BE49-F238E27FC236}">
                    <a16:creationId xmlns:a16="http://schemas.microsoft.com/office/drawing/2014/main" id="{3BF9C683-86E5-D10C-6591-C016602BD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ب</a:t>
                </a:r>
              </a:p>
            </p:txBody>
          </p:sp>
          <p:sp>
            <p:nvSpPr>
              <p:cNvPr id="67" name="Text Box 99">
                <a:extLst>
                  <a:ext uri="{FF2B5EF4-FFF2-40B4-BE49-F238E27FC236}">
                    <a16:creationId xmlns:a16="http://schemas.microsoft.com/office/drawing/2014/main" id="{6DC2DF63-B1BC-2E07-2798-3FA0940C8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68" name="Group 108">
            <a:extLst>
              <a:ext uri="{FF2B5EF4-FFF2-40B4-BE49-F238E27FC236}">
                <a16:creationId xmlns:a16="http://schemas.microsoft.com/office/drawing/2014/main" id="{ADCB53AE-45ED-BB63-174E-F6058E6B40ED}"/>
              </a:ext>
            </a:extLst>
          </p:cNvPr>
          <p:cNvGrpSpPr>
            <a:grpSpLocks/>
          </p:cNvGrpSpPr>
          <p:nvPr/>
        </p:nvGrpSpPr>
        <p:grpSpPr bwMode="auto">
          <a:xfrm>
            <a:off x="2784475" y="2484449"/>
            <a:ext cx="719138" cy="874713"/>
            <a:chOff x="1270" y="1480"/>
            <a:chExt cx="453" cy="551"/>
          </a:xfrm>
        </p:grpSpPr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id="{15F7D2E2-CFE5-545B-38D9-488C348EB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" y="174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70" name="Group 103">
              <a:extLst>
                <a:ext uri="{FF2B5EF4-FFF2-40B4-BE49-F238E27FC236}">
                  <a16:creationId xmlns:a16="http://schemas.microsoft.com/office/drawing/2014/main" id="{3E0C917D-1306-F201-4490-6B7A3DB934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0" y="1480"/>
              <a:ext cx="409" cy="453"/>
              <a:chOff x="1270" y="1480"/>
              <a:chExt cx="409" cy="453"/>
            </a:xfrm>
          </p:grpSpPr>
          <p:sp>
            <p:nvSpPr>
              <p:cNvPr id="71" name="Text Box 101">
                <a:extLst>
                  <a:ext uri="{FF2B5EF4-FFF2-40B4-BE49-F238E27FC236}">
                    <a16:creationId xmlns:a16="http://schemas.microsoft.com/office/drawing/2014/main" id="{EB2EAE15-37DA-B7D2-19EB-87FBC87BC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6" y="1645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أ</a:t>
                </a:r>
              </a:p>
            </p:txBody>
          </p:sp>
          <p:sp>
            <p:nvSpPr>
              <p:cNvPr id="72" name="Text Box 102">
                <a:extLst>
                  <a:ext uri="{FF2B5EF4-FFF2-40B4-BE49-F238E27FC236}">
                    <a16:creationId xmlns:a16="http://schemas.microsoft.com/office/drawing/2014/main" id="{01FF888D-78FD-2106-A713-8C22C55DF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270" y="148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73" name="Group 107">
            <a:extLst>
              <a:ext uri="{FF2B5EF4-FFF2-40B4-BE49-F238E27FC236}">
                <a16:creationId xmlns:a16="http://schemas.microsoft.com/office/drawing/2014/main" id="{61EE27C7-673F-8824-2CD0-1F8C7A079A51}"/>
              </a:ext>
            </a:extLst>
          </p:cNvPr>
          <p:cNvGrpSpPr>
            <a:grpSpLocks/>
          </p:cNvGrpSpPr>
          <p:nvPr/>
        </p:nvGrpSpPr>
        <p:grpSpPr bwMode="auto">
          <a:xfrm>
            <a:off x="4152900" y="2620974"/>
            <a:ext cx="836613" cy="738188"/>
            <a:chOff x="2132" y="1566"/>
            <a:chExt cx="527" cy="465"/>
          </a:xfrm>
        </p:grpSpPr>
        <p:sp>
          <p:nvSpPr>
            <p:cNvPr id="74" name="Text Box 93">
              <a:extLst>
                <a:ext uri="{FF2B5EF4-FFF2-40B4-BE49-F238E27FC236}">
                  <a16:creationId xmlns:a16="http://schemas.microsoft.com/office/drawing/2014/main" id="{44FB4CA0-C47F-89B4-523E-7B5F4D17F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" y="174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75" name="Group 104">
              <a:extLst>
                <a:ext uri="{FF2B5EF4-FFF2-40B4-BE49-F238E27FC236}">
                  <a16:creationId xmlns:a16="http://schemas.microsoft.com/office/drawing/2014/main" id="{A035998D-974C-BE74-8ACD-474A1AACB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0" y="1566"/>
              <a:ext cx="409" cy="374"/>
              <a:chOff x="3402" y="3317"/>
              <a:chExt cx="409" cy="374"/>
            </a:xfrm>
          </p:grpSpPr>
          <p:sp>
            <p:nvSpPr>
              <p:cNvPr id="76" name="Text Box 105">
                <a:extLst>
                  <a:ext uri="{FF2B5EF4-FFF2-40B4-BE49-F238E27FC236}">
                    <a16:creationId xmlns:a16="http://schemas.microsoft.com/office/drawing/2014/main" id="{D88E07EE-3AA9-9374-7E7A-926C6DD6C4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4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هـ</a:t>
                </a:r>
              </a:p>
            </p:txBody>
          </p:sp>
          <p:sp>
            <p:nvSpPr>
              <p:cNvPr id="77" name="Text Box 106">
                <a:extLst>
                  <a:ext uri="{FF2B5EF4-FFF2-40B4-BE49-F238E27FC236}">
                    <a16:creationId xmlns:a16="http://schemas.microsoft.com/office/drawing/2014/main" id="{162EAA0F-8080-790D-99E1-48ADA88B65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3402" y="331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78" name="Group 117">
            <a:extLst>
              <a:ext uri="{FF2B5EF4-FFF2-40B4-BE49-F238E27FC236}">
                <a16:creationId xmlns:a16="http://schemas.microsoft.com/office/drawing/2014/main" id="{79FC2A2F-32CE-6211-1843-DEFA008BFE0C}"/>
              </a:ext>
            </a:extLst>
          </p:cNvPr>
          <p:cNvGrpSpPr>
            <a:grpSpLocks/>
          </p:cNvGrpSpPr>
          <p:nvPr/>
        </p:nvGrpSpPr>
        <p:grpSpPr bwMode="auto">
          <a:xfrm>
            <a:off x="3179763" y="3132149"/>
            <a:ext cx="1260475" cy="1338263"/>
            <a:chOff x="1519" y="1888"/>
            <a:chExt cx="794" cy="843"/>
          </a:xfrm>
        </p:grpSpPr>
        <p:sp>
          <p:nvSpPr>
            <p:cNvPr id="79" name="Line 112">
              <a:extLst>
                <a:ext uri="{FF2B5EF4-FFF2-40B4-BE49-F238E27FC236}">
                  <a16:creationId xmlns:a16="http://schemas.microsoft.com/office/drawing/2014/main" id="{053A5C84-523E-062A-9CE9-51ED7F69E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3" y="1888"/>
              <a:ext cx="0" cy="8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113">
              <a:extLst>
                <a:ext uri="{FF2B5EF4-FFF2-40B4-BE49-F238E27FC236}">
                  <a16:creationId xmlns:a16="http://schemas.microsoft.com/office/drawing/2014/main" id="{1A33B0FE-6A0D-F7A6-9D8D-0D9D7AEE5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2" y="1888"/>
              <a:ext cx="7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114">
              <a:extLst>
                <a:ext uri="{FF2B5EF4-FFF2-40B4-BE49-F238E27FC236}">
                  <a16:creationId xmlns:a16="http://schemas.microsoft.com/office/drawing/2014/main" id="{8E224090-A4D5-E4BD-9D0F-D973257AE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888"/>
              <a:ext cx="545" cy="56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115">
              <a:extLst>
                <a:ext uri="{FF2B5EF4-FFF2-40B4-BE49-F238E27FC236}">
                  <a16:creationId xmlns:a16="http://schemas.microsoft.com/office/drawing/2014/main" id="{AA869D0D-40DC-1B16-612F-2F9F9EEC2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455"/>
              <a:ext cx="0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116">
              <a:extLst>
                <a:ext uri="{FF2B5EF4-FFF2-40B4-BE49-F238E27FC236}">
                  <a16:creationId xmlns:a16="http://schemas.microsoft.com/office/drawing/2014/main" id="{CE5F7033-91AF-9EE7-7E0B-0D3935EBC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731"/>
              <a:ext cx="24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595159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8C9A9B-22AB-C5F7-86E2-917EF49A86E4}"/>
              </a:ext>
            </a:extLst>
          </p:cNvPr>
          <p:cNvGrpSpPr>
            <a:grpSpLocks/>
          </p:cNvGrpSpPr>
          <p:nvPr/>
        </p:nvGrpSpPr>
        <p:grpSpPr bwMode="auto">
          <a:xfrm>
            <a:off x="5035153" y="69739"/>
            <a:ext cx="14033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55D9A97-55D8-D86E-369D-3DB7F861D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264F361-ABAD-FD49-9348-3EEA9C799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2E903E72-89AF-DB42-6CD6-B9AA96E3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628" y="828564"/>
            <a:ext cx="8426450" cy="1333500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ارسم المربع ل م ن ك ، حيث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ل ( - ٢ ، ٠ )  ،  م ( - ١ ، - ٢ )  ،  ن ( - ٣ ، - ٣ )  ،  ك ( - ٤ ، - ١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صورة الانعكاس للمربع حول محور الصادات .</a:t>
            </a:r>
            <a:r>
              <a:rPr lang="en-US" altLang="ar-SA" sz="2400"/>
              <a:t> 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F7285F1-A810-7EFD-7F32-08BC7A57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41" y="2341451"/>
            <a:ext cx="4579937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92">
            <a:extLst>
              <a:ext uri="{FF2B5EF4-FFF2-40B4-BE49-F238E27FC236}">
                <a16:creationId xmlns:a16="http://schemas.microsoft.com/office/drawing/2014/main" id="{6C0D8AD5-CB9A-A4E4-A7E5-6F903D37BBDA}"/>
              </a:ext>
            </a:extLst>
          </p:cNvPr>
          <p:cNvGrpSpPr>
            <a:grpSpLocks/>
          </p:cNvGrpSpPr>
          <p:nvPr/>
        </p:nvGrpSpPr>
        <p:grpSpPr bwMode="auto">
          <a:xfrm>
            <a:off x="4998641" y="4176601"/>
            <a:ext cx="777875" cy="519113"/>
            <a:chOff x="2458" y="2636"/>
            <a:chExt cx="490" cy="327"/>
          </a:xfrm>
        </p:grpSpPr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id="{F52E3036-26E4-28BB-0DFF-12D917EED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8" y="266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Text Box 38">
              <a:extLst>
                <a:ext uri="{FF2B5EF4-FFF2-40B4-BE49-F238E27FC236}">
                  <a16:creationId xmlns:a16="http://schemas.microsoft.com/office/drawing/2014/main" id="{0464103F-B340-00DC-52CD-FE1479131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5" y="2636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ل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66">
            <a:extLst>
              <a:ext uri="{FF2B5EF4-FFF2-40B4-BE49-F238E27FC236}">
                <a16:creationId xmlns:a16="http://schemas.microsoft.com/office/drawing/2014/main" id="{88A9BF34-790E-A5E5-5293-0AFC26294931}"/>
              </a:ext>
            </a:extLst>
          </p:cNvPr>
          <p:cNvSpPr>
            <a:spLocks noChangeArrowheads="1"/>
          </p:cNvSpPr>
          <p:nvPr/>
        </p:nvSpPr>
        <p:spPr bwMode="auto">
          <a:xfrm rot="19920159">
            <a:off x="4827191" y="4533789"/>
            <a:ext cx="649287" cy="68421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9" name="Rectangle 70">
            <a:extLst>
              <a:ext uri="{FF2B5EF4-FFF2-40B4-BE49-F238E27FC236}">
                <a16:creationId xmlns:a16="http://schemas.microsoft.com/office/drawing/2014/main" id="{38174DB7-8506-4BAB-E5C5-5F351DC892A5}"/>
              </a:ext>
            </a:extLst>
          </p:cNvPr>
          <p:cNvSpPr>
            <a:spLocks noChangeArrowheads="1"/>
          </p:cNvSpPr>
          <p:nvPr/>
        </p:nvSpPr>
        <p:spPr bwMode="auto">
          <a:xfrm rot="17760472">
            <a:off x="6228953" y="4586176"/>
            <a:ext cx="660400" cy="615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20" name="Group 72">
            <a:extLst>
              <a:ext uri="{FF2B5EF4-FFF2-40B4-BE49-F238E27FC236}">
                <a16:creationId xmlns:a16="http://schemas.microsoft.com/office/drawing/2014/main" id="{864D5097-C6A6-F063-047E-CADE1664FD6B}"/>
              </a:ext>
            </a:extLst>
          </p:cNvPr>
          <p:cNvGrpSpPr>
            <a:grpSpLocks/>
          </p:cNvGrpSpPr>
          <p:nvPr/>
        </p:nvGrpSpPr>
        <p:grpSpPr bwMode="auto">
          <a:xfrm>
            <a:off x="5293916" y="4810014"/>
            <a:ext cx="676275" cy="606425"/>
            <a:chOff x="2635" y="3035"/>
            <a:chExt cx="426" cy="382"/>
          </a:xfrm>
        </p:grpSpPr>
        <p:sp>
          <p:nvSpPr>
            <p:cNvPr id="21" name="Text Box 63">
              <a:extLst>
                <a:ext uri="{FF2B5EF4-FFF2-40B4-BE49-F238E27FC236}">
                  <a16:creationId xmlns:a16="http://schemas.microsoft.com/office/drawing/2014/main" id="{1F415A75-B054-B0E0-F79E-5DDDB8700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" y="303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" name="Text Box 71">
              <a:extLst>
                <a:ext uri="{FF2B5EF4-FFF2-40B4-BE49-F238E27FC236}">
                  <a16:creationId xmlns:a16="http://schemas.microsoft.com/office/drawing/2014/main" id="{A3A6A63E-0094-0677-8B38-943DA8B26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3090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م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74">
            <a:extLst>
              <a:ext uri="{FF2B5EF4-FFF2-40B4-BE49-F238E27FC236}">
                <a16:creationId xmlns:a16="http://schemas.microsoft.com/office/drawing/2014/main" id="{16DB7AE4-9062-9A05-1894-B7573303455C}"/>
              </a:ext>
            </a:extLst>
          </p:cNvPr>
          <p:cNvGrpSpPr>
            <a:grpSpLocks/>
          </p:cNvGrpSpPr>
          <p:nvPr/>
        </p:nvGrpSpPr>
        <p:grpSpPr bwMode="auto">
          <a:xfrm>
            <a:off x="4674791" y="5098939"/>
            <a:ext cx="619125" cy="712787"/>
            <a:chOff x="2245" y="3217"/>
            <a:chExt cx="390" cy="449"/>
          </a:xfrm>
        </p:grpSpPr>
        <p:sp>
          <p:nvSpPr>
            <p:cNvPr id="24" name="Text Box 64">
              <a:extLst>
                <a:ext uri="{FF2B5EF4-FFF2-40B4-BE49-F238E27FC236}">
                  <a16:creationId xmlns:a16="http://schemas.microsoft.com/office/drawing/2014/main" id="{8BB733CD-6B77-3396-3326-BCEF2AA37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2" y="321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Text Box 73">
              <a:extLst>
                <a:ext uri="{FF2B5EF4-FFF2-40B4-BE49-F238E27FC236}">
                  <a16:creationId xmlns:a16="http://schemas.microsoft.com/office/drawing/2014/main" id="{F270A7E5-525B-BA5B-A62D-872CBB493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333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ن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93">
            <a:extLst>
              <a:ext uri="{FF2B5EF4-FFF2-40B4-BE49-F238E27FC236}">
                <a16:creationId xmlns:a16="http://schemas.microsoft.com/office/drawing/2014/main" id="{C7EA22DE-5A44-C816-D89C-F95C6B83F03C}"/>
              </a:ext>
            </a:extLst>
          </p:cNvPr>
          <p:cNvGrpSpPr>
            <a:grpSpLocks/>
          </p:cNvGrpSpPr>
          <p:nvPr/>
        </p:nvGrpSpPr>
        <p:grpSpPr bwMode="auto">
          <a:xfrm>
            <a:off x="4206478" y="4465526"/>
            <a:ext cx="800100" cy="519113"/>
            <a:chOff x="1950" y="2818"/>
            <a:chExt cx="504" cy="327"/>
          </a:xfrm>
        </p:grpSpPr>
        <p:sp>
          <p:nvSpPr>
            <p:cNvPr id="27" name="Text Box 65">
              <a:extLst>
                <a:ext uri="{FF2B5EF4-FFF2-40B4-BE49-F238E27FC236}">
                  <a16:creationId xmlns:a16="http://schemas.microsoft.com/office/drawing/2014/main" id="{8D54913F-0AD0-C340-3D3E-CDFCA4E9B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" y="284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3333FF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  <a:endPara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8" name="Text Box 75">
              <a:extLst>
                <a:ext uri="{FF2B5EF4-FFF2-40B4-BE49-F238E27FC236}">
                  <a16:creationId xmlns:a16="http://schemas.microsoft.com/office/drawing/2014/main" id="{95196977-88D1-F4D6-4AD4-797979CF8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2818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800" b="1">
                  <a:solidFill>
                    <a:srgbClr val="3333FF"/>
                  </a:solidFill>
                </a:rPr>
                <a:t>ك</a:t>
              </a:r>
              <a:endParaRPr lang="ar-SA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98">
            <a:extLst>
              <a:ext uri="{FF2B5EF4-FFF2-40B4-BE49-F238E27FC236}">
                <a16:creationId xmlns:a16="http://schemas.microsoft.com/office/drawing/2014/main" id="{2A133CB2-C489-B642-45B9-8D396A733E1B}"/>
              </a:ext>
            </a:extLst>
          </p:cNvPr>
          <p:cNvGrpSpPr>
            <a:grpSpLocks/>
          </p:cNvGrpSpPr>
          <p:nvPr/>
        </p:nvGrpSpPr>
        <p:grpSpPr bwMode="auto">
          <a:xfrm>
            <a:off x="6705203" y="4284551"/>
            <a:ext cx="806450" cy="747713"/>
            <a:chOff x="3524" y="2704"/>
            <a:chExt cx="508" cy="471"/>
          </a:xfrm>
        </p:grpSpPr>
        <p:sp>
          <p:nvSpPr>
            <p:cNvPr id="30" name="Text Box 68">
              <a:extLst>
                <a:ext uri="{FF2B5EF4-FFF2-40B4-BE49-F238E27FC236}">
                  <a16:creationId xmlns:a16="http://schemas.microsoft.com/office/drawing/2014/main" id="{CC10594E-BEA2-119F-D3CC-B634CD347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" y="284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31" name="Group 76">
              <a:extLst>
                <a:ext uri="{FF2B5EF4-FFF2-40B4-BE49-F238E27FC236}">
                  <a16:creationId xmlns:a16="http://schemas.microsoft.com/office/drawing/2014/main" id="{E1EFF90F-1013-D23A-D9D8-3E3C867F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2704"/>
              <a:ext cx="404" cy="471"/>
              <a:chOff x="1497" y="2296"/>
              <a:chExt cx="404" cy="471"/>
            </a:xfrm>
          </p:grpSpPr>
          <p:sp>
            <p:nvSpPr>
              <p:cNvPr id="32" name="Text Box 77">
                <a:extLst>
                  <a:ext uri="{FF2B5EF4-FFF2-40B4-BE49-F238E27FC236}">
                    <a16:creationId xmlns:a16="http://schemas.microsoft.com/office/drawing/2014/main" id="{BAEAD419-3353-7E46-680E-8C7455888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ك</a:t>
                </a:r>
              </a:p>
            </p:txBody>
          </p:sp>
          <p:sp>
            <p:nvSpPr>
              <p:cNvPr id="33" name="Text Box 78">
                <a:extLst>
                  <a:ext uri="{FF2B5EF4-FFF2-40B4-BE49-F238E27FC236}">
                    <a16:creationId xmlns:a16="http://schemas.microsoft.com/office/drawing/2014/main" id="{6249FDD6-C775-614F-7FD4-CBF71C6FD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34" name="Group 95">
            <a:extLst>
              <a:ext uri="{FF2B5EF4-FFF2-40B4-BE49-F238E27FC236}">
                <a16:creationId xmlns:a16="http://schemas.microsoft.com/office/drawing/2014/main" id="{572641B6-C920-0C0A-BE48-40047FC67FB3}"/>
              </a:ext>
            </a:extLst>
          </p:cNvPr>
          <p:cNvGrpSpPr>
            <a:grpSpLocks/>
          </p:cNvGrpSpPr>
          <p:nvPr/>
        </p:nvGrpSpPr>
        <p:grpSpPr bwMode="auto">
          <a:xfrm>
            <a:off x="6308328" y="5113226"/>
            <a:ext cx="669925" cy="808038"/>
            <a:chOff x="3288" y="3216"/>
            <a:chExt cx="422" cy="509"/>
          </a:xfrm>
        </p:grpSpPr>
        <p:sp>
          <p:nvSpPr>
            <p:cNvPr id="35" name="Text Box 69">
              <a:extLst>
                <a:ext uri="{FF2B5EF4-FFF2-40B4-BE49-F238E27FC236}">
                  <a16:creationId xmlns:a16="http://schemas.microsoft.com/office/drawing/2014/main" id="{35F1B3F4-9CFE-8FD9-B16A-566054C66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" y="32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36" name="Group 79">
              <a:extLst>
                <a:ext uri="{FF2B5EF4-FFF2-40B4-BE49-F238E27FC236}">
                  <a16:creationId xmlns:a16="http://schemas.microsoft.com/office/drawing/2014/main" id="{9E6112C2-3579-DCA2-4407-289BE115C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3254"/>
              <a:ext cx="404" cy="471"/>
              <a:chOff x="1497" y="2296"/>
              <a:chExt cx="404" cy="471"/>
            </a:xfrm>
          </p:grpSpPr>
          <p:sp>
            <p:nvSpPr>
              <p:cNvPr id="37" name="Text Box 80">
                <a:extLst>
                  <a:ext uri="{FF2B5EF4-FFF2-40B4-BE49-F238E27FC236}">
                    <a16:creationId xmlns:a16="http://schemas.microsoft.com/office/drawing/2014/main" id="{8FB182F0-14B9-B447-A70E-359E50E730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ن</a:t>
                </a:r>
              </a:p>
            </p:txBody>
          </p:sp>
          <p:sp>
            <p:nvSpPr>
              <p:cNvPr id="38" name="Text Box 81">
                <a:extLst>
                  <a:ext uri="{FF2B5EF4-FFF2-40B4-BE49-F238E27FC236}">
                    <a16:creationId xmlns:a16="http://schemas.microsoft.com/office/drawing/2014/main" id="{4C11D400-53AE-115D-FF13-02801B7ADD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39" name="Group 94">
            <a:extLst>
              <a:ext uri="{FF2B5EF4-FFF2-40B4-BE49-F238E27FC236}">
                <a16:creationId xmlns:a16="http://schemas.microsoft.com/office/drawing/2014/main" id="{484B7B6F-BA2D-C8E2-2DD7-7FD133B972A3}"/>
              </a:ext>
            </a:extLst>
          </p:cNvPr>
          <p:cNvGrpSpPr>
            <a:grpSpLocks/>
          </p:cNvGrpSpPr>
          <p:nvPr/>
        </p:nvGrpSpPr>
        <p:grpSpPr bwMode="auto">
          <a:xfrm>
            <a:off x="5790803" y="4825889"/>
            <a:ext cx="641350" cy="819150"/>
            <a:chOff x="2948" y="3045"/>
            <a:chExt cx="404" cy="516"/>
          </a:xfrm>
        </p:grpSpPr>
        <p:sp>
          <p:nvSpPr>
            <p:cNvPr id="40" name="Text Box 67">
              <a:extLst>
                <a:ext uri="{FF2B5EF4-FFF2-40B4-BE49-F238E27FC236}">
                  <a16:creationId xmlns:a16="http://schemas.microsoft.com/office/drawing/2014/main" id="{4D86C27E-925A-8197-BCA0-F04895B6A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" y="304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grpSp>
          <p:nvGrpSpPr>
            <p:cNvPr id="41" name="Group 86">
              <a:extLst>
                <a:ext uri="{FF2B5EF4-FFF2-40B4-BE49-F238E27FC236}">
                  <a16:creationId xmlns:a16="http://schemas.microsoft.com/office/drawing/2014/main" id="{511A3188-FE79-4A6B-06F7-BB4691BED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8" y="3090"/>
              <a:ext cx="404" cy="471"/>
              <a:chOff x="1497" y="2296"/>
              <a:chExt cx="404" cy="471"/>
            </a:xfrm>
          </p:grpSpPr>
          <p:sp>
            <p:nvSpPr>
              <p:cNvPr id="42" name="Text Box 87">
                <a:extLst>
                  <a:ext uri="{FF2B5EF4-FFF2-40B4-BE49-F238E27FC236}">
                    <a16:creationId xmlns:a16="http://schemas.microsoft.com/office/drawing/2014/main" id="{DD4EB246-F8B3-9F89-6128-9663F1B5C4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م</a:t>
                </a:r>
              </a:p>
            </p:txBody>
          </p:sp>
          <p:sp>
            <p:nvSpPr>
              <p:cNvPr id="43" name="Text Box 88">
                <a:extLst>
                  <a:ext uri="{FF2B5EF4-FFF2-40B4-BE49-F238E27FC236}">
                    <a16:creationId xmlns:a16="http://schemas.microsoft.com/office/drawing/2014/main" id="{E9AAB96B-7297-46A0-CE63-4023D3AF9C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</p:grpSp>
      <p:grpSp>
        <p:nvGrpSpPr>
          <p:cNvPr id="44" name="Group 99">
            <a:extLst>
              <a:ext uri="{FF2B5EF4-FFF2-40B4-BE49-F238E27FC236}">
                <a16:creationId xmlns:a16="http://schemas.microsoft.com/office/drawing/2014/main" id="{B5582436-4B64-0331-8BC9-FA022DC2FEA3}"/>
              </a:ext>
            </a:extLst>
          </p:cNvPr>
          <p:cNvGrpSpPr>
            <a:grpSpLocks/>
          </p:cNvGrpSpPr>
          <p:nvPr/>
        </p:nvGrpSpPr>
        <p:grpSpPr bwMode="auto">
          <a:xfrm>
            <a:off x="6049566" y="3636851"/>
            <a:ext cx="647700" cy="1033463"/>
            <a:chOff x="3111" y="2296"/>
            <a:chExt cx="408" cy="651"/>
          </a:xfrm>
        </p:grpSpPr>
        <p:grpSp>
          <p:nvGrpSpPr>
            <p:cNvPr id="45" name="Group 29">
              <a:extLst>
                <a:ext uri="{FF2B5EF4-FFF2-40B4-BE49-F238E27FC236}">
                  <a16:creationId xmlns:a16="http://schemas.microsoft.com/office/drawing/2014/main" id="{C56C9AE0-4E84-30FC-2078-6AE91D032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1" y="2296"/>
              <a:ext cx="404" cy="471"/>
              <a:chOff x="1497" y="2296"/>
              <a:chExt cx="404" cy="471"/>
            </a:xfrm>
          </p:grpSpPr>
          <p:sp>
            <p:nvSpPr>
              <p:cNvPr id="47" name="Text Box 30">
                <a:extLst>
                  <a:ext uri="{FF2B5EF4-FFF2-40B4-BE49-F238E27FC236}">
                    <a16:creationId xmlns:a16="http://schemas.microsoft.com/office/drawing/2014/main" id="{4925941A-F914-B325-B1F2-A30821703C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2440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ل</a:t>
                </a:r>
              </a:p>
            </p:txBody>
          </p:sp>
          <p:sp>
            <p:nvSpPr>
              <p:cNvPr id="48" name="Text Box 31">
                <a:extLst>
                  <a:ext uri="{FF2B5EF4-FFF2-40B4-BE49-F238E27FC236}">
                    <a16:creationId xmlns:a16="http://schemas.microsoft.com/office/drawing/2014/main" id="{81D0CB78-D089-506C-0D9F-DFD6BE3ED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09346">
                <a:off x="1497" y="2296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ــ</a:t>
                </a:r>
              </a:p>
            </p:txBody>
          </p:sp>
        </p:grpSp>
        <p:sp>
          <p:nvSpPr>
            <p:cNvPr id="46" name="Text Box 96">
              <a:extLst>
                <a:ext uri="{FF2B5EF4-FFF2-40B4-BE49-F238E27FC236}">
                  <a16:creationId xmlns:a16="http://schemas.microsoft.com/office/drawing/2014/main" id="{9A90D879-2774-594B-2261-8E26A18F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" y="265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ar-SA" sz="2400" b="1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078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8BEB86-F9CF-9759-5509-8ADE1A85DF23}"/>
              </a:ext>
            </a:extLst>
          </p:cNvPr>
          <p:cNvGrpSpPr>
            <a:grpSpLocks/>
          </p:cNvGrpSpPr>
          <p:nvPr/>
        </p:nvGrpSpPr>
        <p:grpSpPr bwMode="auto">
          <a:xfrm>
            <a:off x="5764458" y="176224"/>
            <a:ext cx="14033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3039A62-94A9-74B3-3E59-719A189D9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6EEE92-BC53-0E01-C66E-FD49DAE49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344F2DE8-96F2-3862-3CAC-BE9525F4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933" y="935049"/>
            <a:ext cx="8426450" cy="1008062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افرض أن النقطة ك ( ٣ ، ٢ ) هي صورة النقطة ( ٧ ، - ٢ ) في انعكاس ما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 دون استعمال الرسم ،  حدد حول أي محور تم الانعكاس . برر إجابتك .</a:t>
            </a:r>
            <a:r>
              <a:rPr lang="en-US" altLang="ar-SA" sz="2400"/>
              <a:t> 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BE85A3FD-A64F-346A-9BAC-93F8A6C8B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221" y="4187836"/>
            <a:ext cx="1547812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 dirty="0">
                <a:solidFill>
                  <a:srgbClr val="3333FF"/>
                </a:solidFill>
              </a:rPr>
              <a:t>(  ٧ ،  - ٢ )</a:t>
            </a:r>
            <a:endParaRPr lang="en" altLang="ar-SA" sz="2400" b="1" dirty="0">
              <a:solidFill>
                <a:srgbClr val="FF0000"/>
              </a:solidFill>
            </a:endParaRPr>
          </a:p>
        </p:txBody>
      </p:sp>
      <p:sp>
        <p:nvSpPr>
          <p:cNvPr id="14" name="AutoShape 41">
            <a:extLst>
              <a:ext uri="{FF2B5EF4-FFF2-40B4-BE49-F238E27FC236}">
                <a16:creationId xmlns:a16="http://schemas.microsoft.com/office/drawing/2014/main" id="{C04A2D25-ACF2-D757-F9D0-7E238B159DE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86721" y="4176724"/>
            <a:ext cx="1116012" cy="5032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2D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F19C3A05-F634-69DC-F6B2-8CB01BF97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158" y="4210061"/>
            <a:ext cx="1871663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 dirty="0">
                <a:solidFill>
                  <a:srgbClr val="3333FF"/>
                </a:solidFill>
              </a:rPr>
              <a:t>(   ٧   ،   ٢   )</a:t>
            </a:r>
            <a:endParaRPr lang="en" altLang="ar-SA" sz="2400" b="1" dirty="0">
              <a:solidFill>
                <a:srgbClr val="FF0000"/>
              </a:solidFill>
            </a:endParaRP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id="{30B85F8F-9348-82B4-FD25-E44AFB8F1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558" y="5651511"/>
            <a:ext cx="2520950" cy="457200"/>
          </a:xfrm>
          <a:prstGeom prst="rect">
            <a:avLst/>
          </a:prstGeom>
          <a:gradFill rotWithShape="1">
            <a:gsLst>
              <a:gs pos="0">
                <a:srgbClr val="64BCAD"/>
              </a:gs>
              <a:gs pos="50000">
                <a:schemeClr val="bg1"/>
              </a:gs>
              <a:gs pos="100000">
                <a:srgbClr val="64BCAD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حول محور السينات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graphicFrame>
        <p:nvGraphicFramePr>
          <p:cNvPr id="18" name="Group 45">
            <a:extLst>
              <a:ext uri="{FF2B5EF4-FFF2-40B4-BE49-F238E27FC236}">
                <a16:creationId xmlns:a16="http://schemas.microsoft.com/office/drawing/2014/main" id="{2557502F-998C-A3A3-6905-AD527BCEE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19461"/>
              </p:ext>
            </p:extLst>
          </p:nvPr>
        </p:nvGraphicFramePr>
        <p:xfrm>
          <a:off x="4324596" y="2087574"/>
          <a:ext cx="4632325" cy="1296987"/>
        </p:xfrm>
        <a:graphic>
          <a:graphicData uri="http://schemas.openxmlformats.org/drawingml/2006/table">
            <a:tbl>
              <a:tblPr rtl="1"/>
              <a:tblGrid>
                <a:gridCol w="2316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حول محور السينات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C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ثابت  ،  عكس )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حول محور الصادات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C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عكس  ،  ثابت )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" name="Group 57">
            <a:extLst>
              <a:ext uri="{FF2B5EF4-FFF2-40B4-BE49-F238E27FC236}">
                <a16:creationId xmlns:a16="http://schemas.microsoft.com/office/drawing/2014/main" id="{7A920A21-71AA-3C5E-2DEE-43A88615F11F}"/>
              </a:ext>
            </a:extLst>
          </p:cNvPr>
          <p:cNvGrpSpPr>
            <a:grpSpLocks/>
          </p:cNvGrpSpPr>
          <p:nvPr/>
        </p:nvGrpSpPr>
        <p:grpSpPr bwMode="auto">
          <a:xfrm>
            <a:off x="5332658" y="3455999"/>
            <a:ext cx="3203575" cy="755650"/>
            <a:chOff x="3742" y="2387"/>
            <a:chExt cx="1542" cy="476"/>
          </a:xfrm>
        </p:grpSpPr>
        <p:grpSp>
          <p:nvGrpSpPr>
            <p:cNvPr id="20" name="Group 58">
              <a:extLst>
                <a:ext uri="{FF2B5EF4-FFF2-40B4-BE49-F238E27FC236}">
                  <a16:creationId xmlns:a16="http://schemas.microsoft.com/office/drawing/2014/main" id="{936E9EB0-55E6-899E-6704-238C54C3F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658"/>
              <a:ext cx="1542" cy="205"/>
              <a:chOff x="3878" y="2840"/>
              <a:chExt cx="1542" cy="205"/>
            </a:xfrm>
          </p:grpSpPr>
          <p:sp>
            <p:nvSpPr>
              <p:cNvPr id="22" name="Line 59">
                <a:extLst>
                  <a:ext uri="{FF2B5EF4-FFF2-40B4-BE49-F238E27FC236}">
                    <a16:creationId xmlns:a16="http://schemas.microsoft.com/office/drawing/2014/main" id="{E41F41AB-A564-39FF-3715-25240F4A8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Line 60">
                <a:extLst>
                  <a:ext uri="{FF2B5EF4-FFF2-40B4-BE49-F238E27FC236}">
                    <a16:creationId xmlns:a16="http://schemas.microsoft.com/office/drawing/2014/main" id="{0A384D85-224F-2DFC-1BC4-604A5C1FD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61">
                <a:extLst>
                  <a:ext uri="{FF2B5EF4-FFF2-40B4-BE49-F238E27FC236}">
                    <a16:creationId xmlns:a16="http://schemas.microsoft.com/office/drawing/2014/main" id="{DB979888-9327-6D8E-B533-9A016A6F5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1" name="Text Box 62">
              <a:extLst>
                <a:ext uri="{FF2B5EF4-FFF2-40B4-BE49-F238E27FC236}">
                  <a16:creationId xmlns:a16="http://schemas.microsoft.com/office/drawing/2014/main" id="{42ED3ABC-642B-0FA1-AE71-F93906730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387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ثابت</a:t>
              </a:r>
            </a:p>
          </p:txBody>
        </p:sp>
      </p:grpSp>
      <p:grpSp>
        <p:nvGrpSpPr>
          <p:cNvPr id="25" name="Group 63">
            <a:extLst>
              <a:ext uri="{FF2B5EF4-FFF2-40B4-BE49-F238E27FC236}">
                <a16:creationId xmlns:a16="http://schemas.microsoft.com/office/drawing/2014/main" id="{0D1E9EB4-E520-5998-B7D0-DA95310C318B}"/>
              </a:ext>
            </a:extLst>
          </p:cNvPr>
          <p:cNvGrpSpPr>
            <a:grpSpLocks/>
          </p:cNvGrpSpPr>
          <p:nvPr/>
        </p:nvGrpSpPr>
        <p:grpSpPr bwMode="auto">
          <a:xfrm>
            <a:off x="4575421" y="4581536"/>
            <a:ext cx="3348037" cy="746125"/>
            <a:chOff x="3742" y="2863"/>
            <a:chExt cx="1542" cy="470"/>
          </a:xfrm>
        </p:grpSpPr>
        <p:grpSp>
          <p:nvGrpSpPr>
            <p:cNvPr id="26" name="Group 64">
              <a:extLst>
                <a:ext uri="{FF2B5EF4-FFF2-40B4-BE49-F238E27FC236}">
                  <a16:creationId xmlns:a16="http://schemas.microsoft.com/office/drawing/2014/main" id="{C2FA1DA1-2D27-6157-9C48-B481ADBDB07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42" y="2863"/>
              <a:ext cx="1542" cy="181"/>
              <a:chOff x="3878" y="2840"/>
              <a:chExt cx="1542" cy="205"/>
            </a:xfrm>
          </p:grpSpPr>
          <p:sp>
            <p:nvSpPr>
              <p:cNvPr id="28" name="Line 65">
                <a:extLst>
                  <a:ext uri="{FF2B5EF4-FFF2-40B4-BE49-F238E27FC236}">
                    <a16:creationId xmlns:a16="http://schemas.microsoft.com/office/drawing/2014/main" id="{E37C4D05-AC0A-FEDA-EDF7-5B69A7C70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66">
                <a:extLst>
                  <a:ext uri="{FF2B5EF4-FFF2-40B4-BE49-F238E27FC236}">
                    <a16:creationId xmlns:a16="http://schemas.microsoft.com/office/drawing/2014/main" id="{712D1110-124C-F324-8421-C7B44713E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Line 67">
                <a:extLst>
                  <a:ext uri="{FF2B5EF4-FFF2-40B4-BE49-F238E27FC236}">
                    <a16:creationId xmlns:a16="http://schemas.microsoft.com/office/drawing/2014/main" id="{26796E12-642E-6581-F138-6418E823C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7" name="Text Box 68">
              <a:extLst>
                <a:ext uri="{FF2B5EF4-FFF2-40B4-BE49-F238E27FC236}">
                  <a16:creationId xmlns:a16="http://schemas.microsoft.com/office/drawing/2014/main" id="{E38B3E59-F74B-C983-B576-3FC1CE195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045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عكس</a:t>
              </a:r>
            </a:p>
          </p:txBody>
        </p:sp>
      </p:grpSp>
      <p:sp>
        <p:nvSpPr>
          <p:cNvPr id="31" name="Text Box 69">
            <a:extLst>
              <a:ext uri="{FF2B5EF4-FFF2-40B4-BE49-F238E27FC236}">
                <a16:creationId xmlns:a16="http://schemas.microsoft.com/office/drawing/2014/main" id="{89BF7FDC-E807-8DF6-C296-CBA09A811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858" y="5614999"/>
            <a:ext cx="2339975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(   ثابت  ،   عكس  )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32" name="AutoShape 70">
            <a:extLst>
              <a:ext uri="{FF2B5EF4-FFF2-40B4-BE49-F238E27FC236}">
                <a16:creationId xmlns:a16="http://schemas.microsoft.com/office/drawing/2014/main" id="{299A47EE-CCBC-6BD4-E564-41776A33D4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43846" y="5614999"/>
            <a:ext cx="900112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30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7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96235" y="161133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66FF731D-662B-FFAA-1127-60749DDEB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9" y="1205480"/>
            <a:ext cx="8426450" cy="1008062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إحداثيات صورة النقطة ( س ، ص ) في الانعكاس حول محور السينات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إحداثيات صورة النقطة ( س ، ص ) في الانعكاس حول محور الصادات .</a:t>
            </a:r>
            <a:r>
              <a:rPr lang="en-US" altLang="ar-SA" sz="1800"/>
              <a:t> 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B41304A1-BDF6-F8C1-3AC9-4686B689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074" y="3089842"/>
            <a:ext cx="1547813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(  س ، ص )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38" name="AutoShape 8">
            <a:extLst>
              <a:ext uri="{FF2B5EF4-FFF2-40B4-BE49-F238E27FC236}">
                <a16:creationId xmlns:a16="http://schemas.microsoft.com/office/drawing/2014/main" id="{653F7F09-FC11-C8E6-75D6-4166FE6251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93574" y="3078730"/>
            <a:ext cx="1116013" cy="5032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2D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C491ED93-F378-C520-1DA0-175DE11D9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137" y="3112067"/>
            <a:ext cx="2014537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(         ،         )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1B8EDAB0-0DBC-4F54-596D-001479312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812" y="3077142"/>
            <a:ext cx="2520950" cy="457200"/>
          </a:xfrm>
          <a:prstGeom prst="rect">
            <a:avLst/>
          </a:prstGeom>
          <a:gradFill rotWithShape="1">
            <a:gsLst>
              <a:gs pos="0">
                <a:srgbClr val="64BCAD"/>
              </a:gs>
              <a:gs pos="50000">
                <a:schemeClr val="bg1"/>
              </a:gs>
              <a:gs pos="100000">
                <a:srgbClr val="64BCAD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حول محور السينات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grpSp>
        <p:nvGrpSpPr>
          <p:cNvPr id="41" name="Group 22">
            <a:extLst>
              <a:ext uri="{FF2B5EF4-FFF2-40B4-BE49-F238E27FC236}">
                <a16:creationId xmlns:a16="http://schemas.microsoft.com/office/drawing/2014/main" id="{66F55523-5929-B2C5-C6A5-CBB816A1030F}"/>
              </a:ext>
            </a:extLst>
          </p:cNvPr>
          <p:cNvGrpSpPr>
            <a:grpSpLocks/>
          </p:cNvGrpSpPr>
          <p:nvPr/>
        </p:nvGrpSpPr>
        <p:grpSpPr bwMode="auto">
          <a:xfrm>
            <a:off x="4239512" y="2358005"/>
            <a:ext cx="3203575" cy="755650"/>
            <a:chOff x="3742" y="2387"/>
            <a:chExt cx="1542" cy="476"/>
          </a:xfrm>
        </p:grpSpPr>
        <p:grpSp>
          <p:nvGrpSpPr>
            <p:cNvPr id="42" name="Group 23">
              <a:extLst>
                <a:ext uri="{FF2B5EF4-FFF2-40B4-BE49-F238E27FC236}">
                  <a16:creationId xmlns:a16="http://schemas.microsoft.com/office/drawing/2014/main" id="{A093A576-3B46-C47B-5809-ADF69A438E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658"/>
              <a:ext cx="1542" cy="205"/>
              <a:chOff x="3878" y="2840"/>
              <a:chExt cx="1542" cy="205"/>
            </a:xfrm>
          </p:grpSpPr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381BE326-CD57-8D36-EB82-6CDDD41E7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733EEDEB-EA33-D648-4F95-E183795F4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8E92DD8C-38E4-3DA6-F560-FEB7A32A0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3" name="Text Box 27">
              <a:extLst>
                <a:ext uri="{FF2B5EF4-FFF2-40B4-BE49-F238E27FC236}">
                  <a16:creationId xmlns:a16="http://schemas.microsoft.com/office/drawing/2014/main" id="{ECF2445E-0355-C2CE-EE82-20714BBEC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387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ثابت</a:t>
              </a:r>
            </a:p>
          </p:txBody>
        </p:sp>
      </p:grpSp>
      <p:grpSp>
        <p:nvGrpSpPr>
          <p:cNvPr id="47" name="Group 28">
            <a:extLst>
              <a:ext uri="{FF2B5EF4-FFF2-40B4-BE49-F238E27FC236}">
                <a16:creationId xmlns:a16="http://schemas.microsoft.com/office/drawing/2014/main" id="{CE64EBC2-388B-2DA6-265B-DFF3D3188059}"/>
              </a:ext>
            </a:extLst>
          </p:cNvPr>
          <p:cNvGrpSpPr>
            <a:grpSpLocks/>
          </p:cNvGrpSpPr>
          <p:nvPr/>
        </p:nvGrpSpPr>
        <p:grpSpPr bwMode="auto">
          <a:xfrm>
            <a:off x="3410837" y="3520055"/>
            <a:ext cx="3419475" cy="746125"/>
            <a:chOff x="3742" y="2863"/>
            <a:chExt cx="1542" cy="470"/>
          </a:xfrm>
        </p:grpSpPr>
        <p:grpSp>
          <p:nvGrpSpPr>
            <p:cNvPr id="48" name="Group 29">
              <a:extLst>
                <a:ext uri="{FF2B5EF4-FFF2-40B4-BE49-F238E27FC236}">
                  <a16:creationId xmlns:a16="http://schemas.microsoft.com/office/drawing/2014/main" id="{4322B09C-2579-DEBD-3858-442F07D2685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42" y="2863"/>
              <a:ext cx="1542" cy="181"/>
              <a:chOff x="3878" y="2840"/>
              <a:chExt cx="1542" cy="205"/>
            </a:xfrm>
          </p:grpSpPr>
          <p:sp>
            <p:nvSpPr>
              <p:cNvPr id="50" name="Line 30">
                <a:extLst>
                  <a:ext uri="{FF2B5EF4-FFF2-40B4-BE49-F238E27FC236}">
                    <a16:creationId xmlns:a16="http://schemas.microsoft.com/office/drawing/2014/main" id="{6A0A4437-33C2-7732-5942-1D677A993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31">
                <a:extLst>
                  <a:ext uri="{FF2B5EF4-FFF2-40B4-BE49-F238E27FC236}">
                    <a16:creationId xmlns:a16="http://schemas.microsoft.com/office/drawing/2014/main" id="{5A9FAF43-BCE7-6D21-B152-6155AB82E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32">
                <a:extLst>
                  <a:ext uri="{FF2B5EF4-FFF2-40B4-BE49-F238E27FC236}">
                    <a16:creationId xmlns:a16="http://schemas.microsoft.com/office/drawing/2014/main" id="{FA5638BE-9583-0F3B-F5BA-8389678A4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9" name="Text Box 33">
              <a:extLst>
                <a:ext uri="{FF2B5EF4-FFF2-40B4-BE49-F238E27FC236}">
                  <a16:creationId xmlns:a16="http://schemas.microsoft.com/office/drawing/2014/main" id="{C2159284-CC8C-B078-D150-50B673A29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045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عكس</a:t>
              </a:r>
            </a:p>
          </p:txBody>
        </p:sp>
      </p:grpSp>
      <p:sp>
        <p:nvSpPr>
          <p:cNvPr id="53" name="Text Box 34">
            <a:extLst>
              <a:ext uri="{FF2B5EF4-FFF2-40B4-BE49-F238E27FC236}">
                <a16:creationId xmlns:a16="http://schemas.microsoft.com/office/drawing/2014/main" id="{48F204DD-D507-FA02-DB2A-366B777F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149" y="3113655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س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54" name="Text Box 36">
            <a:extLst>
              <a:ext uri="{FF2B5EF4-FFF2-40B4-BE49-F238E27FC236}">
                <a16:creationId xmlns:a16="http://schemas.microsoft.com/office/drawing/2014/main" id="{AC1DAF5A-CE80-FA0C-F793-2B01075BC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037" y="3113655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- ص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55" name="Text Box 37">
            <a:extLst>
              <a:ext uri="{FF2B5EF4-FFF2-40B4-BE49-F238E27FC236}">
                <a16:creationId xmlns:a16="http://schemas.microsoft.com/office/drawing/2014/main" id="{087FCA01-633D-02F6-772B-CFFD89406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074" y="5321867"/>
            <a:ext cx="1547813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(  س ، ص )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56" name="AutoShape 38">
            <a:extLst>
              <a:ext uri="{FF2B5EF4-FFF2-40B4-BE49-F238E27FC236}">
                <a16:creationId xmlns:a16="http://schemas.microsoft.com/office/drawing/2014/main" id="{F9B4B8D7-C972-3939-5881-3C4BC76D53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93574" y="5310755"/>
            <a:ext cx="1116013" cy="5032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2D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7" name="Text Box 39">
            <a:extLst>
              <a:ext uri="{FF2B5EF4-FFF2-40B4-BE49-F238E27FC236}">
                <a16:creationId xmlns:a16="http://schemas.microsoft.com/office/drawing/2014/main" id="{70C81B27-E492-1E29-3967-0913493A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137" y="5344092"/>
            <a:ext cx="2014537" cy="457200"/>
          </a:xfrm>
          <a:prstGeom prst="rect">
            <a:avLst/>
          </a:prstGeom>
          <a:gradFill rotWithShape="1">
            <a:gsLst>
              <a:gs pos="0">
                <a:srgbClr val="D2D0CC"/>
              </a:gs>
              <a:gs pos="50000">
                <a:schemeClr val="bg1"/>
              </a:gs>
              <a:gs pos="100000">
                <a:srgbClr val="D2D0CC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(         ،         )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sp>
        <p:nvSpPr>
          <p:cNvPr id="58" name="Text Box 40">
            <a:extLst>
              <a:ext uri="{FF2B5EF4-FFF2-40B4-BE49-F238E27FC236}">
                <a16:creationId xmlns:a16="http://schemas.microsoft.com/office/drawing/2014/main" id="{D11E6DC9-7F82-12EE-81DB-E47CB1035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812" y="5309167"/>
            <a:ext cx="2520950" cy="457200"/>
          </a:xfrm>
          <a:prstGeom prst="rect">
            <a:avLst/>
          </a:prstGeom>
          <a:gradFill rotWithShape="1">
            <a:gsLst>
              <a:gs pos="0">
                <a:srgbClr val="64BCAD"/>
              </a:gs>
              <a:gs pos="50000">
                <a:schemeClr val="bg1"/>
              </a:gs>
              <a:gs pos="100000">
                <a:srgbClr val="64BCAD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SA" sz="2400" b="1">
                <a:solidFill>
                  <a:srgbClr val="3333FF"/>
                </a:solidFill>
              </a:rPr>
              <a:t>حول محور الصادات</a:t>
            </a:r>
            <a:endParaRPr lang="en" altLang="ar-SA" sz="2400" b="1">
              <a:solidFill>
                <a:srgbClr val="FF0000"/>
              </a:solidFill>
            </a:endParaRPr>
          </a:p>
        </p:txBody>
      </p:sp>
      <p:grpSp>
        <p:nvGrpSpPr>
          <p:cNvPr id="59" name="Group 41">
            <a:extLst>
              <a:ext uri="{FF2B5EF4-FFF2-40B4-BE49-F238E27FC236}">
                <a16:creationId xmlns:a16="http://schemas.microsoft.com/office/drawing/2014/main" id="{5FA777D0-B548-7075-406A-DA513CB267BF}"/>
              </a:ext>
            </a:extLst>
          </p:cNvPr>
          <p:cNvGrpSpPr>
            <a:grpSpLocks/>
          </p:cNvGrpSpPr>
          <p:nvPr/>
        </p:nvGrpSpPr>
        <p:grpSpPr bwMode="auto">
          <a:xfrm>
            <a:off x="4239512" y="4590030"/>
            <a:ext cx="3203575" cy="755650"/>
            <a:chOff x="3742" y="2387"/>
            <a:chExt cx="1542" cy="476"/>
          </a:xfrm>
        </p:grpSpPr>
        <p:grpSp>
          <p:nvGrpSpPr>
            <p:cNvPr id="60" name="Group 42">
              <a:extLst>
                <a:ext uri="{FF2B5EF4-FFF2-40B4-BE49-F238E27FC236}">
                  <a16:creationId xmlns:a16="http://schemas.microsoft.com/office/drawing/2014/main" id="{E0845D86-CA30-0C45-E0F6-FC20C3C887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658"/>
              <a:ext cx="1542" cy="205"/>
              <a:chOff x="3878" y="2840"/>
              <a:chExt cx="1542" cy="205"/>
            </a:xfrm>
          </p:grpSpPr>
          <p:sp>
            <p:nvSpPr>
              <p:cNvPr id="62" name="Line 43">
                <a:extLst>
                  <a:ext uri="{FF2B5EF4-FFF2-40B4-BE49-F238E27FC236}">
                    <a16:creationId xmlns:a16="http://schemas.microsoft.com/office/drawing/2014/main" id="{A948A6BF-EBC2-34FA-DE7F-AE4CBB28C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44">
                <a:extLst>
                  <a:ext uri="{FF2B5EF4-FFF2-40B4-BE49-F238E27FC236}">
                    <a16:creationId xmlns:a16="http://schemas.microsoft.com/office/drawing/2014/main" id="{B4214F83-6753-40E7-9E48-A5A734F78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45">
                <a:extLst>
                  <a:ext uri="{FF2B5EF4-FFF2-40B4-BE49-F238E27FC236}">
                    <a16:creationId xmlns:a16="http://schemas.microsoft.com/office/drawing/2014/main" id="{78947CB9-D19F-ECE0-E8A2-1737DB8C1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1" name="Text Box 46">
              <a:extLst>
                <a:ext uri="{FF2B5EF4-FFF2-40B4-BE49-F238E27FC236}">
                  <a16:creationId xmlns:a16="http://schemas.microsoft.com/office/drawing/2014/main" id="{101D02B8-C312-9DBB-57CF-24CFAE935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387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عكس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019A59C-98EE-3F7A-BB16-A9145862415D}"/>
              </a:ext>
            </a:extLst>
          </p:cNvPr>
          <p:cNvGrpSpPr>
            <a:grpSpLocks/>
          </p:cNvGrpSpPr>
          <p:nvPr/>
        </p:nvGrpSpPr>
        <p:grpSpPr bwMode="auto">
          <a:xfrm>
            <a:off x="3374324" y="5752080"/>
            <a:ext cx="3455988" cy="746125"/>
            <a:chOff x="3742" y="2863"/>
            <a:chExt cx="1542" cy="470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40C8C57D-685B-D519-DDD6-AABEB75031D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42" y="2863"/>
              <a:ext cx="1542" cy="181"/>
              <a:chOff x="3878" y="2840"/>
              <a:chExt cx="1542" cy="205"/>
            </a:xfrm>
          </p:grpSpPr>
          <p:sp>
            <p:nvSpPr>
              <p:cNvPr id="68" name="Line 49">
                <a:extLst>
                  <a:ext uri="{FF2B5EF4-FFF2-40B4-BE49-F238E27FC236}">
                    <a16:creationId xmlns:a16="http://schemas.microsoft.com/office/drawing/2014/main" id="{5833B898-0ABA-8A97-448D-5964FE4D3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840"/>
                <a:ext cx="15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50">
                <a:extLst>
                  <a:ext uri="{FF2B5EF4-FFF2-40B4-BE49-F238E27FC236}">
                    <a16:creationId xmlns:a16="http://schemas.microsoft.com/office/drawing/2014/main" id="{EDDAA4B0-FA07-6D99-1AC4-B3152F8BE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51">
                <a:extLst>
                  <a:ext uri="{FF2B5EF4-FFF2-40B4-BE49-F238E27FC236}">
                    <a16:creationId xmlns:a16="http://schemas.microsoft.com/office/drawing/2014/main" id="{9747978F-6064-F89E-9387-203291720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840"/>
                <a:ext cx="0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7" name="Text Box 52">
              <a:extLst>
                <a:ext uri="{FF2B5EF4-FFF2-40B4-BE49-F238E27FC236}">
                  <a16:creationId xmlns:a16="http://schemas.microsoft.com/office/drawing/2014/main" id="{D9ED40E7-A57C-2688-9541-B80C0194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045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ثابت</a:t>
              </a:r>
            </a:p>
          </p:txBody>
        </p:sp>
      </p:grpSp>
      <p:sp>
        <p:nvSpPr>
          <p:cNvPr id="71" name="Text Box 53">
            <a:extLst>
              <a:ext uri="{FF2B5EF4-FFF2-40B4-BE49-F238E27FC236}">
                <a16:creationId xmlns:a16="http://schemas.microsoft.com/office/drawing/2014/main" id="{8A37BEB1-F21D-6D4F-D726-6A432E72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637" y="5345680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- س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72" name="Text Box 54">
            <a:extLst>
              <a:ext uri="{FF2B5EF4-FFF2-40B4-BE49-F238E27FC236}">
                <a16:creationId xmlns:a16="http://schemas.microsoft.com/office/drawing/2014/main" id="{E93958AB-E535-A445-DCC2-1390F733B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524" y="534568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ص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79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0" grpId="0" animBg="1"/>
      <p:bldP spid="53" grpId="0"/>
      <p:bldP spid="54" grpId="0"/>
      <p:bldP spid="55" grpId="0" animBg="1"/>
      <p:bldP spid="57" grpId="0" animBg="1"/>
      <p:bldP spid="58" grpId="0" animBg="1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٥-٦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الانعكس</a:t>
            </a: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075A8C-BBF6-476E-9329-46D9E2EC63E1}"/>
              </a:ext>
            </a:extLst>
          </p:cNvPr>
          <p:cNvGrpSpPr>
            <a:grpSpLocks/>
          </p:cNvGrpSpPr>
          <p:nvPr/>
        </p:nvGrpSpPr>
        <p:grpSpPr bwMode="auto">
          <a:xfrm>
            <a:off x="5754826" y="800045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714BC5F-1173-EE7D-3B77-9C9C649E8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93C6F9A-B040-3135-881A-1D6436F92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Google Shape;4642;p49">
            <a:extLst>
              <a:ext uri="{FF2B5EF4-FFF2-40B4-BE49-F238E27FC236}">
                <a16:creationId xmlns:a16="http://schemas.microsoft.com/office/drawing/2014/main" id="{CEF643F1-CA3E-21F4-B585-C3E84C1AAC2A}"/>
              </a:ext>
            </a:extLst>
          </p:cNvPr>
          <p:cNvSpPr>
            <a:spLocks/>
          </p:cNvSpPr>
          <p:nvPr/>
        </p:nvSpPr>
        <p:spPr bwMode="auto">
          <a:xfrm rot="18900000">
            <a:off x="2741751" y="2136720"/>
            <a:ext cx="217487" cy="163513"/>
          </a:xfrm>
          <a:custGeom>
            <a:avLst/>
            <a:gdLst>
              <a:gd name="T0" fmla="*/ 1093023 w 21600"/>
              <a:gd name="T1" fmla="*/ 617814 h 21600"/>
              <a:gd name="T2" fmla="*/ 1093023 w 21600"/>
              <a:gd name="T3" fmla="*/ 617814 h 21600"/>
              <a:gd name="T4" fmla="*/ 1093023 w 21600"/>
              <a:gd name="T5" fmla="*/ 617814 h 21600"/>
              <a:gd name="T6" fmla="*/ 1093023 w 21600"/>
              <a:gd name="T7" fmla="*/ 61781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ar-SA"/>
          </a:p>
        </p:txBody>
      </p:sp>
      <p:sp>
        <p:nvSpPr>
          <p:cNvPr id="11" name="Google Shape;4643;p49">
            <a:extLst>
              <a:ext uri="{FF2B5EF4-FFF2-40B4-BE49-F238E27FC236}">
                <a16:creationId xmlns:a16="http://schemas.microsoft.com/office/drawing/2014/main" id="{EF31D2AC-0064-037C-EA82-32B6F22058BA}"/>
              </a:ext>
            </a:extLst>
          </p:cNvPr>
          <p:cNvSpPr>
            <a:spLocks/>
          </p:cNvSpPr>
          <p:nvPr/>
        </p:nvSpPr>
        <p:spPr bwMode="auto">
          <a:xfrm rot="8100000">
            <a:off x="9823588" y="2136720"/>
            <a:ext cx="217488" cy="163513"/>
          </a:xfrm>
          <a:custGeom>
            <a:avLst/>
            <a:gdLst>
              <a:gd name="T0" fmla="*/ 1093028 w 21600"/>
              <a:gd name="T1" fmla="*/ 617814 h 21600"/>
              <a:gd name="T2" fmla="*/ 1093028 w 21600"/>
              <a:gd name="T3" fmla="*/ 617814 h 21600"/>
              <a:gd name="T4" fmla="*/ 1093028 w 21600"/>
              <a:gd name="T5" fmla="*/ 617814 h 21600"/>
              <a:gd name="T6" fmla="*/ 1093028 w 21600"/>
              <a:gd name="T7" fmla="*/ 61781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ar-SA"/>
          </a:p>
        </p:txBody>
      </p:sp>
      <p:pic>
        <p:nvPicPr>
          <p:cNvPr id="13" name="IMG_3022.png" descr="IMG_3022.png">
            <a:extLst>
              <a:ext uri="{FF2B5EF4-FFF2-40B4-BE49-F238E27FC236}">
                <a16:creationId xmlns:a16="http://schemas.microsoft.com/office/drawing/2014/main" id="{55C91BE5-DCF7-4E0F-233B-21BFBDCC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27731" r="31502" b="21886"/>
          <a:stretch>
            <a:fillRect/>
          </a:stretch>
        </p:blipFill>
        <p:spPr bwMode="auto">
          <a:xfrm>
            <a:off x="3219588" y="1714445"/>
            <a:ext cx="653732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" name="شكل وحجم الطائر في جهتي محور التماثل لايتغير">
            <a:extLst>
              <a:ext uri="{FF2B5EF4-FFF2-40B4-BE49-F238E27FC236}">
                <a16:creationId xmlns:a16="http://schemas.microsoft.com/office/drawing/2014/main" id="{F6525682-7C2D-084E-B076-C96EBC22CD1A}"/>
              </a:ext>
            </a:extLst>
          </p:cNvPr>
          <p:cNvSpPr txBox="1"/>
          <p:nvPr/>
        </p:nvSpPr>
        <p:spPr>
          <a:xfrm>
            <a:off x="5951676" y="3365445"/>
            <a:ext cx="1951037" cy="552450"/>
          </a:xfrm>
          <a:prstGeom prst="rect">
            <a:avLst/>
          </a:prstGeom>
          <a:gradFill>
            <a:gsLst>
              <a:gs pos="0">
                <a:schemeClr val="accent5">
                  <a:hueOff val="-182210"/>
                  <a:satOff val="5095"/>
                  <a:lumOff val="19015"/>
                </a:schemeClr>
              </a:gs>
              <a:gs pos="35000">
                <a:srgbClr val="FFF4D4"/>
              </a:gs>
              <a:gs pos="100000">
                <a:schemeClr val="accent5">
                  <a:hueOff val="-254997"/>
                  <a:satOff val="5095"/>
                  <a:lumOff val="27600"/>
                </a:scheme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>
              <a:defRPr/>
            </a:pPr>
            <a:r>
              <a:t>شكل وحجم الطائر في جهتي محور التماثل لايتغير </a:t>
            </a:r>
          </a:p>
        </p:txBody>
      </p:sp>
      <p:sp>
        <p:nvSpPr>
          <p:cNvPr id="16" name="متساوية">
            <a:extLst>
              <a:ext uri="{FF2B5EF4-FFF2-40B4-BE49-F238E27FC236}">
                <a16:creationId xmlns:a16="http://schemas.microsoft.com/office/drawing/2014/main" id="{BBE86ED0-55BD-0410-31F5-63592F67ABB2}"/>
              </a:ext>
            </a:extLst>
          </p:cNvPr>
          <p:cNvSpPr txBox="1"/>
          <p:nvPr/>
        </p:nvSpPr>
        <p:spPr>
          <a:xfrm>
            <a:off x="5761176" y="4235395"/>
            <a:ext cx="901700" cy="276225"/>
          </a:xfrm>
          <a:prstGeom prst="rect">
            <a:avLst/>
          </a:prstGeom>
          <a:gradFill>
            <a:gsLst>
              <a:gs pos="0">
                <a:schemeClr val="accent5">
                  <a:hueOff val="-182210"/>
                  <a:satOff val="5095"/>
                  <a:lumOff val="19015"/>
                </a:schemeClr>
              </a:gs>
              <a:gs pos="35000">
                <a:srgbClr val="FFF4D4"/>
              </a:gs>
              <a:gs pos="100000">
                <a:schemeClr val="accent5">
                  <a:hueOff val="-254997"/>
                  <a:satOff val="5095"/>
                  <a:lumOff val="27600"/>
                </a:scheme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>
              <a:defRPr/>
            </a:pPr>
            <a:r>
              <a:rPr dirty="0" err="1"/>
              <a:t>متساوية</a:t>
            </a:r>
            <a:r>
              <a:rPr dirty="0"/>
              <a:t> </a:t>
            </a:r>
          </a:p>
        </p:txBody>
      </p:sp>
      <p:sp>
        <p:nvSpPr>
          <p:cNvPr id="17" name="تظهر النقاط في عكس عقارب الساعة">
            <a:extLst>
              <a:ext uri="{FF2B5EF4-FFF2-40B4-BE49-F238E27FC236}">
                <a16:creationId xmlns:a16="http://schemas.microsoft.com/office/drawing/2014/main" id="{4CBDDABB-A83A-A190-7C20-C88D90E03D0E}"/>
              </a:ext>
            </a:extLst>
          </p:cNvPr>
          <p:cNvSpPr txBox="1"/>
          <p:nvPr/>
        </p:nvSpPr>
        <p:spPr>
          <a:xfrm>
            <a:off x="3721238" y="5476820"/>
            <a:ext cx="2247900" cy="277813"/>
          </a:xfrm>
          <a:prstGeom prst="rect">
            <a:avLst/>
          </a:prstGeom>
          <a:gradFill>
            <a:gsLst>
              <a:gs pos="0">
                <a:schemeClr val="accent5">
                  <a:hueOff val="-182210"/>
                  <a:satOff val="5095"/>
                  <a:lumOff val="19015"/>
                </a:schemeClr>
              </a:gs>
              <a:gs pos="35000">
                <a:srgbClr val="FFF4D4"/>
              </a:gs>
              <a:gs pos="100000">
                <a:schemeClr val="accent5">
                  <a:hueOff val="-254997"/>
                  <a:satOff val="5095"/>
                  <a:lumOff val="27600"/>
                </a:scheme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>
              <a:defRPr/>
            </a:pPr>
            <a:r>
              <a:rPr dirty="0" err="1"/>
              <a:t>تظهر</a:t>
            </a:r>
            <a:r>
              <a:rPr dirty="0"/>
              <a:t> </a:t>
            </a:r>
            <a:r>
              <a:rPr dirty="0" err="1"/>
              <a:t>النقاط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عكس</a:t>
            </a:r>
            <a:r>
              <a:rPr dirty="0"/>
              <a:t> </a:t>
            </a:r>
            <a:r>
              <a:rPr dirty="0" err="1"/>
              <a:t>عقارب</a:t>
            </a:r>
            <a:r>
              <a:rPr dirty="0"/>
              <a:t> </a:t>
            </a:r>
            <a:r>
              <a:rPr dirty="0" err="1"/>
              <a:t>الساعة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6" grpId="0" animBg="1" advAuto="0"/>
      <p:bldP spid="1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42;p49">
            <a:extLst>
              <a:ext uri="{FF2B5EF4-FFF2-40B4-BE49-F238E27FC236}">
                <a16:creationId xmlns:a16="http://schemas.microsoft.com/office/drawing/2014/main" id="{631B2254-237B-F438-15D0-9470B8E22216}"/>
              </a:ext>
            </a:extLst>
          </p:cNvPr>
          <p:cNvSpPr>
            <a:spLocks/>
          </p:cNvSpPr>
          <p:nvPr/>
        </p:nvSpPr>
        <p:spPr bwMode="auto">
          <a:xfrm rot="18900000">
            <a:off x="2345158" y="1476575"/>
            <a:ext cx="212725" cy="258762"/>
          </a:xfrm>
          <a:custGeom>
            <a:avLst/>
            <a:gdLst>
              <a:gd name="T0" fmla="*/ 1047464 w 21600"/>
              <a:gd name="T1" fmla="*/ 1552656 h 21600"/>
              <a:gd name="T2" fmla="*/ 1047464 w 21600"/>
              <a:gd name="T3" fmla="*/ 1552656 h 21600"/>
              <a:gd name="T4" fmla="*/ 1047464 w 21600"/>
              <a:gd name="T5" fmla="*/ 1552656 h 21600"/>
              <a:gd name="T6" fmla="*/ 1047464 w 21600"/>
              <a:gd name="T7" fmla="*/ 155265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ar-SA"/>
          </a:p>
        </p:txBody>
      </p:sp>
      <p:sp>
        <p:nvSpPr>
          <p:cNvPr id="4" name="Google Shape;4643;p49">
            <a:extLst>
              <a:ext uri="{FF2B5EF4-FFF2-40B4-BE49-F238E27FC236}">
                <a16:creationId xmlns:a16="http://schemas.microsoft.com/office/drawing/2014/main" id="{26B1414C-5E0E-9A01-02E9-18C0B6776CBD}"/>
              </a:ext>
            </a:extLst>
          </p:cNvPr>
          <p:cNvSpPr>
            <a:spLocks/>
          </p:cNvSpPr>
          <p:nvPr/>
        </p:nvSpPr>
        <p:spPr bwMode="auto">
          <a:xfrm rot="8100000">
            <a:off x="9425408" y="1476575"/>
            <a:ext cx="212725" cy="258762"/>
          </a:xfrm>
          <a:custGeom>
            <a:avLst/>
            <a:gdLst>
              <a:gd name="T0" fmla="*/ 1047464 w 21600"/>
              <a:gd name="T1" fmla="*/ 1552656 h 21600"/>
              <a:gd name="T2" fmla="*/ 1047464 w 21600"/>
              <a:gd name="T3" fmla="*/ 1552656 h 21600"/>
              <a:gd name="T4" fmla="*/ 1047464 w 21600"/>
              <a:gd name="T5" fmla="*/ 1552656 h 21600"/>
              <a:gd name="T6" fmla="*/ 1047464 w 21600"/>
              <a:gd name="T7" fmla="*/ 155265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ar-SA"/>
          </a:p>
        </p:txBody>
      </p:sp>
      <p:sp>
        <p:nvSpPr>
          <p:cNvPr id="5" name="مستطيل مستدير الزوايا">
            <a:extLst>
              <a:ext uri="{FF2B5EF4-FFF2-40B4-BE49-F238E27FC236}">
                <a16:creationId xmlns:a16="http://schemas.microsoft.com/office/drawing/2014/main" id="{1532A18B-FDD5-51D7-A930-B9B509F1DB6E}"/>
              </a:ext>
            </a:extLst>
          </p:cNvPr>
          <p:cNvSpPr/>
          <p:nvPr/>
        </p:nvSpPr>
        <p:spPr>
          <a:xfrm>
            <a:off x="2816646" y="1105100"/>
            <a:ext cx="6257925" cy="2044700"/>
          </a:xfrm>
          <a:prstGeom prst="roundRect">
            <a:avLst>
              <a:gd name="adj" fmla="val 14119"/>
            </a:avLst>
          </a:prstGeom>
          <a:solidFill>
            <a:srgbClr val="FFFFFF"/>
          </a:solidFill>
          <a:ln w="25400">
            <a:solidFill>
              <a:schemeClr val="accent5">
                <a:satOff val="-42531"/>
                <a:lumOff val="-13843"/>
              </a:schemeClr>
            </a:solidFill>
          </a:ln>
        </p:spPr>
        <p:txBody>
          <a:bodyPr lIns="0" tIns="0" rIns="0" bIns="0"/>
          <a:lstStyle/>
          <a:p>
            <a:pPr algn="r" rtl="1">
              <a:defRPr/>
            </a:pPr>
            <a:endParaRPr/>
          </a:p>
        </p:txBody>
      </p:sp>
      <p:pic>
        <p:nvPicPr>
          <p:cNvPr id="8" name="IMG_3022.png" descr="IMG_3022.png">
            <a:extLst>
              <a:ext uri="{FF2B5EF4-FFF2-40B4-BE49-F238E27FC236}">
                <a16:creationId xmlns:a16="http://schemas.microsoft.com/office/drawing/2014/main" id="{AC670C35-0C30-9832-87C0-094399093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79858" r="30389" b="591"/>
          <a:stretch>
            <a:fillRect/>
          </a:stretch>
        </p:blipFill>
        <p:spPr bwMode="auto">
          <a:xfrm>
            <a:off x="3245271" y="1206700"/>
            <a:ext cx="56546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11" name="IMG_3022.png">
            <a:extLst>
              <a:ext uri="{FF2B5EF4-FFF2-40B4-BE49-F238E27FC236}">
                <a16:creationId xmlns:a16="http://schemas.microsoft.com/office/drawing/2014/main" id="{B557E403-3C2A-DE03-9B49-1DC44F6201BB}"/>
              </a:ext>
            </a:extLst>
          </p:cNvPr>
          <p:cNvGrpSpPr>
            <a:grpSpLocks/>
          </p:cNvGrpSpPr>
          <p:nvPr/>
        </p:nvGrpSpPr>
        <p:grpSpPr bwMode="auto">
          <a:xfrm>
            <a:off x="4296196" y="3308550"/>
            <a:ext cx="3079750" cy="2776537"/>
            <a:chOff x="0" y="0"/>
            <a:chExt cx="1750916" cy="1831369"/>
          </a:xfrm>
        </p:grpSpPr>
        <p:pic>
          <p:nvPicPr>
            <p:cNvPr id="13" name="IMG_3022.png" descr="IMG_3022.png">
              <a:extLst>
                <a:ext uri="{FF2B5EF4-FFF2-40B4-BE49-F238E27FC236}">
                  <a16:creationId xmlns:a16="http://schemas.microsoft.com/office/drawing/2014/main" id="{6B2D93EB-CEC9-AC9B-7585-DD385B179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7" t="35657" r="65585" b="31625"/>
            <a:stretch>
              <a:fillRect/>
            </a:stretch>
          </p:blipFill>
          <p:spPr bwMode="auto">
            <a:xfrm>
              <a:off x="50800" y="50800"/>
              <a:ext cx="1649316" cy="172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4" name="IMG_3022.png" descr="IMG_3022.png">
              <a:extLst>
                <a:ext uri="{FF2B5EF4-FFF2-40B4-BE49-F238E27FC236}">
                  <a16:creationId xmlns:a16="http://schemas.microsoft.com/office/drawing/2014/main" id="{5270239D-50BE-5464-4F8C-ED3FB8927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1750917" cy="183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grpSp>
        <p:nvGrpSpPr>
          <p:cNvPr id="16" name="انعكاس">
            <a:extLst>
              <a:ext uri="{FF2B5EF4-FFF2-40B4-BE49-F238E27FC236}">
                <a16:creationId xmlns:a16="http://schemas.microsoft.com/office/drawing/2014/main" id="{AEE14C37-8F2F-74DE-0B09-5983BF845A53}"/>
              </a:ext>
            </a:extLst>
          </p:cNvPr>
          <p:cNvGrpSpPr>
            <a:grpSpLocks/>
          </p:cNvGrpSpPr>
          <p:nvPr/>
        </p:nvGrpSpPr>
        <p:grpSpPr bwMode="auto">
          <a:xfrm>
            <a:off x="6948908" y="5281812"/>
            <a:ext cx="681038" cy="428625"/>
            <a:chOff x="0" y="-1"/>
            <a:chExt cx="548163" cy="283349"/>
          </a:xfrm>
        </p:grpSpPr>
        <p:sp>
          <p:nvSpPr>
            <p:cNvPr id="17" name="انعكاس">
              <a:extLst>
                <a:ext uri="{FF2B5EF4-FFF2-40B4-BE49-F238E27FC236}">
                  <a16:creationId xmlns:a16="http://schemas.microsoft.com/office/drawing/2014/main" id="{92412C46-9495-37D3-CA12-3BD1CF432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" y="6350"/>
              <a:ext cx="541813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ar-SA" altLang="ar-SA" sz="1800" b="1">
                  <a:solidFill>
                    <a:srgbClr val="29294E"/>
                  </a:solidFill>
                </a:rPr>
                <a:t>انعكاس</a:t>
              </a:r>
            </a:p>
          </p:txBody>
        </p:sp>
        <p:pic>
          <p:nvPicPr>
            <p:cNvPr id="18" name="انعكاس انعكاس" descr="انعكاس انعكاس">
              <a:extLst>
                <a:ext uri="{FF2B5EF4-FFF2-40B4-BE49-F238E27FC236}">
                  <a16:creationId xmlns:a16="http://schemas.microsoft.com/office/drawing/2014/main" id="{A5AFB32E-9066-275E-8C03-950EA0CDC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454647" cy="22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grpSp>
        <p:nvGrpSpPr>
          <p:cNvPr id="19" name="محور الانعكاس">
            <a:extLst>
              <a:ext uri="{FF2B5EF4-FFF2-40B4-BE49-F238E27FC236}">
                <a16:creationId xmlns:a16="http://schemas.microsoft.com/office/drawing/2014/main" id="{C4F4288A-F56C-593F-AE42-1C0A895A25F3}"/>
              </a:ext>
            </a:extLst>
          </p:cNvPr>
          <p:cNvGrpSpPr>
            <a:grpSpLocks/>
          </p:cNvGrpSpPr>
          <p:nvPr/>
        </p:nvGrpSpPr>
        <p:grpSpPr bwMode="auto">
          <a:xfrm>
            <a:off x="6996533" y="4651575"/>
            <a:ext cx="1504950" cy="430212"/>
            <a:chOff x="0" y="-1"/>
            <a:chExt cx="1208600" cy="283349"/>
          </a:xfrm>
        </p:grpSpPr>
        <p:sp>
          <p:nvSpPr>
            <p:cNvPr id="20" name="محور الانعكاس">
              <a:extLst>
                <a:ext uri="{FF2B5EF4-FFF2-40B4-BE49-F238E27FC236}">
                  <a16:creationId xmlns:a16="http://schemas.microsoft.com/office/drawing/2014/main" id="{07D8584E-ABC1-1C2C-BA1F-0730D0C2C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" y="6350"/>
              <a:ext cx="1202250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ar-SA" altLang="ar-SA" sz="1800" b="1">
                  <a:solidFill>
                    <a:srgbClr val="000000"/>
                  </a:solidFill>
                </a:rPr>
                <a:t>محور الانعكاس </a:t>
              </a:r>
            </a:p>
          </p:txBody>
        </p:sp>
        <p:pic>
          <p:nvPicPr>
            <p:cNvPr id="21" name="محور الانعكاس محور الانعكاس " descr="محور الانعكاس محور الانعكاس ">
              <a:extLst>
                <a:ext uri="{FF2B5EF4-FFF2-40B4-BE49-F238E27FC236}">
                  <a16:creationId xmlns:a16="http://schemas.microsoft.com/office/drawing/2014/main" id="{10B2A882-AD36-6F0E-7C70-2C5AB1808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63913" cy="22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2" name="خط">
            <a:extLst>
              <a:ext uri="{FF2B5EF4-FFF2-40B4-BE49-F238E27FC236}">
                <a16:creationId xmlns:a16="http://schemas.microsoft.com/office/drawing/2014/main" id="{C7BC5903-443F-2468-0C24-16D7524205ED}"/>
              </a:ext>
            </a:extLst>
          </p:cNvPr>
          <p:cNvSpPr/>
          <p:nvPr/>
        </p:nvSpPr>
        <p:spPr>
          <a:xfrm>
            <a:off x="5836071" y="5081787"/>
            <a:ext cx="1190625" cy="0"/>
          </a:xfrm>
          <a:prstGeom prst="line">
            <a:avLst/>
          </a:prstGeom>
          <a:ln w="25400">
            <a:solidFill>
              <a:schemeClr val="accent6"/>
            </a:solidFill>
            <a:headEnd type="triangle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sp>
        <p:nvSpPr>
          <p:cNvPr id="23" name="خط">
            <a:extLst>
              <a:ext uri="{FF2B5EF4-FFF2-40B4-BE49-F238E27FC236}">
                <a16:creationId xmlns:a16="http://schemas.microsoft.com/office/drawing/2014/main" id="{C36BB3C0-A65B-2A30-E4BB-BE0C5308879E}"/>
              </a:ext>
            </a:extLst>
          </p:cNvPr>
          <p:cNvSpPr/>
          <p:nvPr/>
        </p:nvSpPr>
        <p:spPr>
          <a:xfrm>
            <a:off x="6072608" y="4634112"/>
            <a:ext cx="601663" cy="0"/>
          </a:xfrm>
          <a:prstGeom prst="line">
            <a:avLst/>
          </a:prstGeom>
          <a:ln w="25400">
            <a:solidFill>
              <a:schemeClr val="accent4"/>
            </a:solidFill>
            <a:headEnd type="triangle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grpSp>
        <p:nvGrpSpPr>
          <p:cNvPr id="24" name="الصورة الاصلية">
            <a:extLst>
              <a:ext uri="{FF2B5EF4-FFF2-40B4-BE49-F238E27FC236}">
                <a16:creationId xmlns:a16="http://schemas.microsoft.com/office/drawing/2014/main" id="{D3E44663-AAC6-01D4-CC34-8B7E23798C24}"/>
              </a:ext>
            </a:extLst>
          </p:cNvPr>
          <p:cNvGrpSpPr>
            <a:grpSpLocks/>
          </p:cNvGrpSpPr>
          <p:nvPr/>
        </p:nvGrpSpPr>
        <p:grpSpPr bwMode="auto">
          <a:xfrm>
            <a:off x="6983833" y="4007050"/>
            <a:ext cx="1557338" cy="430212"/>
            <a:chOff x="0" y="-1"/>
            <a:chExt cx="1251882" cy="283349"/>
          </a:xfrm>
        </p:grpSpPr>
        <p:sp>
          <p:nvSpPr>
            <p:cNvPr id="25" name="الصورة الاصلية">
              <a:extLst>
                <a:ext uri="{FF2B5EF4-FFF2-40B4-BE49-F238E27FC236}">
                  <a16:creationId xmlns:a16="http://schemas.microsoft.com/office/drawing/2014/main" id="{B3E6753B-A81E-706E-9524-AE3BC6FC2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" y="6350"/>
              <a:ext cx="1245532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ar-SA" altLang="ar-SA" sz="1800" b="1">
                  <a:solidFill>
                    <a:srgbClr val="29294E"/>
                  </a:solidFill>
                </a:rPr>
                <a:t>الصورة الاصلية </a:t>
              </a:r>
            </a:p>
          </p:txBody>
        </p:sp>
        <p:pic>
          <p:nvPicPr>
            <p:cNvPr id="26" name="الصورة الاصلية الصورة الاصلية " descr="الصورة الاصلية الصورة الاصلية ">
              <a:extLst>
                <a:ext uri="{FF2B5EF4-FFF2-40B4-BE49-F238E27FC236}">
                  <a16:creationId xmlns:a16="http://schemas.microsoft.com/office/drawing/2014/main" id="{37574BF5-689D-05FB-8609-D3B1F95D2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98292" cy="22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7" name="خط">
            <a:extLst>
              <a:ext uri="{FF2B5EF4-FFF2-40B4-BE49-F238E27FC236}">
                <a16:creationId xmlns:a16="http://schemas.microsoft.com/office/drawing/2014/main" id="{DC48B6E8-1053-3992-1AE7-743295E16690}"/>
              </a:ext>
            </a:extLst>
          </p:cNvPr>
          <p:cNvSpPr/>
          <p:nvPr/>
        </p:nvSpPr>
        <p:spPr>
          <a:xfrm>
            <a:off x="5743996" y="4159450"/>
            <a:ext cx="1190625" cy="0"/>
          </a:xfrm>
          <a:prstGeom prst="line">
            <a:avLst/>
          </a:prstGeom>
          <a:ln w="25400">
            <a:solidFill>
              <a:schemeClr val="accent6"/>
            </a:solidFill>
            <a:headEnd type="triangle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/>
            </a:pPr>
            <a:endParaRPr/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1F505548-6940-1196-F595-3DE53ED248E7}"/>
              </a:ext>
            </a:extLst>
          </p:cNvPr>
          <p:cNvGrpSpPr>
            <a:grpSpLocks/>
          </p:cNvGrpSpPr>
          <p:nvPr/>
        </p:nvGrpSpPr>
        <p:grpSpPr bwMode="auto">
          <a:xfrm>
            <a:off x="5328071" y="157362"/>
            <a:ext cx="1403350" cy="579438"/>
            <a:chOff x="1669" y="452"/>
            <a:chExt cx="1996" cy="365"/>
          </a:xfrm>
        </p:grpSpPr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A636801E-FD12-9C6E-FB6D-3838EC44E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E72E6E7A-5F31-6036-F9D4-FADCAED4E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356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  <p:bldP spid="19" grpId="0" animBg="1" advAuto="0"/>
      <p:bldP spid="2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7FAE74-3535-CDBC-BC6E-0ED9E1B21954}"/>
              </a:ext>
            </a:extLst>
          </p:cNvPr>
          <p:cNvGrpSpPr>
            <a:grpSpLocks/>
          </p:cNvGrpSpPr>
          <p:nvPr/>
        </p:nvGrpSpPr>
        <p:grpSpPr bwMode="auto">
          <a:xfrm>
            <a:off x="5921053" y="184771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41363F3-4A33-F746-3E7D-B14366B13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47EBD34-164D-919C-5C2B-4397BAD33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 dirty="0"/>
                <a:t>الانعكاس</a:t>
              </a:r>
            </a:p>
          </p:txBody>
        </p:sp>
      </p:grpSp>
      <p:sp>
        <p:nvSpPr>
          <p:cNvPr id="11" name="Text Box 132">
            <a:extLst>
              <a:ext uri="{FF2B5EF4-FFF2-40B4-BE49-F238E27FC236}">
                <a16:creationId xmlns:a16="http://schemas.microsoft.com/office/drawing/2014/main" id="{AC89432F-F5E0-28C1-5F7B-448ACAAE2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366" y="1019796"/>
            <a:ext cx="630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الانعكاس</a:t>
            </a:r>
            <a:r>
              <a:rPr lang="ar-SA" altLang="ar-SA" sz="2400" b="1">
                <a:solidFill>
                  <a:srgbClr val="006600"/>
                </a:solidFill>
              </a:rPr>
              <a:t> : هو الصورة التي تتكون بقلب الشكل فوق مستقيم .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pic>
        <p:nvPicPr>
          <p:cNvPr id="13" name="Picture 144">
            <a:hlinkClick r:id="rId6"/>
            <a:extLst>
              <a:ext uri="{FF2B5EF4-FFF2-40B4-BE49-F238E27FC236}">
                <a16:creationId xmlns:a16="http://schemas.microsoft.com/office/drawing/2014/main" id="{0E8C71D0-D7B8-E741-E938-CAA6F231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28" y="2567609"/>
            <a:ext cx="23590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45">
            <a:extLst>
              <a:ext uri="{FF2B5EF4-FFF2-40B4-BE49-F238E27FC236}">
                <a16:creationId xmlns:a16="http://schemas.microsoft.com/office/drawing/2014/main" id="{BAAB6F28-CBFB-C06F-E849-5A7997E0BE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1516" y="3683621"/>
            <a:ext cx="2916237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AutoShape 147">
            <a:extLst>
              <a:ext uri="{FF2B5EF4-FFF2-40B4-BE49-F238E27FC236}">
                <a16:creationId xmlns:a16="http://schemas.microsoft.com/office/drawing/2014/main" id="{D0B175A5-DD8C-F91E-C4C9-E407FFBDC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878" y="1775446"/>
            <a:ext cx="1189038" cy="936625"/>
          </a:xfrm>
          <a:prstGeom prst="wedgeRoundRectCallout">
            <a:avLst>
              <a:gd name="adj1" fmla="val 168690"/>
              <a:gd name="adj2" fmla="val 10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الشكل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الأصلي</a:t>
            </a:r>
          </a:p>
        </p:txBody>
      </p:sp>
      <p:sp>
        <p:nvSpPr>
          <p:cNvPr id="17" name="AutoShape 148">
            <a:extLst>
              <a:ext uri="{FF2B5EF4-FFF2-40B4-BE49-F238E27FC236}">
                <a16:creationId xmlns:a16="http://schemas.microsoft.com/office/drawing/2014/main" id="{A89DE760-C692-AE46-2E27-656F7EA25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391" y="4475784"/>
            <a:ext cx="1189037" cy="936625"/>
          </a:xfrm>
          <a:prstGeom prst="wedgeRoundRectCallout">
            <a:avLst>
              <a:gd name="adj1" fmla="val 168690"/>
              <a:gd name="adj2" fmla="val -937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الصورة</a:t>
            </a:r>
          </a:p>
        </p:txBody>
      </p:sp>
      <p:sp>
        <p:nvSpPr>
          <p:cNvPr id="18" name="AutoShape 149">
            <a:extLst>
              <a:ext uri="{FF2B5EF4-FFF2-40B4-BE49-F238E27FC236}">
                <a16:creationId xmlns:a16="http://schemas.microsoft.com/office/drawing/2014/main" id="{6B63A298-63D1-FA1A-CF14-F313733D7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903" y="3251821"/>
            <a:ext cx="1189038" cy="936625"/>
          </a:xfrm>
          <a:prstGeom prst="wedgeRoundRectCallout">
            <a:avLst>
              <a:gd name="adj1" fmla="val 95259"/>
              <a:gd name="adj2" fmla="val -35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خط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الانعكاس</a:t>
            </a:r>
          </a:p>
        </p:txBody>
      </p:sp>
      <p:sp>
        <p:nvSpPr>
          <p:cNvPr id="19" name="Text Box 150">
            <a:extLst>
              <a:ext uri="{FF2B5EF4-FFF2-40B4-BE49-F238E27FC236}">
                <a16:creationId xmlns:a16="http://schemas.microsoft.com/office/drawing/2014/main" id="{AA252FEF-6920-F557-96D6-989E1464A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728" y="1750046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يعتبر الانعكاس أحد التحويلات الهندسية في الرياضيات .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20" name="Text Box 151">
            <a:extLst>
              <a:ext uri="{FF2B5EF4-FFF2-40B4-BE49-F238E27FC236}">
                <a16:creationId xmlns:a16="http://schemas.microsoft.com/office/drawing/2014/main" id="{31901933-8749-197A-22BF-9B4277CD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728" y="4702796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الصورة</a:t>
            </a:r>
            <a:r>
              <a:rPr lang="ar-SA" altLang="ar-SA" sz="2400" b="1">
                <a:solidFill>
                  <a:srgbClr val="006600"/>
                </a:solidFill>
              </a:rPr>
              <a:t> : هي حالة الشكل بعد إجراء التحويل عليه .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21" name="Text Box 152">
            <a:extLst>
              <a:ext uri="{FF2B5EF4-FFF2-40B4-BE49-F238E27FC236}">
                <a16:creationId xmlns:a16="http://schemas.microsoft.com/office/drawing/2014/main" id="{22A2C3D0-CF80-A227-E3A0-90F4BC52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091" y="5710859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خط الانعكاس</a:t>
            </a:r>
            <a:r>
              <a:rPr lang="ar-SA" altLang="ar-SA" sz="2400" b="1">
                <a:solidFill>
                  <a:srgbClr val="006600"/>
                </a:solidFill>
              </a:rPr>
              <a:t> : هو المستقيم الذي حوله يتحول الشكل إلى صورة مقلوبة له .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03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56FEB35-2EE1-7550-0A05-1D9BF85D79B3}"/>
              </a:ext>
            </a:extLst>
          </p:cNvPr>
          <p:cNvGrpSpPr>
            <a:grpSpLocks/>
          </p:cNvGrpSpPr>
          <p:nvPr/>
        </p:nvGrpSpPr>
        <p:grpSpPr bwMode="auto">
          <a:xfrm>
            <a:off x="4984428" y="367333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4207061-B7F0-8409-E769-7B6A4A470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2D23A09-CA71-C1EB-B15C-98FE77068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الانعكاس</a:t>
              </a:r>
            </a:p>
          </p:txBody>
        </p:sp>
      </p:grpSp>
      <p:sp>
        <p:nvSpPr>
          <p:cNvPr id="8" name="Text Box 6">
            <a:extLst>
              <a:ext uri="{FF2B5EF4-FFF2-40B4-BE49-F238E27FC236}">
                <a16:creationId xmlns:a16="http://schemas.microsoft.com/office/drawing/2014/main" id="{4F35080E-4056-34CC-F839-E015646AB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878" y="1199183"/>
            <a:ext cx="385286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صور لبعض الانعكاسات في الطبيعة :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pic>
        <p:nvPicPr>
          <p:cNvPr id="11" name="Picture 18">
            <a:hlinkClick r:id="rId6"/>
            <a:extLst>
              <a:ext uri="{FF2B5EF4-FFF2-40B4-BE49-F238E27FC236}">
                <a16:creationId xmlns:a16="http://schemas.microsoft.com/office/drawing/2014/main" id="{52AF8C12-CA08-63FE-9BF4-C8D00BC71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41" y="2494583"/>
            <a:ext cx="51117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>
            <a:hlinkClick r:id="rId8"/>
            <a:extLst>
              <a:ext uri="{FF2B5EF4-FFF2-40B4-BE49-F238E27FC236}">
                <a16:creationId xmlns:a16="http://schemas.microsoft.com/office/drawing/2014/main" id="{339F75DE-03E1-51FC-0A31-8A539716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78" y="2494583"/>
            <a:ext cx="50768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>
            <a:hlinkClick r:id="rId10"/>
            <a:extLst>
              <a:ext uri="{FF2B5EF4-FFF2-40B4-BE49-F238E27FC236}">
                <a16:creationId xmlns:a16="http://schemas.microsoft.com/office/drawing/2014/main" id="{C6C11798-ECB6-B701-37FB-94505AD4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41" y="2494583"/>
            <a:ext cx="51181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>
            <a:hlinkClick r:id="rId12"/>
            <a:extLst>
              <a:ext uri="{FF2B5EF4-FFF2-40B4-BE49-F238E27FC236}">
                <a16:creationId xmlns:a16="http://schemas.microsoft.com/office/drawing/2014/main" id="{9D4A744E-4B0C-9044-B169-AA29665A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41" y="2494583"/>
            <a:ext cx="5114925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0">
            <a:hlinkClick r:id="rId14"/>
            <a:extLst>
              <a:ext uri="{FF2B5EF4-FFF2-40B4-BE49-F238E27FC236}">
                <a16:creationId xmlns:a16="http://schemas.microsoft.com/office/drawing/2014/main" id="{90330E72-F7AD-D1AE-7D60-1E439933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41" y="2494583"/>
            <a:ext cx="511016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1">
            <a:hlinkClick r:id="rId16"/>
            <a:extLst>
              <a:ext uri="{FF2B5EF4-FFF2-40B4-BE49-F238E27FC236}">
                <a16:creationId xmlns:a16="http://schemas.microsoft.com/office/drawing/2014/main" id="{5977362B-0F41-E974-5E9C-F5F57F93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41" y="2494583"/>
            <a:ext cx="51054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2">
            <a:hlinkClick r:id="rId18"/>
            <a:extLst>
              <a:ext uri="{FF2B5EF4-FFF2-40B4-BE49-F238E27FC236}">
                <a16:creationId xmlns:a16="http://schemas.microsoft.com/office/drawing/2014/main" id="{1A77B288-6E91-0531-4240-D7C592975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41" y="2494583"/>
            <a:ext cx="5087937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">
            <a:hlinkClick r:id="rId20"/>
            <a:extLst>
              <a:ext uri="{FF2B5EF4-FFF2-40B4-BE49-F238E27FC236}">
                <a16:creationId xmlns:a16="http://schemas.microsoft.com/office/drawing/2014/main" id="{DDBC632F-B2B8-6F6A-4C8A-DACE6F51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41" y="2494583"/>
            <a:ext cx="510698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4">
            <a:hlinkClick r:id="rId22"/>
            <a:extLst>
              <a:ext uri="{FF2B5EF4-FFF2-40B4-BE49-F238E27FC236}">
                <a16:creationId xmlns:a16="http://schemas.microsoft.com/office/drawing/2014/main" id="{870379C5-B437-5616-52B7-DFD30E2D2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41" y="2494583"/>
            <a:ext cx="5094287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5">
            <a:hlinkClick r:id="rId24"/>
            <a:extLst>
              <a:ext uri="{FF2B5EF4-FFF2-40B4-BE49-F238E27FC236}">
                <a16:creationId xmlns:a16="http://schemas.microsoft.com/office/drawing/2014/main" id="{7F860481-87E3-3A55-6F86-9E41698FB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41" y="2494583"/>
            <a:ext cx="509111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6">
            <a:hlinkClick r:id="rId26"/>
            <a:extLst>
              <a:ext uri="{FF2B5EF4-FFF2-40B4-BE49-F238E27FC236}">
                <a16:creationId xmlns:a16="http://schemas.microsoft.com/office/drawing/2014/main" id="{8DD54762-786B-BC05-4B89-69B87131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41" y="2494583"/>
            <a:ext cx="511016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305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1299</Words>
  <Application>Microsoft Macintosh PowerPoint</Application>
  <PresentationFormat>شاشة عريضة</PresentationFormat>
  <Paragraphs>605</Paragraphs>
  <Slides>24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8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Farah Regular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50</cp:revision>
  <dcterms:created xsi:type="dcterms:W3CDTF">2021-08-28T07:17:54Z</dcterms:created>
  <dcterms:modified xsi:type="dcterms:W3CDTF">2023-01-09T20:03:43Z</dcterms:modified>
</cp:coreProperties>
</file>