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3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94D5A-31FC-4851-9D7E-9CF2AC675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72DAD54-E900-4240-A3CB-A45CA701C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B34136-B810-46B1-8C2D-F9B59398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932583-F452-46FE-9476-A93D6A39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5925D8-86EA-4267-BAEE-ECCD9E3D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068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A783DB-2ACA-4BF0-9B3A-2F17C79A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9B3F98-7768-4FCF-A6D0-D1B20C73B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1889D8-E308-47B4-B539-785338C8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E65AC6-BF59-4D3E-BB45-4209B4D2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01E61C-C322-413E-95E5-3FE5E3F4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52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769B970-ACCF-4A44-A0BF-F7002DB73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F6C7E0-6239-4A90-B508-A99799EA5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35ED42-FBF4-466E-9E99-CAECA6A3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638775-AC38-42F3-9871-3ACD3416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C308C-6FDA-4689-AC9C-E81442C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684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449BE9-5447-446C-98E0-4E16F018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E8EBFE-F466-46EA-A5B8-1E51F559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ADD61C-C059-4EED-9F7F-3910F02D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F72654-D8AB-437D-B8D2-7B1BE2D0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63240-F16C-4FBF-A005-A1314278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66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CFE97D-A1C8-4100-B63C-A0B80CB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0BC643-FF31-4980-9B3C-DF803232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885B1-FC09-4C17-8883-5371ED81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E6A6F2-AAF0-49CD-96B3-401FE35B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68B902-D722-4BD8-A615-46AE0667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89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DB9AB9-00A7-44B3-A3E7-ABCB94E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AA7D7F-7CD3-4A4E-A5B7-53D9A81B5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37AFD3-1DF3-49EC-AECC-9C664650B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96BBC0-2689-4FBC-B873-B982DA8C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37DD93-6B28-42A0-A59D-E0E296A9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F685F4-48FF-4771-8F3C-1434144C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64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4DA33F-5848-4852-849A-2C54AE2E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247C51-78BC-477C-BEDF-F92F614B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34D798-5E99-4805-A456-B34A36201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F0D2EF0-2E69-40F4-9A17-06D7CACC2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C40D89-2C20-45FD-AE4D-B49D4F9BB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81BA51D-D5DD-4FF9-B5C8-344E9AEC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28A0DE7-DA48-413E-9E62-0326FB17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7B3D1B8-672D-4444-84FB-208C527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46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D59D04-0192-46A5-9A91-0EE18BD0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8C82D1D-7338-43EC-A7F6-994388B4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A542E67-F953-421D-B439-B0D05B45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07CC8BF-F819-482F-978F-2172FB71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496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50B6D1-E4B3-44BE-ACA2-D409CC87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95BADF-B307-44D4-B9E7-7460F057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823FA05-1E55-4839-802A-D1A4A855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1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B79D34-A22C-4A87-B664-02CEDED9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62D1CB-8BEB-4B23-8202-F158D441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299E6B-319F-4419-A7D6-CF650255A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D5EF41-756D-4D44-84DC-796D8A30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3D6087-ED7D-4364-B581-3D4D8861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8FF83D-BF61-41AC-99E8-3E9E3FF0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88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2F933E-E098-44F3-A084-7F6510BE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9B48C67-88C9-4619-9140-B92D548F8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835F69-0C89-4945-A113-6074FA377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E30D0F-7226-41E0-B631-7C0BFAEF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E63285-10D7-4CDF-A603-D2657172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9F7F68C-5E36-4EF0-9717-60EB0B09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92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9C98A54-EACE-44FC-867E-034165F0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7B981F-EE4F-4EBC-B8A4-938B76C1E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8948E2-E0C1-4634-96ED-D5028B8F3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05D0-C6BE-4883-A050-8C6103ECFF4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FA21F5-380D-4F64-91A2-22E795EC4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95D6E9-6591-4528-85CD-807227B4E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AA81-F49C-4163-91A1-722DF1EF7C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9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36E4490-E2D6-4E05-8CE0-78FC4B06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6" y="1970800"/>
            <a:ext cx="2129158" cy="170332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AA280E-FC79-456B-96BB-FB0E88A85218}"/>
              </a:ext>
            </a:extLst>
          </p:cNvPr>
          <p:cNvSpPr txBox="1"/>
          <p:nvPr/>
        </p:nvSpPr>
        <p:spPr>
          <a:xfrm>
            <a:off x="6720661" y="197080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B801D77-9191-488D-9738-ED4F363E8549}"/>
              </a:ext>
            </a:extLst>
          </p:cNvPr>
          <p:cNvSpPr txBox="1"/>
          <p:nvPr/>
        </p:nvSpPr>
        <p:spPr>
          <a:xfrm>
            <a:off x="4362400" y="491377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8A102-B987-48B6-BAB8-37BAF5361F0E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32813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F2E54C7E-A3CA-4FD6-B14D-6BDCCBAA8838}"/>
              </a:ext>
            </a:extLst>
          </p:cNvPr>
          <p:cNvSpPr txBox="1"/>
          <p:nvPr/>
        </p:nvSpPr>
        <p:spPr>
          <a:xfrm>
            <a:off x="9000065" y="1203046"/>
            <a:ext cx="15798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/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8A28CD8-B88C-4123-AE25-0EADB96A1DC3}"/>
              </a:ext>
            </a:extLst>
          </p:cNvPr>
          <p:cNvSpPr txBox="1"/>
          <p:nvPr/>
        </p:nvSpPr>
        <p:spPr>
          <a:xfrm>
            <a:off x="6196238" y="1871913"/>
            <a:ext cx="31306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5  صفحة 33</a:t>
            </a:r>
          </a:p>
        </p:txBody>
      </p:sp>
    </p:spTree>
    <p:extLst>
      <p:ext uri="{BB962C8B-B14F-4D97-AF65-F5344CB8AC3E}">
        <p14:creationId xmlns:p14="http://schemas.microsoft.com/office/powerpoint/2010/main" val="283861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7704875-CDF7-4E97-8AD7-E7D833BE6815}"/>
              </a:ext>
            </a:extLst>
          </p:cNvPr>
          <p:cNvSpPr txBox="1"/>
          <p:nvPr/>
        </p:nvSpPr>
        <p:spPr>
          <a:xfrm>
            <a:off x="5556646" y="795432"/>
            <a:ext cx="21261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نعود بحذر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14E98C0-1418-4954-B583-69A97EB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53" y="1328175"/>
            <a:ext cx="1585215" cy="143424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91A24CA-C16A-4501-8440-6D4702586E63}"/>
              </a:ext>
            </a:extLst>
          </p:cNvPr>
          <p:cNvSpPr txBox="1"/>
          <p:nvPr/>
        </p:nvSpPr>
        <p:spPr>
          <a:xfrm>
            <a:off x="9243307" y="2905780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ارتداء الكمامة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D35729D-C5DA-46D0-AC7E-3CA8E8130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4"/>
          <a:stretch/>
        </p:blipFill>
        <p:spPr>
          <a:xfrm>
            <a:off x="6215022" y="2088093"/>
            <a:ext cx="1319146" cy="167817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06C8F46-4C1F-4ECB-8696-DC4E9F853AB1}"/>
              </a:ext>
            </a:extLst>
          </p:cNvPr>
          <p:cNvSpPr txBox="1"/>
          <p:nvPr/>
        </p:nvSpPr>
        <p:spPr>
          <a:xfrm>
            <a:off x="5852132" y="3766263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غسل اليدين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F0BA9D6-451D-4B4F-A11B-5ED8FD05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8"/>
          <a:stretch/>
        </p:blipFill>
        <p:spPr>
          <a:xfrm>
            <a:off x="2243964" y="2192963"/>
            <a:ext cx="2707597" cy="3146601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857294C-C899-4BF8-B2D1-2F0A4E4DE917}"/>
              </a:ext>
            </a:extLst>
          </p:cNvPr>
          <p:cNvSpPr txBox="1"/>
          <p:nvPr/>
        </p:nvSpPr>
        <p:spPr>
          <a:xfrm>
            <a:off x="2298118" y="4555175"/>
            <a:ext cx="2057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الحفاظ على التباعد</a:t>
            </a:r>
          </a:p>
        </p:txBody>
      </p:sp>
    </p:spTree>
    <p:extLst>
      <p:ext uri="{BB962C8B-B14F-4D97-AF65-F5344CB8AC3E}">
        <p14:creationId xmlns:p14="http://schemas.microsoft.com/office/powerpoint/2010/main" val="145762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543800" y="473194"/>
            <a:ext cx="3281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: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BE2363B-7349-4928-B47D-01D6457CB663}"/>
              </a:ext>
            </a:extLst>
          </p:cNvPr>
          <p:cNvSpPr txBox="1"/>
          <p:nvPr/>
        </p:nvSpPr>
        <p:spPr>
          <a:xfrm>
            <a:off x="3695968" y="1169921"/>
            <a:ext cx="3941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اقسم ، ثم تحقق من إجابتك .</a:t>
            </a:r>
          </a:p>
        </p:txBody>
      </p:sp>
      <p:cxnSp>
        <p:nvCxnSpPr>
          <p:cNvPr id="40" name="موصل: على شكل مرفق 39">
            <a:extLst>
              <a:ext uri="{FF2B5EF4-FFF2-40B4-BE49-F238E27FC236}">
                <a16:creationId xmlns:a16="http://schemas.microsoft.com/office/drawing/2014/main" id="{B03AD389-7906-4EC4-99E0-4672FC1955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60578" y="2429655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0109582-4A4C-4054-B216-54CC48B1FE86}"/>
              </a:ext>
            </a:extLst>
          </p:cNvPr>
          <p:cNvSpPr txBox="1"/>
          <p:nvPr/>
        </p:nvSpPr>
        <p:spPr>
          <a:xfrm>
            <a:off x="6707570" y="2428371"/>
            <a:ext cx="944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3   3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23094F71-C94F-479E-A957-6C6F5A56C2B9}"/>
              </a:ext>
            </a:extLst>
          </p:cNvPr>
          <p:cNvSpPr txBox="1"/>
          <p:nvPr/>
        </p:nvSpPr>
        <p:spPr>
          <a:xfrm>
            <a:off x="6215105" y="2441951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1A453A67-009F-4896-9BE6-08A7F7906FA8}"/>
              </a:ext>
            </a:extLst>
          </p:cNvPr>
          <p:cNvCxnSpPr/>
          <p:nvPr/>
        </p:nvCxnSpPr>
        <p:spPr>
          <a:xfrm>
            <a:off x="7005835" y="2749649"/>
            <a:ext cx="247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B4A4058-F5B5-4A99-944F-AC6B2A24E2A6}"/>
              </a:ext>
            </a:extLst>
          </p:cNvPr>
          <p:cNvSpPr txBox="1"/>
          <p:nvPr/>
        </p:nvSpPr>
        <p:spPr>
          <a:xfrm>
            <a:off x="6859302" y="1965101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D4D6759-200C-4AD7-9F94-67E9D7CF9107}"/>
              </a:ext>
            </a:extLst>
          </p:cNvPr>
          <p:cNvSpPr txBox="1"/>
          <p:nvPr/>
        </p:nvSpPr>
        <p:spPr>
          <a:xfrm>
            <a:off x="6941543" y="2808739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D3FD3017-B920-46FF-881E-03BF1C98ACBC}"/>
              </a:ext>
            </a:extLst>
          </p:cNvPr>
          <p:cNvSpPr txBox="1"/>
          <p:nvPr/>
        </p:nvSpPr>
        <p:spPr>
          <a:xfrm>
            <a:off x="7146818" y="2672783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CAFE4204-36E7-4D3C-B2D4-D691D07B4266}"/>
              </a:ext>
            </a:extLst>
          </p:cNvPr>
          <p:cNvCxnSpPr>
            <a:cxnSpLocks/>
          </p:cNvCxnSpPr>
          <p:nvPr/>
        </p:nvCxnSpPr>
        <p:spPr>
          <a:xfrm>
            <a:off x="6972216" y="3144665"/>
            <a:ext cx="366417" cy="1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A1AC474-F8AC-4F12-A203-EE619C8E0A03}"/>
              </a:ext>
            </a:extLst>
          </p:cNvPr>
          <p:cNvSpPr txBox="1"/>
          <p:nvPr/>
        </p:nvSpPr>
        <p:spPr>
          <a:xfrm>
            <a:off x="6941543" y="3162635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501AED89-1AEB-4DD3-AA6A-574B9E043BD1}"/>
              </a:ext>
            </a:extLst>
          </p:cNvPr>
          <p:cNvSpPr txBox="1"/>
          <p:nvPr/>
        </p:nvSpPr>
        <p:spPr>
          <a:xfrm>
            <a:off x="7274606" y="2429517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EC938C4-12ED-45EE-91D8-EEEE6AADC82D}"/>
              </a:ext>
            </a:extLst>
          </p:cNvPr>
          <p:cNvSpPr txBox="1"/>
          <p:nvPr/>
        </p:nvSpPr>
        <p:spPr>
          <a:xfrm>
            <a:off x="7183674" y="1958685"/>
            <a:ext cx="406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13DFAC43-0DD5-4BC4-98FA-D5D86F7E59DA}"/>
              </a:ext>
            </a:extLst>
          </p:cNvPr>
          <p:cNvSpPr txBox="1"/>
          <p:nvPr/>
        </p:nvSpPr>
        <p:spPr>
          <a:xfrm>
            <a:off x="6931182" y="3485802"/>
            <a:ext cx="713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D8E69EF0-5E2E-40F4-B6F7-03E8CE4FB08D}"/>
              </a:ext>
            </a:extLst>
          </p:cNvPr>
          <p:cNvSpPr txBox="1"/>
          <p:nvPr/>
        </p:nvSpPr>
        <p:spPr>
          <a:xfrm>
            <a:off x="7462453" y="3317586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8BF87861-849B-42DC-8EEE-76528F5EFC16}"/>
              </a:ext>
            </a:extLst>
          </p:cNvPr>
          <p:cNvCxnSpPr>
            <a:cxnSpLocks/>
          </p:cNvCxnSpPr>
          <p:nvPr/>
        </p:nvCxnSpPr>
        <p:spPr>
          <a:xfrm>
            <a:off x="7046168" y="3845556"/>
            <a:ext cx="50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1547F261-C65A-4AF7-B7B1-F4C36ADC56F5}"/>
              </a:ext>
            </a:extLst>
          </p:cNvPr>
          <p:cNvSpPr txBox="1"/>
          <p:nvPr/>
        </p:nvSpPr>
        <p:spPr>
          <a:xfrm>
            <a:off x="7303859" y="3792884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B4BCA75-2CE1-4C7F-BF9B-AF34D700FFE1}"/>
              </a:ext>
            </a:extLst>
          </p:cNvPr>
          <p:cNvSpPr txBox="1"/>
          <p:nvPr/>
        </p:nvSpPr>
        <p:spPr>
          <a:xfrm>
            <a:off x="6991575" y="3775985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5E9FE6CD-947D-42C8-95E8-0E20E7673BAD}"/>
              </a:ext>
            </a:extLst>
          </p:cNvPr>
          <p:cNvSpPr/>
          <p:nvPr/>
        </p:nvSpPr>
        <p:spPr>
          <a:xfrm>
            <a:off x="6958553" y="1994543"/>
            <a:ext cx="624717" cy="372248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1" name="مستطيل: زوايا مستديرة 80">
            <a:extLst>
              <a:ext uri="{FF2B5EF4-FFF2-40B4-BE49-F238E27FC236}">
                <a16:creationId xmlns:a16="http://schemas.microsoft.com/office/drawing/2014/main" id="{B57961A9-B872-404D-8972-572A417B9063}"/>
              </a:ext>
            </a:extLst>
          </p:cNvPr>
          <p:cNvSpPr/>
          <p:nvPr/>
        </p:nvSpPr>
        <p:spPr>
          <a:xfrm>
            <a:off x="7048004" y="3863944"/>
            <a:ext cx="596316" cy="271796"/>
          </a:xfrm>
          <a:prstGeom prst="roundRect">
            <a:avLst>
              <a:gd name="adj" fmla="val 2674"/>
            </a:avLst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AC6ACE12-2FA6-43A8-A4D3-B17C81E6E2F9}"/>
              </a:ext>
            </a:extLst>
          </p:cNvPr>
          <p:cNvSpPr txBox="1"/>
          <p:nvPr/>
        </p:nvSpPr>
        <p:spPr>
          <a:xfrm>
            <a:off x="7934822" y="4323893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من معقولية الإجابة /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0A502CA-2C95-4477-9E92-80D85943901E}"/>
              </a:ext>
            </a:extLst>
          </p:cNvPr>
          <p:cNvSpPr txBox="1"/>
          <p:nvPr/>
        </p:nvSpPr>
        <p:spPr>
          <a:xfrm>
            <a:off x="7323688" y="4794853"/>
            <a:ext cx="161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30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÷ 2 = 15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B45683B0-A374-40F2-AB5F-A8876C3CD372}"/>
              </a:ext>
            </a:extLst>
          </p:cNvPr>
          <p:cNvSpPr txBox="1"/>
          <p:nvPr/>
        </p:nvSpPr>
        <p:spPr>
          <a:xfrm>
            <a:off x="4869655" y="5265813"/>
            <a:ext cx="4063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ناتج القسمة = 16 قريب من 16 إذن الإجابة معقولة </a:t>
            </a:r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5B046918-C3A2-45F6-8C11-8821F00DABA0}"/>
              </a:ext>
            </a:extLst>
          </p:cNvPr>
          <p:cNvSpPr/>
          <p:nvPr/>
        </p:nvSpPr>
        <p:spPr>
          <a:xfrm>
            <a:off x="8261992" y="1567048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0144 0.101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/>
      <p:bldP spid="69" grpId="0"/>
      <p:bldP spid="70" grpId="0"/>
      <p:bldP spid="72" grpId="0"/>
      <p:bldP spid="73" grpId="0"/>
      <p:bldP spid="73" grpId="1"/>
      <p:bldP spid="74" grpId="0"/>
      <p:bldP spid="75" grpId="0"/>
      <p:bldP spid="76" grpId="0"/>
      <p:bldP spid="78" grpId="0"/>
      <p:bldP spid="79" grpId="0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182099" y="943140"/>
            <a:ext cx="1643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D8DB74-A442-481F-8C34-57FBC3E4691E}"/>
              </a:ext>
            </a:extLst>
          </p:cNvPr>
          <p:cNvSpPr txBox="1"/>
          <p:nvPr/>
        </p:nvSpPr>
        <p:spPr>
          <a:xfrm>
            <a:off x="5948514" y="1455160"/>
            <a:ext cx="31306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استقصاء حل المسألة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850F6D-946C-4A4B-9C80-9CEE65322AC3}"/>
              </a:ext>
            </a:extLst>
          </p:cNvPr>
          <p:cNvSpPr txBox="1"/>
          <p:nvPr/>
        </p:nvSpPr>
        <p:spPr>
          <a:xfrm>
            <a:off x="9048853" y="2870932"/>
            <a:ext cx="1910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CCD705-A53A-4BAB-AD2E-5C3F255AD9FA}"/>
              </a:ext>
            </a:extLst>
          </p:cNvPr>
          <p:cNvSpPr txBox="1"/>
          <p:nvPr/>
        </p:nvSpPr>
        <p:spPr>
          <a:xfrm>
            <a:off x="5314950" y="3455707"/>
            <a:ext cx="3892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أختار الخطة المناسبة لحل المسألة .</a:t>
            </a:r>
          </a:p>
        </p:txBody>
      </p:sp>
    </p:spTree>
    <p:extLst>
      <p:ext uri="{BB962C8B-B14F-4D97-AF65-F5344CB8AC3E}">
        <p14:creationId xmlns:p14="http://schemas.microsoft.com/office/powerpoint/2010/main" val="19828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3664024" y="1347784"/>
            <a:ext cx="45963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خطوات حل المسألة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D8DB74-A442-481F-8C34-57FBC3E4691E}"/>
              </a:ext>
            </a:extLst>
          </p:cNvPr>
          <p:cNvSpPr txBox="1"/>
          <p:nvPr/>
        </p:nvSpPr>
        <p:spPr>
          <a:xfrm>
            <a:off x="10741570" y="3063628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أفهم</a:t>
            </a:r>
          </a:p>
        </p:txBody>
      </p:sp>
      <p:sp>
        <p:nvSpPr>
          <p:cNvPr id="4" name="سهم: لليسار 3">
            <a:extLst>
              <a:ext uri="{FF2B5EF4-FFF2-40B4-BE49-F238E27FC236}">
                <a16:creationId xmlns:a16="http://schemas.microsoft.com/office/drawing/2014/main" id="{33C44EFB-474A-4FD5-9521-08CA077624CB}"/>
              </a:ext>
            </a:extLst>
          </p:cNvPr>
          <p:cNvSpPr/>
          <p:nvPr/>
        </p:nvSpPr>
        <p:spPr>
          <a:xfrm rot="910525">
            <a:off x="9534330" y="2964794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: لليسار 19">
            <a:extLst>
              <a:ext uri="{FF2B5EF4-FFF2-40B4-BE49-F238E27FC236}">
                <a16:creationId xmlns:a16="http://schemas.microsoft.com/office/drawing/2014/main" id="{684D9CE7-98AC-4187-859D-69F4D6D96C9F}"/>
              </a:ext>
            </a:extLst>
          </p:cNvPr>
          <p:cNvSpPr/>
          <p:nvPr/>
        </p:nvSpPr>
        <p:spPr>
          <a:xfrm rot="20132443">
            <a:off x="9532585" y="3559656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78345D1-E606-43A7-B5A5-1A456D94CDBE}"/>
              </a:ext>
            </a:extLst>
          </p:cNvPr>
          <p:cNvSpPr txBox="1"/>
          <p:nvPr/>
        </p:nvSpPr>
        <p:spPr>
          <a:xfrm>
            <a:off x="8407971" y="2749272"/>
            <a:ext cx="10909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المعطيات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4B6FC16-4920-4107-BBB9-1E49B02E00FE}"/>
              </a:ext>
            </a:extLst>
          </p:cNvPr>
          <p:cNvSpPr txBox="1"/>
          <p:nvPr/>
        </p:nvSpPr>
        <p:spPr>
          <a:xfrm>
            <a:off x="8444924" y="3758681"/>
            <a:ext cx="10909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المطلوب </a:t>
            </a:r>
          </a:p>
        </p:txBody>
      </p:sp>
      <p:sp>
        <p:nvSpPr>
          <p:cNvPr id="23" name="سهم: لليسار 22">
            <a:extLst>
              <a:ext uri="{FF2B5EF4-FFF2-40B4-BE49-F238E27FC236}">
                <a16:creationId xmlns:a16="http://schemas.microsoft.com/office/drawing/2014/main" id="{B7C82CBF-DBD6-49CE-BADB-01758FE56310}"/>
              </a:ext>
            </a:extLst>
          </p:cNvPr>
          <p:cNvSpPr/>
          <p:nvPr/>
        </p:nvSpPr>
        <p:spPr>
          <a:xfrm>
            <a:off x="7056276" y="3178776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DBA9EEF-70B5-45B2-9400-0E30A0830142}"/>
              </a:ext>
            </a:extLst>
          </p:cNvPr>
          <p:cNvSpPr txBox="1"/>
          <p:nvPr/>
        </p:nvSpPr>
        <p:spPr>
          <a:xfrm>
            <a:off x="5753166" y="3063628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أخطط</a:t>
            </a:r>
          </a:p>
        </p:txBody>
      </p:sp>
      <p:sp>
        <p:nvSpPr>
          <p:cNvPr id="31" name="سهم: لليسار 30">
            <a:extLst>
              <a:ext uri="{FF2B5EF4-FFF2-40B4-BE49-F238E27FC236}">
                <a16:creationId xmlns:a16="http://schemas.microsoft.com/office/drawing/2014/main" id="{8A308DB4-9EDE-47DC-9705-561056BADA00}"/>
              </a:ext>
            </a:extLst>
          </p:cNvPr>
          <p:cNvSpPr/>
          <p:nvPr/>
        </p:nvSpPr>
        <p:spPr>
          <a:xfrm>
            <a:off x="4418681" y="3178776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3BC9570-067A-4A48-8DDE-23EB30F4FF28}"/>
              </a:ext>
            </a:extLst>
          </p:cNvPr>
          <p:cNvSpPr txBox="1"/>
          <p:nvPr/>
        </p:nvSpPr>
        <p:spPr>
          <a:xfrm>
            <a:off x="3205976" y="3010882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</a:t>
            </a:r>
          </a:p>
        </p:txBody>
      </p:sp>
      <p:sp>
        <p:nvSpPr>
          <p:cNvPr id="35" name="سهم: لليسار 34">
            <a:extLst>
              <a:ext uri="{FF2B5EF4-FFF2-40B4-BE49-F238E27FC236}">
                <a16:creationId xmlns:a16="http://schemas.microsoft.com/office/drawing/2014/main" id="{82C05CB2-D4FA-465A-B4D0-3C6A1AD4E635}"/>
              </a:ext>
            </a:extLst>
          </p:cNvPr>
          <p:cNvSpPr/>
          <p:nvPr/>
        </p:nvSpPr>
        <p:spPr>
          <a:xfrm>
            <a:off x="1932381" y="3126030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EA47338-DD70-4A6D-A06E-0423EB2EBED3}"/>
              </a:ext>
            </a:extLst>
          </p:cNvPr>
          <p:cNvSpPr txBox="1"/>
          <p:nvPr/>
        </p:nvSpPr>
        <p:spPr>
          <a:xfrm>
            <a:off x="647699" y="3010881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أتحقق</a:t>
            </a:r>
          </a:p>
        </p:txBody>
      </p:sp>
    </p:spTree>
    <p:extLst>
      <p:ext uri="{BB962C8B-B14F-4D97-AF65-F5344CB8AC3E}">
        <p14:creationId xmlns:p14="http://schemas.microsoft.com/office/powerpoint/2010/main" val="23138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375314CE-0D22-4BAA-94F0-566154B331EA}"/>
              </a:ext>
            </a:extLst>
          </p:cNvPr>
          <p:cNvSpPr txBox="1"/>
          <p:nvPr/>
        </p:nvSpPr>
        <p:spPr>
          <a:xfrm>
            <a:off x="2141573" y="316806"/>
            <a:ext cx="882782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عبد المجيد : لدي بعض الطوابع ، واشتريت 6 طوابع جديدة ، ثم أعطيت أحد أصدقائي 4 طوابع ، و أخذت منه 8 طوابع ، فأصبح عندي 32 طابعاً 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 : كم طابعاً كان لدى عبد المجيد في البداية ؟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B38804A-063E-41B2-B3EA-2DF2D10A1DC6}"/>
              </a:ext>
            </a:extLst>
          </p:cNvPr>
          <p:cNvSpPr/>
          <p:nvPr/>
        </p:nvSpPr>
        <p:spPr>
          <a:xfrm>
            <a:off x="1816797" y="1332469"/>
            <a:ext cx="9477375" cy="87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C9ECA6D-FBC3-4BF5-9A97-C44F9D1E7FDA}"/>
              </a:ext>
            </a:extLst>
          </p:cNvPr>
          <p:cNvSpPr txBox="1"/>
          <p:nvPr/>
        </p:nvSpPr>
        <p:spPr>
          <a:xfrm>
            <a:off x="10497152" y="1368329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أفهم /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D86979B-B04C-4D1F-988D-3776B3A3536B}"/>
              </a:ext>
            </a:extLst>
          </p:cNvPr>
          <p:cNvSpPr txBox="1"/>
          <p:nvPr/>
        </p:nvSpPr>
        <p:spPr>
          <a:xfrm>
            <a:off x="8458199" y="1384884"/>
            <a:ext cx="22648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المعطيات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/ اشتريت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6 طوابع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8537E05-8EE4-425A-8177-E7399A4BF139}"/>
              </a:ext>
            </a:extLst>
          </p:cNvPr>
          <p:cNvSpPr txBox="1"/>
          <p:nvPr/>
        </p:nvSpPr>
        <p:spPr>
          <a:xfrm>
            <a:off x="6048372" y="1398677"/>
            <a:ext cx="26289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 أعطيت أحد أصدقائي 4 طوابع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061CA66-C58E-477C-B138-2A23E92228A2}"/>
              </a:ext>
            </a:extLst>
          </p:cNvPr>
          <p:cNvSpPr txBox="1"/>
          <p:nvPr/>
        </p:nvSpPr>
        <p:spPr>
          <a:xfrm>
            <a:off x="4119073" y="1425029"/>
            <a:ext cx="2086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 أخذت منه 8 طوابع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DFE6978-A3F2-4ECC-BFF3-E650B93B2FAB}"/>
              </a:ext>
            </a:extLst>
          </p:cNvPr>
          <p:cNvSpPr txBox="1"/>
          <p:nvPr/>
        </p:nvSpPr>
        <p:spPr>
          <a:xfrm>
            <a:off x="2504483" y="1435993"/>
            <a:ext cx="2086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 أصبح عندي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32 طابعاً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E2CA3C5-F22E-439B-AFA2-7CD4AD3771E2}"/>
              </a:ext>
            </a:extLst>
          </p:cNvPr>
          <p:cNvSpPr txBox="1"/>
          <p:nvPr/>
        </p:nvSpPr>
        <p:spPr>
          <a:xfrm>
            <a:off x="6205449" y="1811346"/>
            <a:ext cx="45054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المطلوب / كم طابعاً كان لدى عبد المجيد في البداية ؟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DE4B4D2E-C97C-449D-A7AA-5D84AEF63F58}"/>
              </a:ext>
            </a:extLst>
          </p:cNvPr>
          <p:cNvSpPr/>
          <p:nvPr/>
        </p:nvSpPr>
        <p:spPr>
          <a:xfrm>
            <a:off x="1816797" y="2314980"/>
            <a:ext cx="9477375" cy="4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8E9F93B-168B-4ABB-A07C-92EB63762ED5}"/>
              </a:ext>
            </a:extLst>
          </p:cNvPr>
          <p:cNvSpPr txBox="1"/>
          <p:nvPr/>
        </p:nvSpPr>
        <p:spPr>
          <a:xfrm>
            <a:off x="10497152" y="235084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أخطط /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270BC71-8438-4BD5-B85D-A699E71A8166}"/>
              </a:ext>
            </a:extLst>
          </p:cNvPr>
          <p:cNvSpPr txBox="1"/>
          <p:nvPr/>
        </p:nvSpPr>
        <p:spPr>
          <a:xfrm>
            <a:off x="8458199" y="2367395"/>
            <a:ext cx="22648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استعمل خطة الحل العكسي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DB7C8A-A8FB-4CBA-9D15-FE5EEF2E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2211456"/>
            <a:ext cx="1922632" cy="137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A42D3A65-3F77-42D2-A02B-8403F19748B4}"/>
              </a:ext>
            </a:extLst>
          </p:cNvPr>
          <p:cNvSpPr/>
          <p:nvPr/>
        </p:nvSpPr>
        <p:spPr>
          <a:xfrm>
            <a:off x="1816797" y="2903940"/>
            <a:ext cx="9477375" cy="1598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0F67DFE9-F01C-40EE-8D8F-355B9D4B5833}"/>
              </a:ext>
            </a:extLst>
          </p:cNvPr>
          <p:cNvSpPr txBox="1"/>
          <p:nvPr/>
        </p:nvSpPr>
        <p:spPr>
          <a:xfrm>
            <a:off x="10497152" y="293980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/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55D55CF9-8792-4D6E-8AFD-A9CC371BD2E4}"/>
              </a:ext>
            </a:extLst>
          </p:cNvPr>
          <p:cNvSpPr txBox="1"/>
          <p:nvPr/>
        </p:nvSpPr>
        <p:spPr>
          <a:xfrm>
            <a:off x="7600951" y="2956355"/>
            <a:ext cx="31220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أبدأ بالنتيجة النهائية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، ثم حل عكسياً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1216CFCB-1560-4145-BF4C-567CB0A6C5BC}"/>
              </a:ext>
            </a:extLst>
          </p:cNvPr>
          <p:cNvSpPr txBox="1"/>
          <p:nvPr/>
        </p:nvSpPr>
        <p:spPr>
          <a:xfrm>
            <a:off x="8258174" y="3328048"/>
            <a:ext cx="13324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النتيجة النهائية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09452B4A-3016-4CF7-B5E4-D1747418D7EF}"/>
              </a:ext>
            </a:extLst>
          </p:cNvPr>
          <p:cNvCxnSpPr>
            <a:cxnSpLocks/>
          </p:cNvCxnSpPr>
          <p:nvPr/>
        </p:nvCxnSpPr>
        <p:spPr>
          <a:xfrm flipH="1">
            <a:off x="7886700" y="3528103"/>
            <a:ext cx="5715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7DF1DD73-2A6A-481F-9D44-EA7C1B9545BD}"/>
              </a:ext>
            </a:extLst>
          </p:cNvPr>
          <p:cNvSpPr txBox="1"/>
          <p:nvPr/>
        </p:nvSpPr>
        <p:spPr>
          <a:xfrm>
            <a:off x="6896100" y="3356465"/>
            <a:ext cx="7775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E999DF49-9F89-4CBD-86AD-13B8E1797BE0}"/>
              </a:ext>
            </a:extLst>
          </p:cNvPr>
          <p:cNvSpPr txBox="1"/>
          <p:nvPr/>
        </p:nvSpPr>
        <p:spPr>
          <a:xfrm>
            <a:off x="7109175" y="3608935"/>
            <a:ext cx="7775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- 8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9E5A21BC-7C63-4D55-A3AD-35BA8CAFE327}"/>
              </a:ext>
            </a:extLst>
          </p:cNvPr>
          <p:cNvCxnSpPr/>
          <p:nvPr/>
        </p:nvCxnSpPr>
        <p:spPr>
          <a:xfrm flipH="1">
            <a:off x="6972300" y="3994755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10708C46-7DA4-4329-8AC1-268961D14AB2}"/>
              </a:ext>
            </a:extLst>
          </p:cNvPr>
          <p:cNvSpPr txBox="1"/>
          <p:nvPr/>
        </p:nvSpPr>
        <p:spPr>
          <a:xfrm>
            <a:off x="6975764" y="3066135"/>
            <a:ext cx="4381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C4B0D1B-C7D0-4BA8-A3AA-908E178A28A3}"/>
              </a:ext>
            </a:extLst>
          </p:cNvPr>
          <p:cNvCxnSpPr/>
          <p:nvPr/>
        </p:nvCxnSpPr>
        <p:spPr>
          <a:xfrm flipH="1">
            <a:off x="7172194" y="3468255"/>
            <a:ext cx="190629" cy="1223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116DECDA-DF8B-441E-A35A-C1956016464E}"/>
              </a:ext>
            </a:extLst>
          </p:cNvPr>
          <p:cNvSpPr txBox="1"/>
          <p:nvPr/>
        </p:nvSpPr>
        <p:spPr>
          <a:xfrm>
            <a:off x="7239593" y="3058990"/>
            <a:ext cx="513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00" name="رابط مستقيم 99">
            <a:extLst>
              <a:ext uri="{FF2B5EF4-FFF2-40B4-BE49-F238E27FC236}">
                <a16:creationId xmlns:a16="http://schemas.microsoft.com/office/drawing/2014/main" id="{F427823F-1226-4EF4-9B82-7F1982BB7AB2}"/>
              </a:ext>
            </a:extLst>
          </p:cNvPr>
          <p:cNvCxnSpPr/>
          <p:nvPr/>
        </p:nvCxnSpPr>
        <p:spPr>
          <a:xfrm flipH="1">
            <a:off x="7436023" y="3480149"/>
            <a:ext cx="190629" cy="1223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65BE1DAB-62FE-4F78-B980-6070E652E071}"/>
              </a:ext>
            </a:extLst>
          </p:cNvPr>
          <p:cNvSpPr txBox="1"/>
          <p:nvPr/>
        </p:nvSpPr>
        <p:spPr>
          <a:xfrm>
            <a:off x="7413913" y="3958825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913630E7-EB7B-4519-BC61-36369FAC2634}"/>
              </a:ext>
            </a:extLst>
          </p:cNvPr>
          <p:cNvSpPr txBox="1"/>
          <p:nvPr/>
        </p:nvSpPr>
        <p:spPr>
          <a:xfrm>
            <a:off x="7120784" y="3951318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E0B5096-9AB5-438A-9767-A0122F70948D}"/>
              </a:ext>
            </a:extLst>
          </p:cNvPr>
          <p:cNvSpPr/>
          <p:nvPr/>
        </p:nvSpPr>
        <p:spPr>
          <a:xfrm>
            <a:off x="7091486" y="4029056"/>
            <a:ext cx="535166" cy="23818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A9653E8C-00CC-4708-A9DE-1E721611C065}"/>
              </a:ext>
            </a:extLst>
          </p:cNvPr>
          <p:cNvSpPr txBox="1"/>
          <p:nvPr/>
        </p:nvSpPr>
        <p:spPr>
          <a:xfrm>
            <a:off x="5804683" y="3320391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995455B3-E23A-48FC-9F92-47DBDC131A7D}"/>
              </a:ext>
            </a:extLst>
          </p:cNvPr>
          <p:cNvSpPr txBox="1"/>
          <p:nvPr/>
        </p:nvSpPr>
        <p:spPr>
          <a:xfrm>
            <a:off x="5511554" y="3312884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5260E100-B246-4DB1-A0F7-2D1AB2B25596}"/>
              </a:ext>
            </a:extLst>
          </p:cNvPr>
          <p:cNvSpPr/>
          <p:nvPr/>
        </p:nvSpPr>
        <p:spPr>
          <a:xfrm>
            <a:off x="5504604" y="3393849"/>
            <a:ext cx="535166" cy="23818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F60BA3DC-3270-4FB4-8F08-0B8FAEE463BD}"/>
              </a:ext>
            </a:extLst>
          </p:cNvPr>
          <p:cNvSpPr txBox="1"/>
          <p:nvPr/>
        </p:nvSpPr>
        <p:spPr>
          <a:xfrm>
            <a:off x="5513738" y="3634543"/>
            <a:ext cx="7775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7" name="رابط مستقيم 106">
            <a:extLst>
              <a:ext uri="{FF2B5EF4-FFF2-40B4-BE49-F238E27FC236}">
                <a16:creationId xmlns:a16="http://schemas.microsoft.com/office/drawing/2014/main" id="{ED51E7F1-2D10-4A44-828F-E69170A5EFE0}"/>
              </a:ext>
            </a:extLst>
          </p:cNvPr>
          <p:cNvCxnSpPr/>
          <p:nvPr/>
        </p:nvCxnSpPr>
        <p:spPr>
          <a:xfrm flipH="1">
            <a:off x="5385645" y="4009045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C2D4920A-B23D-40D4-AE45-98B99FB22955}"/>
              </a:ext>
            </a:extLst>
          </p:cNvPr>
          <p:cNvSpPr txBox="1"/>
          <p:nvPr/>
        </p:nvSpPr>
        <p:spPr>
          <a:xfrm>
            <a:off x="5802553" y="3976926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C6427B9B-C39C-4EB5-9B12-FB7E566AEEF8}"/>
              </a:ext>
            </a:extLst>
          </p:cNvPr>
          <p:cNvSpPr txBox="1"/>
          <p:nvPr/>
        </p:nvSpPr>
        <p:spPr>
          <a:xfrm>
            <a:off x="5487944" y="3976926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0A91723B-7F64-455E-A4D3-A5A805502958}"/>
              </a:ext>
            </a:extLst>
          </p:cNvPr>
          <p:cNvSpPr/>
          <p:nvPr/>
        </p:nvSpPr>
        <p:spPr>
          <a:xfrm>
            <a:off x="5520862" y="4048073"/>
            <a:ext cx="535166" cy="238180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DADFE679-5987-4397-B6F4-56DA3222420B}"/>
              </a:ext>
            </a:extLst>
          </p:cNvPr>
          <p:cNvSpPr txBox="1"/>
          <p:nvPr/>
        </p:nvSpPr>
        <p:spPr>
          <a:xfrm>
            <a:off x="4412759" y="3334669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2201198B-006B-412D-826A-61F53849A607}"/>
              </a:ext>
            </a:extLst>
          </p:cNvPr>
          <p:cNvSpPr txBox="1"/>
          <p:nvPr/>
        </p:nvSpPr>
        <p:spPr>
          <a:xfrm>
            <a:off x="4098150" y="3334669"/>
            <a:ext cx="293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B9884666-2EE4-4116-83BB-1D42DF58A58E}"/>
              </a:ext>
            </a:extLst>
          </p:cNvPr>
          <p:cNvSpPr/>
          <p:nvPr/>
        </p:nvSpPr>
        <p:spPr>
          <a:xfrm>
            <a:off x="4131068" y="3405816"/>
            <a:ext cx="535166" cy="238180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CCC5347D-3E3B-437B-831D-DA2542E95213}"/>
              </a:ext>
            </a:extLst>
          </p:cNvPr>
          <p:cNvSpPr txBox="1"/>
          <p:nvPr/>
        </p:nvSpPr>
        <p:spPr>
          <a:xfrm>
            <a:off x="4149399" y="3647963"/>
            <a:ext cx="7775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- 6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16" name="رابط مستقيم 115">
            <a:extLst>
              <a:ext uri="{FF2B5EF4-FFF2-40B4-BE49-F238E27FC236}">
                <a16:creationId xmlns:a16="http://schemas.microsoft.com/office/drawing/2014/main" id="{73247211-BE29-4F55-8A3E-EADA295D76DE}"/>
              </a:ext>
            </a:extLst>
          </p:cNvPr>
          <p:cNvCxnSpPr/>
          <p:nvPr/>
        </p:nvCxnSpPr>
        <p:spPr>
          <a:xfrm flipH="1">
            <a:off x="4012524" y="4009149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2BB95C3-FBF7-4D58-9810-9296652FB0FC}"/>
              </a:ext>
            </a:extLst>
          </p:cNvPr>
          <p:cNvSpPr txBox="1"/>
          <p:nvPr/>
        </p:nvSpPr>
        <p:spPr>
          <a:xfrm>
            <a:off x="4479277" y="4009045"/>
            <a:ext cx="272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0197379E-406D-4B34-8882-2A3AF4B447F9}"/>
              </a:ext>
            </a:extLst>
          </p:cNvPr>
          <p:cNvSpPr txBox="1"/>
          <p:nvPr/>
        </p:nvSpPr>
        <p:spPr>
          <a:xfrm>
            <a:off x="4170031" y="4007693"/>
            <a:ext cx="272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9" name="مستطيل: زوايا مستديرة 118">
            <a:extLst>
              <a:ext uri="{FF2B5EF4-FFF2-40B4-BE49-F238E27FC236}">
                <a16:creationId xmlns:a16="http://schemas.microsoft.com/office/drawing/2014/main" id="{D2E5D548-6C27-4A16-8DDE-D0D6FA0C8651}"/>
              </a:ext>
            </a:extLst>
          </p:cNvPr>
          <p:cNvSpPr/>
          <p:nvPr/>
        </p:nvSpPr>
        <p:spPr>
          <a:xfrm>
            <a:off x="4185180" y="4069994"/>
            <a:ext cx="535166" cy="238180"/>
          </a:xfrm>
          <a:prstGeom prst="roundRect">
            <a:avLst>
              <a:gd name="adj" fmla="val 50000"/>
            </a:avLst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0" name="رابط كسهم مستقيم 119">
            <a:extLst>
              <a:ext uri="{FF2B5EF4-FFF2-40B4-BE49-F238E27FC236}">
                <a16:creationId xmlns:a16="http://schemas.microsoft.com/office/drawing/2014/main" id="{E174C121-A76E-48B8-A2F3-40255C52DAC8}"/>
              </a:ext>
            </a:extLst>
          </p:cNvPr>
          <p:cNvCxnSpPr>
            <a:cxnSpLocks/>
          </p:cNvCxnSpPr>
          <p:nvPr/>
        </p:nvCxnSpPr>
        <p:spPr>
          <a:xfrm flipH="1">
            <a:off x="3835831" y="4207748"/>
            <a:ext cx="3338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814DF156-E066-4957-8B32-E7BC93894B26}"/>
              </a:ext>
            </a:extLst>
          </p:cNvPr>
          <p:cNvSpPr txBox="1"/>
          <p:nvPr/>
        </p:nvSpPr>
        <p:spPr>
          <a:xfrm>
            <a:off x="1901132" y="4029056"/>
            <a:ext cx="19733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طوابع عبد المجيد في البداية 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72F55D5B-3F6E-430E-863D-8278E2831404}"/>
              </a:ext>
            </a:extLst>
          </p:cNvPr>
          <p:cNvSpPr/>
          <p:nvPr/>
        </p:nvSpPr>
        <p:spPr>
          <a:xfrm>
            <a:off x="1816797" y="4636640"/>
            <a:ext cx="9477375" cy="120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2FEDBB7D-D352-40D3-B76B-B23625C6EDF8}"/>
              </a:ext>
            </a:extLst>
          </p:cNvPr>
          <p:cNvSpPr txBox="1"/>
          <p:nvPr/>
        </p:nvSpPr>
        <p:spPr>
          <a:xfrm>
            <a:off x="10497152" y="467250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أتحقق /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25E64A8B-2B69-44FB-88CC-4F2AAD89B863}"/>
              </a:ext>
            </a:extLst>
          </p:cNvPr>
          <p:cNvSpPr txBox="1"/>
          <p:nvPr/>
        </p:nvSpPr>
        <p:spPr>
          <a:xfrm>
            <a:off x="9227849" y="4698550"/>
            <a:ext cx="13622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8 + 6 = 14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294ED254-AD2A-4EA5-880C-DF0FE344DE39}"/>
              </a:ext>
            </a:extLst>
          </p:cNvPr>
          <p:cNvSpPr txBox="1"/>
          <p:nvPr/>
        </p:nvSpPr>
        <p:spPr>
          <a:xfrm>
            <a:off x="9285759" y="5034283"/>
            <a:ext cx="13622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 – 4 = 10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9CBD27B9-3228-42FC-B8F5-B447A27C724C}"/>
              </a:ext>
            </a:extLst>
          </p:cNvPr>
          <p:cNvSpPr txBox="1"/>
          <p:nvPr/>
        </p:nvSpPr>
        <p:spPr>
          <a:xfrm>
            <a:off x="5385645" y="5035158"/>
            <a:ext cx="39043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10 طوابع زياده على ما كان عنده في البداية ..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18E10440-9BC0-4A5B-80E8-EEED38A73606}"/>
              </a:ext>
            </a:extLst>
          </p:cNvPr>
          <p:cNvSpPr txBox="1"/>
          <p:nvPr/>
        </p:nvSpPr>
        <p:spPr>
          <a:xfrm>
            <a:off x="9105071" y="5389392"/>
            <a:ext cx="16700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32 – 10 = 22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17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/>
      <p:bldP spid="47" grpId="0"/>
      <p:bldP spid="48" grpId="0"/>
      <p:bldP spid="49" grpId="0"/>
      <p:bldP spid="50" grpId="0"/>
      <p:bldP spid="51" grpId="0" animBg="1"/>
      <p:bldP spid="53" grpId="0"/>
      <p:bldP spid="72" grpId="0" animBg="1"/>
      <p:bldP spid="90" grpId="0"/>
      <p:bldP spid="95" grpId="0"/>
      <p:bldP spid="96" grpId="0"/>
      <p:bldP spid="97" grpId="0"/>
      <p:bldP spid="98" grpId="0"/>
      <p:bldP spid="99" grpId="0"/>
      <p:bldP spid="101" grpId="0"/>
      <p:bldP spid="102" grpId="0"/>
      <p:bldP spid="16" grpId="0" animBg="1"/>
      <p:bldP spid="103" grpId="0"/>
      <p:bldP spid="104" grpId="0"/>
      <p:bldP spid="105" grpId="0" animBg="1"/>
      <p:bldP spid="106" grpId="0"/>
      <p:bldP spid="108" grpId="0"/>
      <p:bldP spid="109" grpId="0"/>
      <p:bldP spid="110" grpId="0" animBg="1"/>
      <p:bldP spid="112" grpId="0"/>
      <p:bldP spid="113" grpId="0"/>
      <p:bldP spid="114" grpId="0" animBg="1"/>
      <p:bldP spid="115" grpId="0"/>
      <p:bldP spid="117" grpId="0"/>
      <p:bldP spid="118" grpId="0"/>
      <p:bldP spid="119" grpId="0" animBg="1"/>
      <p:bldP spid="121" grpId="0"/>
      <p:bldP spid="122" grpId="0" animBg="1"/>
      <p:bldP spid="124" grpId="0"/>
      <p:bldP spid="125" grpId="0"/>
      <p:bldP spid="126" grpId="0"/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375314CE-0D22-4BAA-94F0-566154B331EA}"/>
              </a:ext>
            </a:extLst>
          </p:cNvPr>
          <p:cNvSpPr txBox="1"/>
          <p:nvPr/>
        </p:nvSpPr>
        <p:spPr>
          <a:xfrm>
            <a:off x="2008510" y="566734"/>
            <a:ext cx="8827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يقوم منصور بزيارة عمه ، فيقطع 5 كيلو مترات ذهاباً و إياباً . إذا قطع مسافة 20 كيلو متراً فكم مرة زار عمه 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B38804A-063E-41B2-B3EA-2DF2D10A1DC6}"/>
              </a:ext>
            </a:extLst>
          </p:cNvPr>
          <p:cNvSpPr/>
          <p:nvPr/>
        </p:nvSpPr>
        <p:spPr>
          <a:xfrm>
            <a:off x="1630811" y="1203046"/>
            <a:ext cx="9477375" cy="87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C9ECA6D-FBC3-4BF5-9A97-C44F9D1E7FDA}"/>
              </a:ext>
            </a:extLst>
          </p:cNvPr>
          <p:cNvSpPr txBox="1"/>
          <p:nvPr/>
        </p:nvSpPr>
        <p:spPr>
          <a:xfrm>
            <a:off x="10311166" y="1238906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أفهم /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D86979B-B04C-4D1F-988D-3776B3A3536B}"/>
              </a:ext>
            </a:extLst>
          </p:cNvPr>
          <p:cNvSpPr txBox="1"/>
          <p:nvPr/>
        </p:nvSpPr>
        <p:spPr>
          <a:xfrm>
            <a:off x="6613237" y="1255461"/>
            <a:ext cx="3923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المعطيات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/ يقطع مسافة 5 كيلو مترات ذهاباً و إياباً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E2CA3C5-F22E-439B-AFA2-7CD4AD3771E2}"/>
              </a:ext>
            </a:extLst>
          </p:cNvPr>
          <p:cNvSpPr txBox="1"/>
          <p:nvPr/>
        </p:nvSpPr>
        <p:spPr>
          <a:xfrm>
            <a:off x="6019463" y="1681923"/>
            <a:ext cx="45054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المطلوب / كم مرة زار عمه ؟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DE4B4D2E-C97C-449D-A7AA-5D84AEF63F58}"/>
              </a:ext>
            </a:extLst>
          </p:cNvPr>
          <p:cNvSpPr/>
          <p:nvPr/>
        </p:nvSpPr>
        <p:spPr>
          <a:xfrm>
            <a:off x="1630811" y="2185557"/>
            <a:ext cx="9477375" cy="4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8E9F93B-168B-4ABB-A07C-92EB63762ED5}"/>
              </a:ext>
            </a:extLst>
          </p:cNvPr>
          <p:cNvSpPr txBox="1"/>
          <p:nvPr/>
        </p:nvSpPr>
        <p:spPr>
          <a:xfrm>
            <a:off x="10311166" y="2221417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أخطط /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270BC71-8438-4BD5-B85D-A699E71A8166}"/>
              </a:ext>
            </a:extLst>
          </p:cNvPr>
          <p:cNvSpPr txBox="1"/>
          <p:nvPr/>
        </p:nvSpPr>
        <p:spPr>
          <a:xfrm>
            <a:off x="7446386" y="2237457"/>
            <a:ext cx="30156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نستخدم تمثيل الجدول للوصول للحل 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A42D3A65-3F77-42D2-A02B-8403F19748B4}"/>
              </a:ext>
            </a:extLst>
          </p:cNvPr>
          <p:cNvSpPr/>
          <p:nvPr/>
        </p:nvSpPr>
        <p:spPr>
          <a:xfrm>
            <a:off x="1630811" y="2774517"/>
            <a:ext cx="9477375" cy="1906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0F67DFE9-F01C-40EE-8D8F-355B9D4B5833}"/>
              </a:ext>
            </a:extLst>
          </p:cNvPr>
          <p:cNvSpPr txBox="1"/>
          <p:nvPr/>
        </p:nvSpPr>
        <p:spPr>
          <a:xfrm>
            <a:off x="10311166" y="2810377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/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55D55CF9-8792-4D6E-8AFD-A9CC371BD2E4}"/>
              </a:ext>
            </a:extLst>
          </p:cNvPr>
          <p:cNvSpPr txBox="1"/>
          <p:nvPr/>
        </p:nvSpPr>
        <p:spPr>
          <a:xfrm>
            <a:off x="9094026" y="3373318"/>
            <a:ext cx="11252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عدد المرات</a:t>
            </a: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72F55D5B-3F6E-430E-863D-8278E2831404}"/>
              </a:ext>
            </a:extLst>
          </p:cNvPr>
          <p:cNvSpPr/>
          <p:nvPr/>
        </p:nvSpPr>
        <p:spPr>
          <a:xfrm>
            <a:off x="1630811" y="4772600"/>
            <a:ext cx="9477375" cy="545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2FEDBB7D-D352-40D3-B76B-B23625C6EDF8}"/>
              </a:ext>
            </a:extLst>
          </p:cNvPr>
          <p:cNvSpPr txBox="1"/>
          <p:nvPr/>
        </p:nvSpPr>
        <p:spPr>
          <a:xfrm>
            <a:off x="10311166" y="480846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أتحقق /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9CBD27B9-3228-42FC-B8F5-B447A27C724C}"/>
              </a:ext>
            </a:extLst>
          </p:cNvPr>
          <p:cNvSpPr txBox="1"/>
          <p:nvPr/>
        </p:nvSpPr>
        <p:spPr>
          <a:xfrm>
            <a:off x="8985186" y="4819746"/>
            <a:ext cx="14395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÷ 5 = 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D46F704B-CB2B-44C7-9F68-B152D659D2C2}"/>
              </a:ext>
            </a:extLst>
          </p:cNvPr>
          <p:cNvSpPr txBox="1"/>
          <p:nvPr/>
        </p:nvSpPr>
        <p:spPr>
          <a:xfrm>
            <a:off x="4960444" y="1279299"/>
            <a:ext cx="1786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ق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طع 20 كيلو متراً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DB7C8A-A8FB-4CBA-9D15-FE5EEF2E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9" y="1842938"/>
            <a:ext cx="1922632" cy="137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266A474D-33F6-44A6-AB42-E34321849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51616"/>
              </p:ext>
            </p:extLst>
          </p:nvPr>
        </p:nvGraphicFramePr>
        <p:xfrm>
          <a:off x="2435154" y="3397764"/>
          <a:ext cx="8128000" cy="74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6646168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576885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912971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14401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58791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64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48208"/>
                  </a:ext>
                </a:extLst>
              </a:tr>
            </a:tbl>
          </a:graphicData>
        </a:graphic>
      </p:graphicFrame>
      <p:sp>
        <p:nvSpPr>
          <p:cNvPr id="66" name="مربع نص 65">
            <a:extLst>
              <a:ext uri="{FF2B5EF4-FFF2-40B4-BE49-F238E27FC236}">
                <a16:creationId xmlns:a16="http://schemas.microsoft.com/office/drawing/2014/main" id="{20D6961C-20C5-41BD-898F-0F4D2C16FC89}"/>
              </a:ext>
            </a:extLst>
          </p:cNvPr>
          <p:cNvSpPr txBox="1"/>
          <p:nvPr/>
        </p:nvSpPr>
        <p:spPr>
          <a:xfrm>
            <a:off x="8994419" y="3786284"/>
            <a:ext cx="11252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المسافة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9F0F257B-2797-4891-A547-A69F905E3347}"/>
              </a:ext>
            </a:extLst>
          </p:cNvPr>
          <p:cNvSpPr txBox="1"/>
          <p:nvPr/>
        </p:nvSpPr>
        <p:spPr>
          <a:xfrm>
            <a:off x="7932594" y="3404084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1D2752A-E9DB-469D-AAAE-A353DE9F5D5A}"/>
              </a:ext>
            </a:extLst>
          </p:cNvPr>
          <p:cNvSpPr txBox="1"/>
          <p:nvPr/>
        </p:nvSpPr>
        <p:spPr>
          <a:xfrm>
            <a:off x="7932594" y="3768604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4BAF1BE-E948-45FF-8A4B-2F4BF6258CFF}"/>
              </a:ext>
            </a:extLst>
          </p:cNvPr>
          <p:cNvSpPr txBox="1"/>
          <p:nvPr/>
        </p:nvSpPr>
        <p:spPr>
          <a:xfrm>
            <a:off x="6229857" y="3368494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" name="سهم: منحني لأسفل 5">
            <a:extLst>
              <a:ext uri="{FF2B5EF4-FFF2-40B4-BE49-F238E27FC236}">
                <a16:creationId xmlns:a16="http://schemas.microsoft.com/office/drawing/2014/main" id="{51A19695-AA70-4673-B7FF-787B3817AC7F}"/>
              </a:ext>
            </a:extLst>
          </p:cNvPr>
          <p:cNvSpPr/>
          <p:nvPr/>
        </p:nvSpPr>
        <p:spPr>
          <a:xfrm flipH="1" flipV="1">
            <a:off x="6747122" y="4159816"/>
            <a:ext cx="1258729" cy="316236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B8BD4FC-AA28-4D0A-A718-F1BBEDF054D2}"/>
              </a:ext>
            </a:extLst>
          </p:cNvPr>
          <p:cNvSpPr txBox="1"/>
          <p:nvPr/>
        </p:nvSpPr>
        <p:spPr>
          <a:xfrm>
            <a:off x="7151836" y="4171998"/>
            <a:ext cx="4860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16AB121-2BFC-4BFA-A18C-C02561C54CD7}"/>
              </a:ext>
            </a:extLst>
          </p:cNvPr>
          <p:cNvSpPr txBox="1"/>
          <p:nvPr/>
        </p:nvSpPr>
        <p:spPr>
          <a:xfrm>
            <a:off x="6169061" y="3796038"/>
            <a:ext cx="4860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CAEE2ED4-F6D5-44EF-9C06-34E6101A64D5}"/>
              </a:ext>
            </a:extLst>
          </p:cNvPr>
          <p:cNvSpPr txBox="1"/>
          <p:nvPr/>
        </p:nvSpPr>
        <p:spPr>
          <a:xfrm>
            <a:off x="4710692" y="3383563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5" name="سهم: منحني لأسفل 74">
            <a:extLst>
              <a:ext uri="{FF2B5EF4-FFF2-40B4-BE49-F238E27FC236}">
                <a16:creationId xmlns:a16="http://schemas.microsoft.com/office/drawing/2014/main" id="{2B687AD9-55A1-4C33-895A-21D540E3E534}"/>
              </a:ext>
            </a:extLst>
          </p:cNvPr>
          <p:cNvSpPr/>
          <p:nvPr/>
        </p:nvSpPr>
        <p:spPr>
          <a:xfrm flipH="1" flipV="1">
            <a:off x="5227957" y="4174885"/>
            <a:ext cx="1258729" cy="316236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A66E7797-9E76-41C1-BC52-5B4D525309F0}"/>
              </a:ext>
            </a:extLst>
          </p:cNvPr>
          <p:cNvSpPr txBox="1"/>
          <p:nvPr/>
        </p:nvSpPr>
        <p:spPr>
          <a:xfrm>
            <a:off x="5632671" y="4187067"/>
            <a:ext cx="4860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CC020E28-BD48-4818-88ED-2E2AA45B9CE4}"/>
              </a:ext>
            </a:extLst>
          </p:cNvPr>
          <p:cNvSpPr txBox="1"/>
          <p:nvPr/>
        </p:nvSpPr>
        <p:spPr>
          <a:xfrm>
            <a:off x="4649896" y="3811107"/>
            <a:ext cx="4860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85FE3E8-F72C-40C1-AA3A-D0E4FDFF9362}"/>
              </a:ext>
            </a:extLst>
          </p:cNvPr>
          <p:cNvSpPr txBox="1"/>
          <p:nvPr/>
        </p:nvSpPr>
        <p:spPr>
          <a:xfrm>
            <a:off x="3034519" y="3378598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9" name="سهم: منحني لأسفل 78">
            <a:extLst>
              <a:ext uri="{FF2B5EF4-FFF2-40B4-BE49-F238E27FC236}">
                <a16:creationId xmlns:a16="http://schemas.microsoft.com/office/drawing/2014/main" id="{C677757F-2390-42B3-930A-971ED5C13427}"/>
              </a:ext>
            </a:extLst>
          </p:cNvPr>
          <p:cNvSpPr/>
          <p:nvPr/>
        </p:nvSpPr>
        <p:spPr>
          <a:xfrm flipH="1" flipV="1">
            <a:off x="3551784" y="4169920"/>
            <a:ext cx="1258729" cy="316236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672F9C7E-49F1-4CA7-9858-AEF998100451}"/>
              </a:ext>
            </a:extLst>
          </p:cNvPr>
          <p:cNvSpPr txBox="1"/>
          <p:nvPr/>
        </p:nvSpPr>
        <p:spPr>
          <a:xfrm>
            <a:off x="3956498" y="4182102"/>
            <a:ext cx="4860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530EDE3-0C9B-4F84-983A-38A3F2B63C8B}"/>
              </a:ext>
            </a:extLst>
          </p:cNvPr>
          <p:cNvSpPr txBox="1"/>
          <p:nvPr/>
        </p:nvSpPr>
        <p:spPr>
          <a:xfrm>
            <a:off x="2973723" y="3806142"/>
            <a:ext cx="4860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55713DB-1DE0-4093-AE09-5B0EED1A11D5}"/>
              </a:ext>
            </a:extLst>
          </p:cNvPr>
          <p:cNvSpPr/>
          <p:nvPr/>
        </p:nvSpPr>
        <p:spPr>
          <a:xfrm>
            <a:off x="2924650" y="3841371"/>
            <a:ext cx="535166" cy="238180"/>
          </a:xfrm>
          <a:prstGeom prst="roundRect">
            <a:avLst>
              <a:gd name="adj" fmla="val 50000"/>
            </a:avLst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6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0.0002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/>
      <p:bldP spid="50" grpId="0"/>
      <p:bldP spid="51" grpId="0" animBg="1"/>
      <p:bldP spid="53" grpId="0"/>
      <p:bldP spid="72" grpId="0" animBg="1"/>
      <p:bldP spid="90" grpId="0"/>
      <p:bldP spid="122" grpId="0" animBg="1"/>
      <p:bldP spid="123" grpId="0"/>
      <p:bldP spid="126" grpId="0"/>
      <p:bldP spid="64" grpId="0"/>
      <p:bldP spid="66" grpId="0"/>
      <p:bldP spid="67" grpId="0"/>
      <p:bldP spid="68" grpId="0"/>
      <p:bldP spid="69" grpId="0"/>
      <p:bldP spid="6" grpId="0" animBg="1"/>
      <p:bldP spid="71" grpId="0"/>
      <p:bldP spid="73" grpId="0"/>
      <p:bldP spid="74" grpId="0"/>
      <p:bldP spid="75" grpId="0" animBg="1"/>
      <p:bldP spid="76" grpId="0"/>
      <p:bldP spid="77" grpId="0"/>
      <p:bldP spid="78" grpId="0"/>
      <p:bldP spid="79" grpId="0" animBg="1"/>
      <p:bldP spid="80" grpId="0"/>
      <p:bldP spid="81" grpId="0"/>
      <p:bldP spid="84" grpId="0" animBg="1"/>
      <p:bldP spid="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F2E54C7E-A3CA-4FD6-B14D-6BDCCBAA8838}"/>
              </a:ext>
            </a:extLst>
          </p:cNvPr>
          <p:cNvSpPr txBox="1"/>
          <p:nvPr/>
        </p:nvSpPr>
        <p:spPr>
          <a:xfrm>
            <a:off x="2141573" y="491261"/>
            <a:ext cx="8827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أكمل النمط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: 2 ، 5 ، 11 ، 23 ، ...........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9BF37048-5B96-41B2-A0EB-881CA369024E}"/>
              </a:ext>
            </a:extLst>
          </p:cNvPr>
          <p:cNvSpPr/>
          <p:nvPr/>
        </p:nvSpPr>
        <p:spPr>
          <a:xfrm>
            <a:off x="1630811" y="1203046"/>
            <a:ext cx="9477375" cy="87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0" name="مربع نص 149">
            <a:extLst>
              <a:ext uri="{FF2B5EF4-FFF2-40B4-BE49-F238E27FC236}">
                <a16:creationId xmlns:a16="http://schemas.microsoft.com/office/drawing/2014/main" id="{069CC508-E6FA-433E-BF01-0693B32F6C65}"/>
              </a:ext>
            </a:extLst>
          </p:cNvPr>
          <p:cNvSpPr txBox="1"/>
          <p:nvPr/>
        </p:nvSpPr>
        <p:spPr>
          <a:xfrm>
            <a:off x="10311166" y="1238906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أفهم /</a:t>
            </a:r>
          </a:p>
        </p:txBody>
      </p: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A1D4FCB7-39C9-4E0A-91A1-AB6789DA588B}"/>
              </a:ext>
            </a:extLst>
          </p:cNvPr>
          <p:cNvSpPr txBox="1"/>
          <p:nvPr/>
        </p:nvSpPr>
        <p:spPr>
          <a:xfrm>
            <a:off x="3114626" y="1255461"/>
            <a:ext cx="7422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المعطيات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/ </a:t>
            </a:r>
            <a:r>
              <a:rPr lang="ar-SA" sz="2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النمط : 2 ، 5 ، 11 ، 23 ،.....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611BDD2C-A3F3-42E3-B83A-1F48A6A225D3}"/>
              </a:ext>
            </a:extLst>
          </p:cNvPr>
          <p:cNvSpPr txBox="1"/>
          <p:nvPr/>
        </p:nvSpPr>
        <p:spPr>
          <a:xfrm>
            <a:off x="6019463" y="1681923"/>
            <a:ext cx="45054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المطلوب / أكمل النمط؟</a:t>
            </a:r>
          </a:p>
        </p:txBody>
      </p:sp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D73F8E24-1144-4304-9596-32A067717A32}"/>
              </a:ext>
            </a:extLst>
          </p:cNvPr>
          <p:cNvSpPr/>
          <p:nvPr/>
        </p:nvSpPr>
        <p:spPr>
          <a:xfrm>
            <a:off x="1630811" y="2185557"/>
            <a:ext cx="9477375" cy="4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69A76C02-CADD-415A-8B2F-8C4E3A34CA8A}"/>
              </a:ext>
            </a:extLst>
          </p:cNvPr>
          <p:cNvSpPr txBox="1"/>
          <p:nvPr/>
        </p:nvSpPr>
        <p:spPr>
          <a:xfrm>
            <a:off x="10311166" y="2221417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أخطط /</a:t>
            </a: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02F0A4A8-AB3A-441D-9B78-349A8BE8B93F}"/>
              </a:ext>
            </a:extLst>
          </p:cNvPr>
          <p:cNvSpPr txBox="1"/>
          <p:nvPr/>
        </p:nvSpPr>
        <p:spPr>
          <a:xfrm>
            <a:off x="8469744" y="2237457"/>
            <a:ext cx="1992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البحث عن النمط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156" name="صورة 155">
            <a:extLst>
              <a:ext uri="{FF2B5EF4-FFF2-40B4-BE49-F238E27FC236}">
                <a16:creationId xmlns:a16="http://schemas.microsoft.com/office/drawing/2014/main" id="{FCA8640C-75A6-43D5-97DD-E95B089C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9" y="1842938"/>
            <a:ext cx="1922632" cy="137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8980E95A-3840-45F5-A258-7CB1C7E97E71}"/>
              </a:ext>
            </a:extLst>
          </p:cNvPr>
          <p:cNvSpPr/>
          <p:nvPr/>
        </p:nvSpPr>
        <p:spPr>
          <a:xfrm>
            <a:off x="1666784" y="2773903"/>
            <a:ext cx="9477375" cy="1906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0B89C628-3803-40B2-A9FD-FCEDB1FEE5E1}"/>
              </a:ext>
            </a:extLst>
          </p:cNvPr>
          <p:cNvSpPr txBox="1"/>
          <p:nvPr/>
        </p:nvSpPr>
        <p:spPr>
          <a:xfrm>
            <a:off x="10311166" y="2810377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/</a:t>
            </a:r>
          </a:p>
        </p:txBody>
      </p:sp>
      <p:sp>
        <p:nvSpPr>
          <p:cNvPr id="159" name="مستطيل 158">
            <a:extLst>
              <a:ext uri="{FF2B5EF4-FFF2-40B4-BE49-F238E27FC236}">
                <a16:creationId xmlns:a16="http://schemas.microsoft.com/office/drawing/2014/main" id="{A26F6649-779D-43E5-8D59-6A09046536B8}"/>
              </a:ext>
            </a:extLst>
          </p:cNvPr>
          <p:cNvSpPr/>
          <p:nvPr/>
        </p:nvSpPr>
        <p:spPr>
          <a:xfrm>
            <a:off x="1630811" y="4772599"/>
            <a:ext cx="9477375" cy="1414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A1368BDA-A76D-4ACC-A789-F14C3E6158A8}"/>
              </a:ext>
            </a:extLst>
          </p:cNvPr>
          <p:cNvSpPr txBox="1"/>
          <p:nvPr/>
        </p:nvSpPr>
        <p:spPr>
          <a:xfrm>
            <a:off x="10311166" y="480846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أتحقق /</a:t>
            </a:r>
          </a:p>
        </p:txBody>
      </p:sp>
      <p:sp>
        <p:nvSpPr>
          <p:cNvPr id="161" name="مربع نص 160">
            <a:extLst>
              <a:ext uri="{FF2B5EF4-FFF2-40B4-BE49-F238E27FC236}">
                <a16:creationId xmlns:a16="http://schemas.microsoft.com/office/drawing/2014/main" id="{EBE82BC7-D07A-40E0-A1F1-BF208EA7245E}"/>
              </a:ext>
            </a:extLst>
          </p:cNvPr>
          <p:cNvSpPr txBox="1"/>
          <p:nvPr/>
        </p:nvSpPr>
        <p:spPr>
          <a:xfrm>
            <a:off x="8185933" y="4843168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          = 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D34DC185-C48F-44D9-9DE4-7DAE31FC004F}"/>
              </a:ext>
            </a:extLst>
          </p:cNvPr>
          <p:cNvSpPr txBox="1"/>
          <p:nvPr/>
        </p:nvSpPr>
        <p:spPr>
          <a:xfrm>
            <a:off x="8297088" y="2850167"/>
            <a:ext cx="206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 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B98D3EC0-271B-491D-93B3-F617EFBC20B7}"/>
              </a:ext>
            </a:extLst>
          </p:cNvPr>
          <p:cNvSpPr txBox="1"/>
          <p:nvPr/>
        </p:nvSpPr>
        <p:spPr>
          <a:xfrm>
            <a:off x="8187268" y="3232417"/>
            <a:ext cx="21771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 11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560133A5-DC28-419B-85C0-4EB03A446997}"/>
              </a:ext>
            </a:extLst>
          </p:cNvPr>
          <p:cNvSpPr txBox="1"/>
          <p:nvPr/>
        </p:nvSpPr>
        <p:spPr>
          <a:xfrm>
            <a:off x="8111068" y="3561959"/>
            <a:ext cx="23295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 23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1CDD3710-C50A-4033-BCE4-A6D35F20EBC4}"/>
              </a:ext>
            </a:extLst>
          </p:cNvPr>
          <p:cNvSpPr txBox="1"/>
          <p:nvPr/>
        </p:nvSpPr>
        <p:spPr>
          <a:xfrm>
            <a:off x="8111068" y="3960092"/>
            <a:ext cx="23295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23+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495F5779-D114-4167-9BDC-9EA013A568BF}"/>
              </a:ext>
            </a:extLst>
          </p:cNvPr>
          <p:cNvSpPr txBox="1"/>
          <p:nvPr/>
        </p:nvSpPr>
        <p:spPr>
          <a:xfrm>
            <a:off x="9465905" y="2810377"/>
            <a:ext cx="334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47E3FF49-25B5-4AAA-BD0A-0F260106D655}"/>
              </a:ext>
            </a:extLst>
          </p:cNvPr>
          <p:cNvSpPr txBox="1"/>
          <p:nvPr/>
        </p:nvSpPr>
        <p:spPr>
          <a:xfrm>
            <a:off x="9465905" y="3201068"/>
            <a:ext cx="334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96" name="مربع نص 195">
            <a:extLst>
              <a:ext uri="{FF2B5EF4-FFF2-40B4-BE49-F238E27FC236}">
                <a16:creationId xmlns:a16="http://schemas.microsoft.com/office/drawing/2014/main" id="{04A80A19-A8EB-4939-A389-5B92B15CAF9E}"/>
              </a:ext>
            </a:extLst>
          </p:cNvPr>
          <p:cNvSpPr txBox="1"/>
          <p:nvPr/>
        </p:nvSpPr>
        <p:spPr>
          <a:xfrm>
            <a:off x="9389705" y="3528633"/>
            <a:ext cx="486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197" name="مستطيل: زوايا مستديرة 196">
            <a:extLst>
              <a:ext uri="{FF2B5EF4-FFF2-40B4-BE49-F238E27FC236}">
                <a16:creationId xmlns:a16="http://schemas.microsoft.com/office/drawing/2014/main" id="{D8C5C9BA-14E3-45ED-8387-E4C3CD9D015E}"/>
              </a:ext>
            </a:extLst>
          </p:cNvPr>
          <p:cNvSpPr/>
          <p:nvPr/>
        </p:nvSpPr>
        <p:spPr>
          <a:xfrm>
            <a:off x="9537655" y="2869378"/>
            <a:ext cx="279593" cy="1015744"/>
          </a:xfrm>
          <a:prstGeom prst="roundRect">
            <a:avLst>
              <a:gd name="adj" fmla="val 50000"/>
            </a:avLst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8" name="سهم: منحني لأسفل 197">
            <a:extLst>
              <a:ext uri="{FF2B5EF4-FFF2-40B4-BE49-F238E27FC236}">
                <a16:creationId xmlns:a16="http://schemas.microsoft.com/office/drawing/2014/main" id="{9124BDD5-CA39-42C5-85D7-54F129E3010C}"/>
              </a:ext>
            </a:extLst>
          </p:cNvPr>
          <p:cNvSpPr/>
          <p:nvPr/>
        </p:nvSpPr>
        <p:spPr>
          <a:xfrm rot="16200000" flipH="1">
            <a:off x="9228582" y="3098955"/>
            <a:ext cx="400111" cy="184341"/>
          </a:xfrm>
          <a:prstGeom prst="curvedDownArrow">
            <a:avLst>
              <a:gd name="adj1" fmla="val 50000"/>
              <a:gd name="adj2" fmla="val 82079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99" name="مربع نص 198">
            <a:extLst>
              <a:ext uri="{FF2B5EF4-FFF2-40B4-BE49-F238E27FC236}">
                <a16:creationId xmlns:a16="http://schemas.microsoft.com/office/drawing/2014/main" id="{6D107C14-AAA6-462C-AAA3-74417A7C19D5}"/>
              </a:ext>
            </a:extLst>
          </p:cNvPr>
          <p:cNvSpPr txBox="1"/>
          <p:nvPr/>
        </p:nvSpPr>
        <p:spPr>
          <a:xfrm>
            <a:off x="8834876" y="2989641"/>
            <a:ext cx="534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202" name="سهم: منحني لأسفل 201">
            <a:extLst>
              <a:ext uri="{FF2B5EF4-FFF2-40B4-BE49-F238E27FC236}">
                <a16:creationId xmlns:a16="http://schemas.microsoft.com/office/drawing/2014/main" id="{3314E616-9CE1-483A-9E0B-3A1D1DD92461}"/>
              </a:ext>
            </a:extLst>
          </p:cNvPr>
          <p:cNvSpPr/>
          <p:nvPr/>
        </p:nvSpPr>
        <p:spPr>
          <a:xfrm rot="16200000" flipH="1">
            <a:off x="9186076" y="3504357"/>
            <a:ext cx="400111" cy="184341"/>
          </a:xfrm>
          <a:prstGeom prst="curvedDownArrow">
            <a:avLst>
              <a:gd name="adj1" fmla="val 50000"/>
              <a:gd name="adj2" fmla="val 82079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3" name="مربع نص 202">
            <a:extLst>
              <a:ext uri="{FF2B5EF4-FFF2-40B4-BE49-F238E27FC236}">
                <a16:creationId xmlns:a16="http://schemas.microsoft.com/office/drawing/2014/main" id="{9E7C207A-60EC-4A29-A338-93C5C8EEB41B}"/>
              </a:ext>
            </a:extLst>
          </p:cNvPr>
          <p:cNvSpPr txBox="1"/>
          <p:nvPr/>
        </p:nvSpPr>
        <p:spPr>
          <a:xfrm>
            <a:off x="8792370" y="3395043"/>
            <a:ext cx="534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204" name="سهم: منحني لأسفل 203">
            <a:extLst>
              <a:ext uri="{FF2B5EF4-FFF2-40B4-BE49-F238E27FC236}">
                <a16:creationId xmlns:a16="http://schemas.microsoft.com/office/drawing/2014/main" id="{ACEEB74E-F0DB-4A18-AC48-7F9C8E4EB5BF}"/>
              </a:ext>
            </a:extLst>
          </p:cNvPr>
          <p:cNvSpPr/>
          <p:nvPr/>
        </p:nvSpPr>
        <p:spPr>
          <a:xfrm rot="16200000" flipH="1">
            <a:off x="9170114" y="3918313"/>
            <a:ext cx="400111" cy="184341"/>
          </a:xfrm>
          <a:prstGeom prst="curvedDownArrow">
            <a:avLst>
              <a:gd name="adj1" fmla="val 50000"/>
              <a:gd name="adj2" fmla="val 82079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5" name="مربع نص 204">
            <a:extLst>
              <a:ext uri="{FF2B5EF4-FFF2-40B4-BE49-F238E27FC236}">
                <a16:creationId xmlns:a16="http://schemas.microsoft.com/office/drawing/2014/main" id="{793CE7E8-E2F3-4158-8ED0-A05A8610553C}"/>
              </a:ext>
            </a:extLst>
          </p:cNvPr>
          <p:cNvSpPr txBox="1"/>
          <p:nvPr/>
        </p:nvSpPr>
        <p:spPr>
          <a:xfrm>
            <a:off x="8776408" y="3808999"/>
            <a:ext cx="534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0240D7E8-F0B3-4FEA-AB32-FD14AAB2F8EF}"/>
              </a:ext>
            </a:extLst>
          </p:cNvPr>
          <p:cNvSpPr txBox="1"/>
          <p:nvPr/>
        </p:nvSpPr>
        <p:spPr>
          <a:xfrm>
            <a:off x="9444184" y="3917721"/>
            <a:ext cx="486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24</a:t>
            </a:r>
          </a:p>
        </p:txBody>
      </p:sp>
      <p:sp>
        <p:nvSpPr>
          <p:cNvPr id="207" name="مربع نص 206">
            <a:extLst>
              <a:ext uri="{FF2B5EF4-FFF2-40B4-BE49-F238E27FC236}">
                <a16:creationId xmlns:a16="http://schemas.microsoft.com/office/drawing/2014/main" id="{62AD1902-DBB7-4EA3-A8A4-89D66A78CB0B}"/>
              </a:ext>
            </a:extLst>
          </p:cNvPr>
          <p:cNvSpPr txBox="1"/>
          <p:nvPr/>
        </p:nvSpPr>
        <p:spPr>
          <a:xfrm>
            <a:off x="8185932" y="3960092"/>
            <a:ext cx="486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47</a:t>
            </a:r>
          </a:p>
        </p:txBody>
      </p:sp>
      <p:sp>
        <p:nvSpPr>
          <p:cNvPr id="208" name="مربع نص 207">
            <a:extLst>
              <a:ext uri="{FF2B5EF4-FFF2-40B4-BE49-F238E27FC236}">
                <a16:creationId xmlns:a16="http://schemas.microsoft.com/office/drawing/2014/main" id="{9937E6CE-A35B-4C8C-9D8D-EC74690A726B}"/>
              </a:ext>
            </a:extLst>
          </p:cNvPr>
          <p:cNvSpPr txBox="1"/>
          <p:nvPr/>
        </p:nvSpPr>
        <p:spPr>
          <a:xfrm>
            <a:off x="9428637" y="4843168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39D71D86-91A4-42A0-9CAE-0EC06D90EA13}"/>
              </a:ext>
            </a:extLst>
          </p:cNvPr>
          <p:cNvSpPr txBox="1"/>
          <p:nvPr/>
        </p:nvSpPr>
        <p:spPr>
          <a:xfrm>
            <a:off x="9045723" y="4843168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4E8BE6C5-A698-4292-852D-6B3E2D56D33A}"/>
              </a:ext>
            </a:extLst>
          </p:cNvPr>
          <p:cNvSpPr txBox="1"/>
          <p:nvPr/>
        </p:nvSpPr>
        <p:spPr>
          <a:xfrm>
            <a:off x="8221514" y="5206578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               = 11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07D9580B-6E3E-408E-BE92-29E3753CDF0C}"/>
              </a:ext>
            </a:extLst>
          </p:cNvPr>
          <p:cNvSpPr txBox="1"/>
          <p:nvPr/>
        </p:nvSpPr>
        <p:spPr>
          <a:xfrm>
            <a:off x="9464218" y="5206578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1A77E476-1328-46BF-B53B-644CE6C02E75}"/>
              </a:ext>
            </a:extLst>
          </p:cNvPr>
          <p:cNvSpPr txBox="1"/>
          <p:nvPr/>
        </p:nvSpPr>
        <p:spPr>
          <a:xfrm>
            <a:off x="9081304" y="5206578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3" name="مربع نص 212">
            <a:extLst>
              <a:ext uri="{FF2B5EF4-FFF2-40B4-BE49-F238E27FC236}">
                <a16:creationId xmlns:a16="http://schemas.microsoft.com/office/drawing/2014/main" id="{9C030CE3-6D40-4C1C-ABEB-26BAB26D1FE6}"/>
              </a:ext>
            </a:extLst>
          </p:cNvPr>
          <p:cNvSpPr txBox="1"/>
          <p:nvPr/>
        </p:nvSpPr>
        <p:spPr>
          <a:xfrm>
            <a:off x="8257095" y="5533288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                  = 23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4" name="مربع نص 213">
            <a:extLst>
              <a:ext uri="{FF2B5EF4-FFF2-40B4-BE49-F238E27FC236}">
                <a16:creationId xmlns:a16="http://schemas.microsoft.com/office/drawing/2014/main" id="{11AE167E-E68A-41BC-9C41-F33A6A209174}"/>
              </a:ext>
            </a:extLst>
          </p:cNvPr>
          <p:cNvSpPr txBox="1"/>
          <p:nvPr/>
        </p:nvSpPr>
        <p:spPr>
          <a:xfrm>
            <a:off x="9464218" y="5551638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5" name="مربع نص 214">
            <a:extLst>
              <a:ext uri="{FF2B5EF4-FFF2-40B4-BE49-F238E27FC236}">
                <a16:creationId xmlns:a16="http://schemas.microsoft.com/office/drawing/2014/main" id="{34A7F6E4-9B6F-464F-9527-4FFBE0AACC09}"/>
              </a:ext>
            </a:extLst>
          </p:cNvPr>
          <p:cNvSpPr txBox="1"/>
          <p:nvPr/>
        </p:nvSpPr>
        <p:spPr>
          <a:xfrm>
            <a:off x="9081304" y="5551638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6" name="مربع نص 215">
            <a:extLst>
              <a:ext uri="{FF2B5EF4-FFF2-40B4-BE49-F238E27FC236}">
                <a16:creationId xmlns:a16="http://schemas.microsoft.com/office/drawing/2014/main" id="{CC98C26E-FC64-4FC8-AE94-D6774EA1AF3C}"/>
              </a:ext>
            </a:extLst>
          </p:cNvPr>
          <p:cNvSpPr txBox="1"/>
          <p:nvPr/>
        </p:nvSpPr>
        <p:spPr>
          <a:xfrm>
            <a:off x="8322745" y="5805768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23                  = 47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7" name="مربع نص 216">
            <a:extLst>
              <a:ext uri="{FF2B5EF4-FFF2-40B4-BE49-F238E27FC236}">
                <a16:creationId xmlns:a16="http://schemas.microsoft.com/office/drawing/2014/main" id="{9872C407-3B45-4D5E-BF36-3B3791E0C8CA}"/>
              </a:ext>
            </a:extLst>
          </p:cNvPr>
          <p:cNvSpPr txBox="1"/>
          <p:nvPr/>
        </p:nvSpPr>
        <p:spPr>
          <a:xfrm>
            <a:off x="9484416" y="5816467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9ADBB701-B3CF-43F2-94AB-8A9F9F241018}"/>
              </a:ext>
            </a:extLst>
          </p:cNvPr>
          <p:cNvSpPr txBox="1"/>
          <p:nvPr/>
        </p:nvSpPr>
        <p:spPr>
          <a:xfrm>
            <a:off x="9101502" y="5816467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5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/>
      <p:bldP spid="152" grpId="0"/>
      <p:bldP spid="153" grpId="0" animBg="1"/>
      <p:bldP spid="155" grpId="0"/>
      <p:bldP spid="157" grpId="0" animBg="1"/>
      <p:bldP spid="159" grpId="0" animBg="1"/>
      <p:bldP spid="160" grpId="0"/>
      <p:bldP spid="161" grpId="0"/>
      <p:bldP spid="166" grpId="0"/>
      <p:bldP spid="191" grpId="0"/>
      <p:bldP spid="192" grpId="0"/>
      <p:bldP spid="193" grpId="0"/>
      <p:bldP spid="194" grpId="0"/>
      <p:bldP spid="195" grpId="0"/>
      <p:bldP spid="196" grpId="0"/>
      <p:bldP spid="197" grpId="0" animBg="1"/>
      <p:bldP spid="198" grpId="0" animBg="1"/>
      <p:bldP spid="199" grpId="0"/>
      <p:bldP spid="202" grpId="0" animBg="1"/>
      <p:bldP spid="203" grpId="0"/>
      <p:bldP spid="204" grpId="0" animBg="1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F2E54C7E-A3CA-4FD6-B14D-6BDCCBAA8838}"/>
              </a:ext>
            </a:extLst>
          </p:cNvPr>
          <p:cNvSpPr txBox="1"/>
          <p:nvPr/>
        </p:nvSpPr>
        <p:spPr>
          <a:xfrm>
            <a:off x="2141573" y="491261"/>
            <a:ext cx="88278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يلزم 4 أكواب من الدقيق لصنع طبق من الكعك ، و يلزم نصف هذا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العدد لصنع فطيرة الجبن . فكم كوباً من الدقيق يلزم لصنع 7 فطائر ؟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9BF37048-5B96-41B2-A0EB-881CA369024E}"/>
              </a:ext>
            </a:extLst>
          </p:cNvPr>
          <p:cNvSpPr/>
          <p:nvPr/>
        </p:nvSpPr>
        <p:spPr>
          <a:xfrm>
            <a:off x="1630811" y="1203046"/>
            <a:ext cx="9477375" cy="87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0" name="مربع نص 149">
            <a:extLst>
              <a:ext uri="{FF2B5EF4-FFF2-40B4-BE49-F238E27FC236}">
                <a16:creationId xmlns:a16="http://schemas.microsoft.com/office/drawing/2014/main" id="{069CC508-E6FA-433E-BF01-0693B32F6C65}"/>
              </a:ext>
            </a:extLst>
          </p:cNvPr>
          <p:cNvSpPr txBox="1"/>
          <p:nvPr/>
        </p:nvSpPr>
        <p:spPr>
          <a:xfrm>
            <a:off x="10311166" y="1238906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أفهم /</a:t>
            </a:r>
          </a:p>
        </p:txBody>
      </p: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A1D4FCB7-39C9-4E0A-91A1-AB6789DA588B}"/>
              </a:ext>
            </a:extLst>
          </p:cNvPr>
          <p:cNvSpPr txBox="1"/>
          <p:nvPr/>
        </p:nvSpPr>
        <p:spPr>
          <a:xfrm>
            <a:off x="3114626" y="1255461"/>
            <a:ext cx="7422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المعطيات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/ </a:t>
            </a:r>
            <a:r>
              <a:rPr lang="ar-SA" sz="2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يلزم لصنع الكعك  4 أكواب من الدقيقة – يلزم لصنع الفطائر نصف هذا العدد 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611BDD2C-A3F3-42E3-B83A-1F48A6A225D3}"/>
              </a:ext>
            </a:extLst>
          </p:cNvPr>
          <p:cNvSpPr txBox="1"/>
          <p:nvPr/>
        </p:nvSpPr>
        <p:spPr>
          <a:xfrm>
            <a:off x="6019463" y="1681923"/>
            <a:ext cx="45054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المطلوب / أكم كوباً من الدقيق يلزم لصنع 7 فطائر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؟</a:t>
            </a:r>
          </a:p>
        </p:txBody>
      </p:sp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D73F8E24-1144-4304-9596-32A067717A32}"/>
              </a:ext>
            </a:extLst>
          </p:cNvPr>
          <p:cNvSpPr/>
          <p:nvPr/>
        </p:nvSpPr>
        <p:spPr>
          <a:xfrm>
            <a:off x="1630811" y="2185557"/>
            <a:ext cx="9477375" cy="4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69A76C02-CADD-415A-8B2F-8C4E3A34CA8A}"/>
              </a:ext>
            </a:extLst>
          </p:cNvPr>
          <p:cNvSpPr txBox="1"/>
          <p:nvPr/>
        </p:nvSpPr>
        <p:spPr>
          <a:xfrm>
            <a:off x="10311166" y="2221417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أخطط /</a:t>
            </a: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02F0A4A8-AB3A-441D-9B78-349A8BE8B93F}"/>
              </a:ext>
            </a:extLst>
          </p:cNvPr>
          <p:cNvSpPr txBox="1"/>
          <p:nvPr/>
        </p:nvSpPr>
        <p:spPr>
          <a:xfrm>
            <a:off x="8469744" y="2237457"/>
            <a:ext cx="1992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استخدم الجدول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156" name="صورة 155">
            <a:extLst>
              <a:ext uri="{FF2B5EF4-FFF2-40B4-BE49-F238E27FC236}">
                <a16:creationId xmlns:a16="http://schemas.microsoft.com/office/drawing/2014/main" id="{FCA8640C-75A6-43D5-97DD-E95B089C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9" y="1842938"/>
            <a:ext cx="1922632" cy="137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8980E95A-3840-45F5-A258-7CB1C7E97E71}"/>
              </a:ext>
            </a:extLst>
          </p:cNvPr>
          <p:cNvSpPr/>
          <p:nvPr/>
        </p:nvSpPr>
        <p:spPr>
          <a:xfrm>
            <a:off x="1666784" y="2773903"/>
            <a:ext cx="9477375" cy="1906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0B89C628-3803-40B2-A9FD-FCEDB1FEE5E1}"/>
              </a:ext>
            </a:extLst>
          </p:cNvPr>
          <p:cNvSpPr txBox="1"/>
          <p:nvPr/>
        </p:nvSpPr>
        <p:spPr>
          <a:xfrm>
            <a:off x="10311166" y="2810377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/</a:t>
            </a:r>
          </a:p>
        </p:txBody>
      </p:sp>
      <p:sp>
        <p:nvSpPr>
          <p:cNvPr id="159" name="مستطيل 158">
            <a:extLst>
              <a:ext uri="{FF2B5EF4-FFF2-40B4-BE49-F238E27FC236}">
                <a16:creationId xmlns:a16="http://schemas.microsoft.com/office/drawing/2014/main" id="{A26F6649-779D-43E5-8D59-6A09046536B8}"/>
              </a:ext>
            </a:extLst>
          </p:cNvPr>
          <p:cNvSpPr/>
          <p:nvPr/>
        </p:nvSpPr>
        <p:spPr>
          <a:xfrm>
            <a:off x="1630811" y="4772600"/>
            <a:ext cx="9477375" cy="545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A1368BDA-A76D-4ACC-A789-F14C3E6158A8}"/>
              </a:ext>
            </a:extLst>
          </p:cNvPr>
          <p:cNvSpPr txBox="1"/>
          <p:nvPr/>
        </p:nvSpPr>
        <p:spPr>
          <a:xfrm>
            <a:off x="10311166" y="480846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أتحقق /</a:t>
            </a:r>
          </a:p>
        </p:txBody>
      </p:sp>
      <p:sp>
        <p:nvSpPr>
          <p:cNvPr id="161" name="مربع نص 160">
            <a:extLst>
              <a:ext uri="{FF2B5EF4-FFF2-40B4-BE49-F238E27FC236}">
                <a16:creationId xmlns:a16="http://schemas.microsoft.com/office/drawing/2014/main" id="{EBE82BC7-D07A-40E0-A1F1-BF208EA7245E}"/>
              </a:ext>
            </a:extLst>
          </p:cNvPr>
          <p:cNvSpPr txBox="1"/>
          <p:nvPr/>
        </p:nvSpPr>
        <p:spPr>
          <a:xfrm>
            <a:off x="8818943" y="4843168"/>
            <a:ext cx="14395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2 = 14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aphicFrame>
        <p:nvGraphicFramePr>
          <p:cNvPr id="162" name="جدول 5">
            <a:extLst>
              <a:ext uri="{FF2B5EF4-FFF2-40B4-BE49-F238E27FC236}">
                <a16:creationId xmlns:a16="http://schemas.microsoft.com/office/drawing/2014/main" id="{6D93575D-A96C-4FC5-8704-FA6A307F0F59}"/>
              </a:ext>
            </a:extLst>
          </p:cNvPr>
          <p:cNvGraphicFramePr>
            <a:graphicFrameLocks noGrp="1"/>
          </p:cNvGraphicFramePr>
          <p:nvPr/>
        </p:nvGraphicFramePr>
        <p:xfrm>
          <a:off x="3437714" y="3482401"/>
          <a:ext cx="7224888" cy="74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66461683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92369112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31135386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2177196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3461656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06576885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29129719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971440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64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48208"/>
                  </a:ext>
                </a:extLst>
              </a:tr>
            </a:tbl>
          </a:graphicData>
        </a:graphic>
      </p:graphicFrame>
      <p:sp>
        <p:nvSpPr>
          <p:cNvPr id="163" name="مربع نص 162">
            <a:extLst>
              <a:ext uri="{FF2B5EF4-FFF2-40B4-BE49-F238E27FC236}">
                <a16:creationId xmlns:a16="http://schemas.microsoft.com/office/drawing/2014/main" id="{F3F43E18-98EC-4395-92C8-B4058CED4002}"/>
              </a:ext>
            </a:extLst>
          </p:cNvPr>
          <p:cNvSpPr txBox="1"/>
          <p:nvPr/>
        </p:nvSpPr>
        <p:spPr>
          <a:xfrm>
            <a:off x="9094096" y="3480845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64" name="مربع نص 163">
            <a:extLst>
              <a:ext uri="{FF2B5EF4-FFF2-40B4-BE49-F238E27FC236}">
                <a16:creationId xmlns:a16="http://schemas.microsoft.com/office/drawing/2014/main" id="{1890CD16-78C9-425E-9067-1B4CBD5C509E}"/>
              </a:ext>
            </a:extLst>
          </p:cNvPr>
          <p:cNvSpPr txBox="1"/>
          <p:nvPr/>
        </p:nvSpPr>
        <p:spPr>
          <a:xfrm>
            <a:off x="9140791" y="3845003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65" name="سهم: منحني لأسفل 164">
            <a:extLst>
              <a:ext uri="{FF2B5EF4-FFF2-40B4-BE49-F238E27FC236}">
                <a16:creationId xmlns:a16="http://schemas.microsoft.com/office/drawing/2014/main" id="{0EA6084C-773D-4FDD-93CF-50B14A1DD976}"/>
              </a:ext>
            </a:extLst>
          </p:cNvPr>
          <p:cNvSpPr/>
          <p:nvPr/>
        </p:nvSpPr>
        <p:spPr>
          <a:xfrm flipH="1">
            <a:off x="8398932" y="3137718"/>
            <a:ext cx="862009" cy="291281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D34DC185-C48F-44D9-9DE4-7DAE31FC004F}"/>
              </a:ext>
            </a:extLst>
          </p:cNvPr>
          <p:cNvSpPr txBox="1"/>
          <p:nvPr/>
        </p:nvSpPr>
        <p:spPr>
          <a:xfrm>
            <a:off x="8469744" y="2810377"/>
            <a:ext cx="586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</a:t>
            </a: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BD9DA90D-E3F7-4FC4-BFFA-EB5305596E30}"/>
              </a:ext>
            </a:extLst>
          </p:cNvPr>
          <p:cNvSpPr txBox="1"/>
          <p:nvPr/>
        </p:nvSpPr>
        <p:spPr>
          <a:xfrm>
            <a:off x="9735035" y="3493626"/>
            <a:ext cx="10024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أكواب الدقيق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E0B03820-2AA8-45F5-846A-B24C6D2B3B7A}"/>
              </a:ext>
            </a:extLst>
          </p:cNvPr>
          <p:cNvSpPr txBox="1"/>
          <p:nvPr/>
        </p:nvSpPr>
        <p:spPr>
          <a:xfrm>
            <a:off x="9753222" y="3906559"/>
            <a:ext cx="8558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عدد الفطائر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CFBD945A-BA65-4752-8893-5C6CACBB74EF}"/>
              </a:ext>
            </a:extLst>
          </p:cNvPr>
          <p:cNvSpPr txBox="1"/>
          <p:nvPr/>
        </p:nvSpPr>
        <p:spPr>
          <a:xfrm>
            <a:off x="8188640" y="3834487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BA9FBB94-A113-42FE-974B-77E0FD858DB0}"/>
              </a:ext>
            </a:extLst>
          </p:cNvPr>
          <p:cNvSpPr txBox="1"/>
          <p:nvPr/>
        </p:nvSpPr>
        <p:spPr>
          <a:xfrm>
            <a:off x="7284729" y="3853424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2F002179-0B0E-4CBF-976E-0C96CCD6A035}"/>
              </a:ext>
            </a:extLst>
          </p:cNvPr>
          <p:cNvSpPr txBox="1"/>
          <p:nvPr/>
        </p:nvSpPr>
        <p:spPr>
          <a:xfrm>
            <a:off x="6431755" y="3859791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C97370FE-6081-42A7-B9D7-189F5C83563F}"/>
              </a:ext>
            </a:extLst>
          </p:cNvPr>
          <p:cNvSpPr txBox="1"/>
          <p:nvPr/>
        </p:nvSpPr>
        <p:spPr>
          <a:xfrm>
            <a:off x="5492460" y="3845003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F1890DD8-74B3-48A4-84D5-7CC9A48A3BE2}"/>
              </a:ext>
            </a:extLst>
          </p:cNvPr>
          <p:cNvSpPr txBox="1"/>
          <p:nvPr/>
        </p:nvSpPr>
        <p:spPr>
          <a:xfrm>
            <a:off x="4540309" y="3834487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88741AE1-06CC-474D-B246-E7E521184FBB}"/>
              </a:ext>
            </a:extLst>
          </p:cNvPr>
          <p:cNvSpPr txBox="1"/>
          <p:nvPr/>
        </p:nvSpPr>
        <p:spPr>
          <a:xfrm>
            <a:off x="3636398" y="3853424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9167E652-A3E6-474E-96D0-211B3D2B9725}"/>
              </a:ext>
            </a:extLst>
          </p:cNvPr>
          <p:cNvSpPr txBox="1"/>
          <p:nvPr/>
        </p:nvSpPr>
        <p:spPr>
          <a:xfrm>
            <a:off x="8189401" y="3480845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76" name="سهم: منحني لأسفل 175">
            <a:extLst>
              <a:ext uri="{FF2B5EF4-FFF2-40B4-BE49-F238E27FC236}">
                <a16:creationId xmlns:a16="http://schemas.microsoft.com/office/drawing/2014/main" id="{1D479DF0-9632-4C85-9BC4-DC3122BB82B2}"/>
              </a:ext>
            </a:extLst>
          </p:cNvPr>
          <p:cNvSpPr/>
          <p:nvPr/>
        </p:nvSpPr>
        <p:spPr>
          <a:xfrm flipH="1">
            <a:off x="7418387" y="3113419"/>
            <a:ext cx="862009" cy="291281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EE12551C-B8C2-451A-88A9-7EF1639969F1}"/>
              </a:ext>
            </a:extLst>
          </p:cNvPr>
          <p:cNvSpPr txBox="1"/>
          <p:nvPr/>
        </p:nvSpPr>
        <p:spPr>
          <a:xfrm>
            <a:off x="7489199" y="2786078"/>
            <a:ext cx="586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</a:t>
            </a:r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FE3B35D7-7634-43CD-8C2E-CF4BC3D3808A}"/>
              </a:ext>
            </a:extLst>
          </p:cNvPr>
          <p:cNvSpPr txBox="1"/>
          <p:nvPr/>
        </p:nvSpPr>
        <p:spPr>
          <a:xfrm>
            <a:off x="7308076" y="3477538"/>
            <a:ext cx="333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79" name="سهم: منحني لأسفل 178">
            <a:extLst>
              <a:ext uri="{FF2B5EF4-FFF2-40B4-BE49-F238E27FC236}">
                <a16:creationId xmlns:a16="http://schemas.microsoft.com/office/drawing/2014/main" id="{6DB1F4CF-58BC-4CBC-BE7A-856D78256323}"/>
              </a:ext>
            </a:extLst>
          </p:cNvPr>
          <p:cNvSpPr/>
          <p:nvPr/>
        </p:nvSpPr>
        <p:spPr>
          <a:xfrm flipH="1">
            <a:off x="6558256" y="3104584"/>
            <a:ext cx="862009" cy="291281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0" name="مربع نص 179">
            <a:extLst>
              <a:ext uri="{FF2B5EF4-FFF2-40B4-BE49-F238E27FC236}">
                <a16:creationId xmlns:a16="http://schemas.microsoft.com/office/drawing/2014/main" id="{91795F8C-52AA-4F05-8D28-6D8036337F65}"/>
              </a:ext>
            </a:extLst>
          </p:cNvPr>
          <p:cNvSpPr txBox="1"/>
          <p:nvPr/>
        </p:nvSpPr>
        <p:spPr>
          <a:xfrm>
            <a:off x="6629068" y="2777243"/>
            <a:ext cx="586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</a:t>
            </a:r>
          </a:p>
        </p:txBody>
      </p: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3E8A39AF-AF63-476D-AB14-B1AA7FFD007B}"/>
              </a:ext>
            </a:extLst>
          </p:cNvPr>
          <p:cNvSpPr txBox="1"/>
          <p:nvPr/>
        </p:nvSpPr>
        <p:spPr>
          <a:xfrm>
            <a:off x="6348725" y="3447711"/>
            <a:ext cx="5293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182" name="سهم: منحني لأسفل 181">
            <a:extLst>
              <a:ext uri="{FF2B5EF4-FFF2-40B4-BE49-F238E27FC236}">
                <a16:creationId xmlns:a16="http://schemas.microsoft.com/office/drawing/2014/main" id="{9D91DDB0-FAF1-406B-AE22-4DD4EF612AAA}"/>
              </a:ext>
            </a:extLst>
          </p:cNvPr>
          <p:cNvSpPr/>
          <p:nvPr/>
        </p:nvSpPr>
        <p:spPr>
          <a:xfrm flipH="1">
            <a:off x="5688434" y="3113419"/>
            <a:ext cx="862009" cy="291281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6D54EBB5-E16F-430E-9C44-C72164E603D7}"/>
              </a:ext>
            </a:extLst>
          </p:cNvPr>
          <p:cNvSpPr txBox="1"/>
          <p:nvPr/>
        </p:nvSpPr>
        <p:spPr>
          <a:xfrm>
            <a:off x="5759246" y="2786078"/>
            <a:ext cx="586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</a:t>
            </a: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90C68077-8BA9-47AA-A430-9CAA4771C47A}"/>
              </a:ext>
            </a:extLst>
          </p:cNvPr>
          <p:cNvSpPr txBox="1"/>
          <p:nvPr/>
        </p:nvSpPr>
        <p:spPr>
          <a:xfrm>
            <a:off x="5478903" y="3456546"/>
            <a:ext cx="4608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185" name="سهم: منحني لأسفل 184">
            <a:extLst>
              <a:ext uri="{FF2B5EF4-FFF2-40B4-BE49-F238E27FC236}">
                <a16:creationId xmlns:a16="http://schemas.microsoft.com/office/drawing/2014/main" id="{8496A4B6-791F-4AC3-BE9D-B90E75CC8E33}"/>
              </a:ext>
            </a:extLst>
          </p:cNvPr>
          <p:cNvSpPr/>
          <p:nvPr/>
        </p:nvSpPr>
        <p:spPr>
          <a:xfrm flipH="1">
            <a:off x="4807020" y="3096163"/>
            <a:ext cx="862009" cy="291281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B0B3EF70-617E-40DD-96A8-8D27A322EB86}"/>
              </a:ext>
            </a:extLst>
          </p:cNvPr>
          <p:cNvSpPr txBox="1"/>
          <p:nvPr/>
        </p:nvSpPr>
        <p:spPr>
          <a:xfrm>
            <a:off x="4877832" y="2768822"/>
            <a:ext cx="586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</a:t>
            </a: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1938806E-00E7-497D-A103-AFB301BAE54C}"/>
              </a:ext>
            </a:extLst>
          </p:cNvPr>
          <p:cNvSpPr txBox="1"/>
          <p:nvPr/>
        </p:nvSpPr>
        <p:spPr>
          <a:xfrm>
            <a:off x="4453533" y="3479496"/>
            <a:ext cx="4883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188" name="سهم: منحني لأسفل 187">
            <a:extLst>
              <a:ext uri="{FF2B5EF4-FFF2-40B4-BE49-F238E27FC236}">
                <a16:creationId xmlns:a16="http://schemas.microsoft.com/office/drawing/2014/main" id="{0F9886B6-257E-4D92-86FD-C166FA344F18}"/>
              </a:ext>
            </a:extLst>
          </p:cNvPr>
          <p:cNvSpPr/>
          <p:nvPr/>
        </p:nvSpPr>
        <p:spPr>
          <a:xfrm flipH="1">
            <a:off x="3908091" y="3096163"/>
            <a:ext cx="862009" cy="291281"/>
          </a:xfrm>
          <a:prstGeom prst="curvedDownArrow">
            <a:avLst>
              <a:gd name="adj1" fmla="val 25000"/>
              <a:gd name="adj2" fmla="val 50000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B437B1CA-AB84-4325-8534-5C946985DFCE}"/>
              </a:ext>
            </a:extLst>
          </p:cNvPr>
          <p:cNvSpPr txBox="1"/>
          <p:nvPr/>
        </p:nvSpPr>
        <p:spPr>
          <a:xfrm>
            <a:off x="3978903" y="2768822"/>
            <a:ext cx="586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</a:t>
            </a: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1F212C24-89D6-43D0-8223-FD922037FB9F}"/>
              </a:ext>
            </a:extLst>
          </p:cNvPr>
          <p:cNvSpPr txBox="1"/>
          <p:nvPr/>
        </p:nvSpPr>
        <p:spPr>
          <a:xfrm>
            <a:off x="3622250" y="3490081"/>
            <a:ext cx="4477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727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/>
      <p:bldP spid="152" grpId="0"/>
      <p:bldP spid="153" grpId="0" animBg="1"/>
      <p:bldP spid="155" grpId="0"/>
      <p:bldP spid="157" grpId="0" animBg="1"/>
      <p:bldP spid="159" grpId="0" animBg="1"/>
      <p:bldP spid="160" grpId="0"/>
      <p:bldP spid="161" grpId="0"/>
      <p:bldP spid="163" grpId="0"/>
      <p:bldP spid="164" grpId="0"/>
      <p:bldP spid="165" grpId="0" animBg="1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 animBg="1"/>
      <p:bldP spid="177" grpId="0"/>
      <p:bldP spid="178" grpId="0"/>
      <p:bldP spid="179" grpId="0" animBg="1"/>
      <p:bldP spid="180" grpId="0"/>
      <p:bldP spid="181" grpId="0"/>
      <p:bldP spid="182" grpId="0" animBg="1"/>
      <p:bldP spid="183" grpId="0"/>
      <p:bldP spid="184" grpId="0"/>
      <p:bldP spid="185" grpId="0" animBg="1"/>
      <p:bldP spid="186" grpId="0"/>
      <p:bldP spid="187" grpId="0"/>
      <p:bldP spid="188" grpId="0" animBg="1"/>
      <p:bldP spid="189" grpId="0"/>
      <p:bldP spid="19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527</Words>
  <Application>Microsoft Office PowerPoint</Application>
  <PresentationFormat>شاشة عريضة</PresentationFormat>
  <Paragraphs>162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10</cp:revision>
  <dcterms:created xsi:type="dcterms:W3CDTF">2022-02-07T21:10:17Z</dcterms:created>
  <dcterms:modified xsi:type="dcterms:W3CDTF">2023-01-09T02:44:54Z</dcterms:modified>
</cp:coreProperties>
</file>