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7" r:id="rId2"/>
    <p:sldId id="256" r:id="rId3"/>
    <p:sldId id="275" r:id="rId4"/>
    <p:sldId id="274" r:id="rId5"/>
    <p:sldId id="258" r:id="rId6"/>
    <p:sldId id="259" r:id="rId7"/>
    <p:sldId id="276" r:id="rId8"/>
    <p:sldId id="260" r:id="rId9"/>
    <p:sldId id="263" r:id="rId10"/>
    <p:sldId id="277" r:id="rId11"/>
    <p:sldId id="280" r:id="rId12"/>
    <p:sldId id="261" r:id="rId13"/>
    <p:sldId id="262" r:id="rId14"/>
    <p:sldId id="278" r:id="rId15"/>
    <p:sldId id="265" r:id="rId16"/>
    <p:sldId id="279" r:id="rId17"/>
    <p:sldId id="264" r:id="rId18"/>
    <p:sldId id="268" r:id="rId19"/>
    <p:sldId id="282" r:id="rId20"/>
    <p:sldId id="281" r:id="rId21"/>
    <p:sldId id="273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DC8"/>
    <a:srgbClr val="0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7F2337D-08F8-405D-AC0D-BED37F7290CC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9EA9B2A-8420-4C78-9648-D345CE9A93C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183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50C9A-0E04-4FC0-BC43-68E998F1B5CF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724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F040BB-39F2-4D76-940E-698BAF51B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8B21F1-5A14-431E-99F5-487774D2C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7751C86-D37B-4409-9C99-C8623C2D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9E2C42-6D90-4168-8FBD-9CB732F8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7E0F9E-FFBB-4E7D-AE17-6F527830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482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0B092B-6859-4976-BF08-C20AD596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2669FE1-8DB8-4832-89F0-C5039DA4E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CE1A47-C3C3-4876-8EC5-E82949C1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8DF4BB-8B9B-4F5D-8026-535F7B34C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1AF5FC-4320-446B-AEC3-B007ADEE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720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02E4258-9D4F-45CE-912F-E46C1F70E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28D7FE-9495-4E90-8B88-EEF4090A1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0AFF45-C375-4BC7-A777-F02FA5B2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1134AF-CEFB-49C4-854B-A763BF3D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6FB6C8-8FFD-4066-AA83-95ADC89D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220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DA7151-CEE2-4970-8D41-44EE2631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C0B93B6-3CB6-4554-81B2-8748B2A09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915B41-6BA6-44B9-AF23-D3169C66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824A66-525C-4703-871D-8686C131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6C789C-83B6-40A3-BA21-365F630DD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606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37F800-CBE4-4345-93A7-AE5B7BD7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911CBC2-F1BB-42F2-8A3B-76986814F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A3F9C1B-3122-4E51-8667-B02E6B5FC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D0B32F-4BAD-4FDB-A060-3590B58E5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6D58AD-860B-46A8-8FEC-3244E060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444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18AC77-2594-4203-9139-5A5EA511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624466-64AA-4532-9C1E-6D4F5F780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EA96756-5BC4-497E-8519-21519C002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7CC788-9396-42CC-A05A-B9251BA4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C0162E6-D359-4CDB-8E9B-2E17C723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33F3F82-A4A2-4348-91A2-0C11CD5E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200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A939BC-7F2A-424F-81F1-420E4C9E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6EAF56F-23BB-43EC-BE17-B2A73CB1A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B229595-D978-4686-B1EE-F8F6D33B6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5343827-2476-4D72-90DB-3A985B994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AC0C057-55A3-4FB7-8B22-C28017126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0EE925B-7665-4DC9-9C96-31685E5A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449621C-EF2F-477B-9D15-3EBFC2334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57C46A2-E259-4A3D-831C-519DC01B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2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A61ECF-159B-47EC-A3B7-CE9E6DBF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E961B04-5B8A-493F-ADE4-0B4E8601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0D64DB-D490-4606-B080-1174C6D5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5218450-A1E3-44B7-BBBD-9528AB9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846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5268A58-6814-47F5-A038-1D69F38AE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1AB3104-9D7A-4785-BB9A-A56D21FB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86684CA-0658-4F13-9CD0-098A698E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8091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96419D-131A-460D-878F-6129EF3D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93EC4D-75C9-44A6-B1FF-5EA65A69F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4C95C85-CF2D-4342-8EB6-80E7372E1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D88B814-4ABF-4BBD-A316-EE5A9902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178C32E-CBE0-43C1-9038-0C12AE83D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7D90F4-421A-4F0F-89B1-86507E55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3317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272A45-A78F-45E8-BC4E-B1313FCB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A170034-B424-455D-B44D-675643BF1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20308F1-3D89-4009-9382-8E0624867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BCAE0EE-6AB4-4715-89BA-003953CC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7A29CF-7D97-46CC-9AC1-C99F7126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532F3DD-899F-4132-B211-2B697FDD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860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94B3CC7-7A18-4309-857C-8F5191AA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C5EEA3C-0BD3-49AD-8325-970131068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CFA01A-AB77-4F75-9E17-1E9F2C23C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117D3-5D8A-4671-BCC0-4904A5DCEDB5}" type="datetimeFigureOut">
              <a:rPr lang="ar-SA" smtClean="0"/>
              <a:t>18/06/44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FA6B1DF-AA13-46EB-97A8-CF57852CA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8C423-6574-4467-B934-9765F13AF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7DD0D-AB11-429E-9A49-0AA3512473C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943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2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3.sv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47.svg"/><Relationship Id="rId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9.jpe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7.svg"/><Relationship Id="rId7" Type="http://schemas.openxmlformats.org/officeDocument/2006/relationships/image" Target="../media/image4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5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68400" y="1701800"/>
            <a:ext cx="2540000" cy="26609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1454" y="642351"/>
            <a:ext cx="4701317" cy="40773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30945" y="802218"/>
            <a:ext cx="856029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3834" dirty="0" err="1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علوم</a:t>
            </a:r>
            <a:r>
              <a:rPr lang="en-US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34" dirty="0" err="1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الصف</a:t>
            </a:r>
            <a:r>
              <a:rPr lang="en-US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الرابع </a:t>
            </a:r>
            <a:r>
              <a:rPr lang="en-US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93867" y="4827143"/>
            <a:ext cx="6352118" cy="10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6666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الماء</a:t>
            </a:r>
            <a:endParaRPr lang="en-US" sz="6666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35033" y="101600"/>
            <a:ext cx="6352118" cy="597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6" dirty="0" err="1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الفصل</a:t>
            </a:r>
            <a:r>
              <a:rPr lang="en-US" sz="3666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6" dirty="0" err="1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الدراسي</a:t>
            </a:r>
            <a:r>
              <a:rPr lang="en-US" sz="3666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6" dirty="0" err="1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الثاني</a:t>
            </a:r>
            <a:r>
              <a:rPr lang="en-US" sz="3666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11E25AC-AB7B-D2F2-58FA-6225668E4D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8787" y="2253684"/>
            <a:ext cx="3002279" cy="4218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210" r="2186" b="859"/>
          <a:stretch>
            <a:fillRect/>
          </a:stretch>
        </p:blipFill>
        <p:spPr>
          <a:xfrm>
            <a:off x="240358" y="3041682"/>
            <a:ext cx="4537337" cy="29514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75907" y="1105637"/>
            <a:ext cx="8560292" cy="50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ar-SA" sz="4800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اختبر نفسي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07008" y="2443551"/>
            <a:ext cx="5754103" cy="89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ar-SA" sz="4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أين يمكن ان نجد </a:t>
            </a:r>
            <a:r>
              <a:rPr lang="ar-SA" sz="4400" b="1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المياة</a:t>
            </a:r>
            <a:r>
              <a:rPr lang="ar-SA" sz="4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العذبة ؟ </a:t>
            </a:r>
            <a:endParaRPr lang="en-US" sz="4400" b="1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endParaRPr lang="en-US" sz="4400" b="1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رسم 7" descr="شطب جزئي للمهام في الحافظة خطوط عريضة">
            <a:extLst>
              <a:ext uri="{FF2B5EF4-FFF2-40B4-BE49-F238E27FC236}">
                <a16:creationId xmlns:a16="http://schemas.microsoft.com/office/drawing/2014/main" id="{58C97FD9-4B4A-6528-C637-8F040382B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3680" y="6968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129E8DB-814E-1FDA-BD62-68FF53CB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5792"/>
            <a:ext cx="8077200" cy="5890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12608272-C479-DE84-556E-1885758DA38A}"/>
              </a:ext>
            </a:extLst>
          </p:cNvPr>
          <p:cNvSpPr txBox="1"/>
          <p:nvPr/>
        </p:nvSpPr>
        <p:spPr>
          <a:xfrm>
            <a:off x="1991360" y="307955"/>
            <a:ext cx="9057640" cy="52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34"/>
              </a:lnSpc>
            </a:pPr>
            <a:r>
              <a:rPr lang="ar-SA" sz="2400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صغيراتي الرائعات هيا نوصل القبطان النجيب الى الطريق المؤدي الى مصادر </a:t>
            </a:r>
            <a:r>
              <a:rPr lang="ar-SA" sz="2400" dirty="0" err="1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المياة</a:t>
            </a:r>
            <a:r>
              <a:rPr lang="ar-SA" sz="2400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العذبة   </a:t>
            </a:r>
            <a:endParaRPr lang="en-US" sz="24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رسم 11" descr="مصباح الضوء الفلورسنت مع تعبئة خالصة">
            <a:extLst>
              <a:ext uri="{FF2B5EF4-FFF2-40B4-BE49-F238E27FC236}">
                <a16:creationId xmlns:a16="http://schemas.microsoft.com/office/drawing/2014/main" id="{DDD71A16-240E-8CDB-97A9-7064910FB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1360" y="114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04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94627" y="472015"/>
            <a:ext cx="856029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ar-SA" sz="3834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مصادرالمياه </a:t>
            </a:r>
            <a:r>
              <a:rPr lang="ar-SA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العذبة </a:t>
            </a:r>
            <a:endParaRPr lang="en-US" sz="3834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98240" y="1686576"/>
            <a:ext cx="6991956" cy="4221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البحيرات</a:t>
            </a:r>
            <a:r>
              <a:rPr lang="en-US" sz="2400" b="1" dirty="0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400" b="1" dirty="0" err="1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والخزانات</a:t>
            </a:r>
            <a:r>
              <a:rPr lang="en-US" sz="2400" b="1" dirty="0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400" b="1" dirty="0" err="1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الاصطناعية</a:t>
            </a:r>
            <a:r>
              <a:rPr lang="en-US" sz="2400" b="1" dirty="0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400" b="1" dirty="0" err="1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للمياه</a:t>
            </a:r>
            <a:r>
              <a:rPr lang="en-US" sz="2400" b="1" dirty="0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 </a:t>
            </a: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en-US" sz="2400" b="1" dirty="0">
              <a:solidFill>
                <a:srgbClr val="FFFAEF"/>
              </a:solidFill>
              <a:latin typeface="Arial" panose="020B0604020202020204" pitchFamily="34" charset="0"/>
              <a:cs typeface="Tajawal Medium" pitchFamily="2" charset="-78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en-US" sz="2400" b="1" dirty="0">
              <a:solidFill>
                <a:srgbClr val="FFFAEF"/>
              </a:solidFill>
              <a:latin typeface="Arial" panose="020B0604020202020204" pitchFamily="34" charset="0"/>
              <a:cs typeface="Tajawal Medium" pitchFamily="2" charset="-78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en-US" sz="2400" b="1" dirty="0">
              <a:solidFill>
                <a:srgbClr val="FFFAEF"/>
              </a:solidFill>
              <a:latin typeface="Arial" panose="020B0604020202020204" pitchFamily="34" charset="0"/>
              <a:cs typeface="Tajawal Medium" pitchFamily="2" charset="-78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en-US" sz="2400" b="1" dirty="0">
              <a:solidFill>
                <a:srgbClr val="FFFAEF"/>
              </a:solidFill>
              <a:latin typeface="Arial" panose="020B0604020202020204" pitchFamily="34" charset="0"/>
              <a:cs typeface="Tajawal Medium" pitchFamily="2" charset="-78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en-US" sz="2400" b="1" dirty="0">
              <a:solidFill>
                <a:srgbClr val="FFFAEF"/>
              </a:solidFill>
              <a:latin typeface="Arial" panose="020B0604020202020204" pitchFamily="34" charset="0"/>
              <a:cs typeface="Tajawal Medium" pitchFamily="2" charset="-78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en-US" sz="2400" b="1" dirty="0">
              <a:solidFill>
                <a:srgbClr val="FFFAEF"/>
              </a:solidFill>
              <a:latin typeface="Arial" panose="020B0604020202020204" pitchFamily="34" charset="0"/>
              <a:cs typeface="Tajawal Medium" pitchFamily="2" charset="-78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en-US" sz="2400" b="1" dirty="0">
              <a:solidFill>
                <a:srgbClr val="FFFAEF"/>
              </a:solidFill>
              <a:latin typeface="Arial" panose="020B0604020202020204" pitchFamily="34" charset="0"/>
              <a:cs typeface="Tajawal Medium" pitchFamily="2" charset="-78"/>
            </a:endParaRPr>
          </a:p>
          <a:p>
            <a:pPr algn="l">
              <a:lnSpc>
                <a:spcPts val="3663"/>
              </a:lnSpc>
              <a:spcBef>
                <a:spcPct val="0"/>
              </a:spcBef>
            </a:pPr>
            <a:r>
              <a:rPr lang="ar-SA" sz="2400" b="1" dirty="0">
                <a:solidFill>
                  <a:srgbClr val="FFFAEF"/>
                </a:solidFill>
                <a:latin typeface="Arial" panose="020B0604020202020204" pitchFamily="34" charset="0"/>
                <a:cs typeface="Tajawal Medium" pitchFamily="2" charset="-78"/>
              </a:rPr>
              <a:t> محطات تنقية المياه </a:t>
            </a:r>
            <a:endParaRPr lang="en-US" sz="2133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78721" y="3924513"/>
            <a:ext cx="6234557" cy="495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  <a:spcBef>
                <a:spcPct val="0"/>
              </a:spcBef>
            </a:pPr>
            <a:r>
              <a:rPr lang="ar-SA" sz="4800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الابار </a:t>
            </a:r>
            <a:endParaRPr lang="en-US" sz="48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EB2B348-CDB5-61D1-5AF9-2CB4F479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7383" y="846284"/>
            <a:ext cx="3541018" cy="2883074"/>
          </a:xfrm>
          <a:prstGeom prst="rect">
            <a:avLst/>
          </a:prstGeom>
        </p:spPr>
      </p:pic>
      <p:pic>
        <p:nvPicPr>
          <p:cNvPr id="10" name="صورة 4">
            <a:extLst>
              <a:ext uri="{FF2B5EF4-FFF2-40B4-BE49-F238E27FC236}">
                <a16:creationId xmlns:a16="http://schemas.microsoft.com/office/drawing/2014/main" id="{093BC7D7-FBF2-0921-1125-6329836F3C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t="10363" r="37488" b="10617"/>
          <a:stretch/>
        </p:blipFill>
        <p:spPr>
          <a:xfrm>
            <a:off x="6777990" y="2126594"/>
            <a:ext cx="4845050" cy="320552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73381FC-B603-F5F1-0AAF-B543828C41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31" r="7643" b="3831"/>
          <a:stretch>
            <a:fillRect/>
          </a:stretch>
        </p:blipFill>
        <p:spPr>
          <a:xfrm>
            <a:off x="1003547" y="4234044"/>
            <a:ext cx="2471173" cy="2196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9392" y="2927769"/>
            <a:ext cx="4517811" cy="28349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53476" y="2697630"/>
            <a:ext cx="4022244" cy="32748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94627" y="472014"/>
            <a:ext cx="856029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jawal Medium" pitchFamily="2" charset="-78"/>
                <a:cs typeface="Tajawal Medium" pitchFamily="2" charset="-78"/>
              </a:rPr>
              <a:t>البحيرات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jawal Medium" pitchFamily="2" charset="-78"/>
                <a:cs typeface="Tajawal Medium" pitchFamily="2" charset="-78"/>
              </a:rPr>
              <a:t>والخزانات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jawal Medium" pitchFamily="2" charset="-78"/>
                <a:cs typeface="Tajawal Medium" pitchFamily="2" charset="-78"/>
              </a:rPr>
              <a:t>الاصطناعية</a:t>
            </a:r>
            <a:endParaRPr lang="en-US" sz="3834" dirty="0">
              <a:solidFill>
                <a:schemeClr val="accent4">
                  <a:lumMod val="60000"/>
                  <a:lumOff val="40000"/>
                </a:schemeClr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43682" y="1802152"/>
            <a:ext cx="8093315" cy="149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6"/>
              </a:lnSpc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cs typeface="Tajawal Medium"/>
              </a:rPr>
              <a:t>هي خزانات طبيعية يتجمع فيها الماء وبعضها خزانات بشرية يبنيها البشر </a:t>
            </a:r>
          </a:p>
          <a:p>
            <a:pPr algn="ctr">
              <a:lnSpc>
                <a:spcPts val="4036"/>
              </a:lnSpc>
              <a:spcBef>
                <a:spcPct val="0"/>
              </a:spcBef>
            </a:pPr>
            <a:endParaRPr lang="en-US" sz="2883" dirty="0">
              <a:solidFill>
                <a:schemeClr val="bg1"/>
              </a:solidFill>
              <a:latin typeface="Tajawal Medium" pitchFamily="2" charset="-78"/>
              <a:cs typeface="Tajawal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815854" y="1128872"/>
            <a:ext cx="856029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ar-SA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jawal Medium" pitchFamily="2" charset="-78"/>
                <a:cs typeface="Tajawal Medium" pitchFamily="2" charset="-78"/>
              </a:rPr>
              <a:t>الابار </a:t>
            </a:r>
            <a:endParaRPr lang="en-US" sz="3834" dirty="0">
              <a:solidFill>
                <a:schemeClr val="accent4">
                  <a:lumMod val="60000"/>
                  <a:lumOff val="40000"/>
                </a:schemeClr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20720" y="2036287"/>
            <a:ext cx="816971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ar-SA" sz="3200" dirty="0">
              <a:solidFill>
                <a:schemeClr val="bg1"/>
              </a:solidFill>
              <a:cs typeface="Tajawal Medium"/>
            </a:endParaRPr>
          </a:p>
          <a:p>
            <a:pPr algn="ctr"/>
            <a:r>
              <a:rPr lang="ar-SA" sz="3200" dirty="0">
                <a:solidFill>
                  <a:schemeClr val="bg1"/>
                </a:solidFill>
                <a:cs typeface="Tajawal Medium"/>
              </a:rPr>
              <a:t>البئر: </a:t>
            </a:r>
            <a:r>
              <a:rPr lang="ar-EG" sz="3200" dirty="0">
                <a:solidFill>
                  <a:schemeClr val="bg1"/>
                </a:solidFill>
                <a:cs typeface="Tajawal Medium"/>
              </a:rPr>
              <a:t> </a:t>
            </a:r>
            <a:r>
              <a:rPr lang="ar-SA" sz="3200" dirty="0">
                <a:solidFill>
                  <a:schemeClr val="bg1"/>
                </a:solidFill>
                <a:cs typeface="Tajawal Medium"/>
              </a:rPr>
              <a:t>ثقب يحفر في الأرض ليصل الى المياه الجوفية</a:t>
            </a:r>
            <a:r>
              <a:rPr lang="ar-EG" sz="3200" dirty="0">
                <a:solidFill>
                  <a:schemeClr val="bg1"/>
                </a:solidFill>
                <a:cs typeface="Tajawal Medium"/>
              </a:rPr>
              <a:t>. </a:t>
            </a:r>
          </a:p>
          <a:p>
            <a:pPr algn="ctr"/>
            <a:endParaRPr lang="ar-SA" sz="3200" dirty="0">
              <a:solidFill>
                <a:schemeClr val="bg1"/>
              </a:solidFill>
              <a:cs typeface="Tajawal Medium"/>
            </a:endParaRPr>
          </a:p>
          <a:p>
            <a:pPr algn="ctr"/>
            <a:endParaRPr lang="ar-SA" sz="3200" dirty="0">
              <a:solidFill>
                <a:schemeClr val="bg1"/>
              </a:solidFill>
              <a:cs typeface="Tajawal Medium"/>
            </a:endParaRPr>
          </a:p>
          <a:p>
            <a:pPr algn="ctr"/>
            <a:endParaRPr lang="ar-SA" sz="3200" dirty="0">
              <a:solidFill>
                <a:schemeClr val="bg1"/>
              </a:solidFill>
              <a:cs typeface="Tajawal Medium"/>
            </a:endParaRPr>
          </a:p>
          <a:p>
            <a:pPr algn="ctr"/>
            <a:endParaRPr lang="ar-SA" sz="3200" dirty="0">
              <a:solidFill>
                <a:schemeClr val="bg1"/>
              </a:solidFill>
              <a:cs typeface="Tajawal Medium"/>
            </a:endParaRPr>
          </a:p>
          <a:p>
            <a:pPr algn="ctr"/>
            <a:r>
              <a:rPr lang="ar-EG" sz="3200" dirty="0">
                <a:solidFill>
                  <a:schemeClr val="bg1"/>
                </a:solidFill>
                <a:cs typeface="Tajawal Medium"/>
              </a:rPr>
              <a:t>حفر الآبار إحدى الطرق للحصول</a:t>
            </a:r>
            <a:r>
              <a:rPr lang="ar-SA" sz="3200" dirty="0">
                <a:solidFill>
                  <a:schemeClr val="bg1"/>
                </a:solidFill>
                <a:cs typeface="Tajawal Medium"/>
              </a:rPr>
              <a:t> </a:t>
            </a:r>
            <a:r>
              <a:rPr lang="ar-EG" sz="3200" dirty="0">
                <a:solidFill>
                  <a:schemeClr val="bg1"/>
                </a:solidFill>
                <a:cs typeface="Tajawal Medium"/>
              </a:rPr>
              <a:t>على الماء العذب . </a:t>
            </a:r>
            <a:endParaRPr lang="ar-SA" sz="3200" dirty="0">
              <a:solidFill>
                <a:schemeClr val="bg1"/>
              </a:solidFill>
              <a:cs typeface="Tajawal Medium"/>
            </a:endParaRPr>
          </a:p>
          <a:p>
            <a:pPr algn="ctr"/>
            <a:endParaRPr lang="ar-SA" sz="3200" dirty="0">
              <a:solidFill>
                <a:schemeClr val="bg1"/>
              </a:solidFill>
              <a:cs typeface="Tajawal Medium"/>
            </a:endParaRPr>
          </a:p>
          <a:p>
            <a:pPr algn="ctr"/>
            <a:endParaRPr lang="ar-SA" sz="3200" dirty="0">
              <a:solidFill>
                <a:schemeClr val="bg1"/>
              </a:solidFill>
              <a:cs typeface="Tajawal Medium"/>
            </a:endParaRPr>
          </a:p>
          <a:p>
            <a:pPr algn="ctr"/>
            <a:endParaRPr lang="ar-EG" sz="3200" dirty="0">
              <a:solidFill>
                <a:schemeClr val="bg1"/>
              </a:solidFill>
              <a:cs typeface="Tajawal Medium"/>
            </a:endParaRPr>
          </a:p>
        </p:txBody>
      </p:sp>
      <p:pic>
        <p:nvPicPr>
          <p:cNvPr id="6" name="صورة 4">
            <a:extLst>
              <a:ext uri="{FF2B5EF4-FFF2-40B4-BE49-F238E27FC236}">
                <a16:creationId xmlns:a16="http://schemas.microsoft.com/office/drawing/2014/main" id="{A44CA28A-66B2-8CB5-A6D4-AEB11F6D4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t="10363" r="37488" b="10617"/>
          <a:stretch/>
        </p:blipFill>
        <p:spPr>
          <a:xfrm>
            <a:off x="0" y="2036287"/>
            <a:ext cx="4845050" cy="320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1405" y="728049"/>
            <a:ext cx="2636795" cy="2857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0139" y="1744659"/>
            <a:ext cx="2780987" cy="336868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93024" y="912116"/>
            <a:ext cx="5133377" cy="474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ar-SA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عمليات </a:t>
            </a:r>
            <a:r>
              <a:rPr lang="en-US" sz="4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تنقية</a:t>
            </a:r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المياه</a:t>
            </a:r>
            <a:endParaRPr lang="en-US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78200" y="1904585"/>
            <a:ext cx="4267200" cy="136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ar-EG" sz="2000" b="1" dirty="0">
                <a:solidFill>
                  <a:schemeClr val="bg1"/>
                </a:solidFill>
                <a:cs typeface="Tajawal Medium"/>
              </a:rPr>
              <a:t>الماء العذب لا يكون نقياً دائماً فهو قد يحتوي على بكتيريا والكيماويات الضارة </a:t>
            </a:r>
            <a:endParaRPr lang="ar-SA" sz="2000" b="1" dirty="0">
              <a:solidFill>
                <a:schemeClr val="bg1"/>
              </a:solidFill>
              <a:cs typeface="Tajawal Medium"/>
            </a:endParaRPr>
          </a:p>
          <a:p>
            <a:pPr algn="ctr">
              <a:lnSpc>
                <a:spcPts val="3734"/>
              </a:lnSpc>
              <a:spcBef>
                <a:spcPct val="0"/>
              </a:spcBef>
            </a:pPr>
            <a:endParaRPr lang="en-US" sz="2000" b="1" dirty="0">
              <a:solidFill>
                <a:schemeClr val="bg1"/>
              </a:solidFill>
              <a:latin typeface="Tajawal Medium" pitchFamily="2" charset="-78"/>
              <a:cs typeface="Tajawal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66791" y="3372861"/>
            <a:ext cx="5215975" cy="425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ar-SA" sz="2000" b="1" dirty="0">
                <a:solidFill>
                  <a:schemeClr val="bg1"/>
                </a:solidFill>
                <a:cs typeface="Tajawal Medium"/>
              </a:rPr>
              <a:t>تصل هذه المواد الى الماء اثناء </a:t>
            </a:r>
            <a:r>
              <a:rPr lang="ar-SA" sz="2000" b="1" dirty="0" err="1">
                <a:solidFill>
                  <a:schemeClr val="bg1"/>
                </a:solidFill>
                <a:cs typeface="Tajawal Medium"/>
              </a:rPr>
              <a:t>جريانة</a:t>
            </a:r>
            <a:endParaRPr lang="en-US" sz="2133" b="1" dirty="0">
              <a:solidFill>
                <a:srgbClr val="FFFAEF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37570" y="4659241"/>
            <a:ext cx="4516859" cy="908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ar-EG" sz="2000" dirty="0">
                <a:solidFill>
                  <a:schemeClr val="bg1"/>
                </a:solidFill>
                <a:cs typeface="Tajawal Medium"/>
              </a:rPr>
              <a:t>لذا يعالج الإنسان الماء في محطات تنقية المياه</a:t>
            </a:r>
            <a:r>
              <a:rPr lang="ar-SA" sz="2000" dirty="0">
                <a:solidFill>
                  <a:schemeClr val="bg1"/>
                </a:solidFill>
                <a:cs typeface="Tajawal Medium"/>
              </a:rPr>
              <a:t> ليصبح صالحا للشرب او </a:t>
            </a:r>
            <a:r>
              <a:rPr lang="ar-SA" sz="2000" dirty="0" err="1">
                <a:solidFill>
                  <a:schemeClr val="bg1"/>
                </a:solidFill>
                <a:cs typeface="Tajawal Medium"/>
              </a:rPr>
              <a:t>الزراعه</a:t>
            </a:r>
            <a:r>
              <a:rPr lang="ar-SA" sz="2000" dirty="0">
                <a:solidFill>
                  <a:schemeClr val="bg1"/>
                </a:solidFill>
                <a:cs typeface="Tajawal Medium"/>
              </a:rPr>
              <a:t> </a:t>
            </a:r>
            <a:r>
              <a:rPr lang="ar-EG" sz="2000" dirty="0">
                <a:solidFill>
                  <a:schemeClr val="bg1"/>
                </a:solidFill>
                <a:cs typeface="Tajawal Medium"/>
              </a:rPr>
              <a:t> .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F9C4633-E9E0-2C60-7CDD-21FDBA18B5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90" r="1906"/>
          <a:stretch>
            <a:fillRect/>
          </a:stretch>
        </p:blipFill>
        <p:spPr>
          <a:xfrm>
            <a:off x="2516116" y="3834711"/>
            <a:ext cx="1827198" cy="2857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675907" y="1105637"/>
            <a:ext cx="8560292" cy="50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ar-SA" sz="4800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تقويم مرحلي </a:t>
            </a:r>
            <a:endParaRPr lang="en-US" sz="48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99764" y="2326924"/>
            <a:ext cx="9208442" cy="1327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ar-SA" sz="4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الماء العذب لا يكون نقيا دائما فقد يحتوي على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endParaRPr lang="ar-SA" sz="4400" b="1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ar-SA" sz="4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بكتيريا ضارة </a:t>
            </a:r>
            <a:endParaRPr lang="en-US" sz="4400" b="1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رسم 7" descr="شطب جزئي للمهام في الحافظة خطوط عريضة">
            <a:extLst>
              <a:ext uri="{FF2B5EF4-FFF2-40B4-BE49-F238E27FC236}">
                <a16:creationId xmlns:a16="http://schemas.microsoft.com/office/drawing/2014/main" id="{58C97FD9-4B4A-6528-C637-8F040382B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680" y="696825"/>
            <a:ext cx="914400" cy="914400"/>
          </a:xfrm>
          <a:prstGeom prst="rect">
            <a:avLst/>
          </a:prstGeom>
        </p:spPr>
      </p:pic>
      <p:pic>
        <p:nvPicPr>
          <p:cNvPr id="14" name="رسم 13" descr="شارة الصليب مع تعبئة خالصة">
            <a:extLst>
              <a:ext uri="{FF2B5EF4-FFF2-40B4-BE49-F238E27FC236}">
                <a16:creationId xmlns:a16="http://schemas.microsoft.com/office/drawing/2014/main" id="{F5FFE8FB-C174-5E51-7691-A44EF5A52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4173" y="3796643"/>
            <a:ext cx="1679595" cy="1679595"/>
          </a:xfrm>
          <a:prstGeom prst="rect">
            <a:avLst/>
          </a:prstGeom>
        </p:spPr>
      </p:pic>
      <p:pic>
        <p:nvPicPr>
          <p:cNvPr id="16" name="رسم 15" descr="شارة علامة 1 مع تعبئة خالصة">
            <a:extLst>
              <a:ext uri="{FF2B5EF4-FFF2-40B4-BE49-F238E27FC236}">
                <a16:creationId xmlns:a16="http://schemas.microsoft.com/office/drawing/2014/main" id="{158F1B91-0AA9-FCC6-A78E-32714ECD6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7857" y="3796643"/>
            <a:ext cx="1679595" cy="167959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4E7C2BA-BD8B-C1DA-8E32-B4B0B665CC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9142" y="6569730"/>
            <a:ext cx="785041" cy="205389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2A194425-9063-5EC4-628E-0CADD3D7A4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00423" flipH="1">
            <a:off x="10760881" y="215708"/>
            <a:ext cx="1450036" cy="39353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62CB096-8DE2-A171-7B60-9AA6F74333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517964" flipH="1">
            <a:off x="-495073" y="-488315"/>
            <a:ext cx="1410029" cy="1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25596" y="1965191"/>
            <a:ext cx="4311294" cy="431129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429624" y="193886"/>
            <a:ext cx="3102570" cy="5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6"/>
              </a:lnSpc>
              <a:spcBef>
                <a:spcPct val="0"/>
              </a:spcBef>
            </a:pPr>
            <a:r>
              <a:rPr lang="en-US" sz="328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استعمالات</a:t>
            </a:r>
            <a:r>
              <a:rPr lang="en-US" sz="328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8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المياه</a:t>
            </a:r>
            <a:r>
              <a:rPr lang="en-US" sz="328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50349" y="5805508"/>
            <a:ext cx="8591582" cy="9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ar-SA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 Medium" pitchFamily="2" charset="-78"/>
                <a:cs typeface="Tajawal Medium"/>
              </a:rPr>
              <a:t>ري المزروعات :</a:t>
            </a:r>
            <a:r>
              <a:rPr lang="ar-SA" sz="2400" dirty="0">
                <a:solidFill>
                  <a:schemeClr val="accent4">
                    <a:lumMod val="40000"/>
                    <a:lumOff val="60000"/>
                  </a:schemeClr>
                </a:solidFill>
                <a:cs typeface="Tajawal Medium"/>
              </a:rPr>
              <a:t>عملية توصيل الماء الى التربة الزراعية </a:t>
            </a:r>
            <a:endParaRPr lang="ar-EG" sz="2400" dirty="0">
              <a:solidFill>
                <a:schemeClr val="accent4">
                  <a:lumMod val="40000"/>
                  <a:lumOff val="60000"/>
                </a:schemeClr>
              </a:solidFill>
              <a:cs typeface="Tajawal Medium"/>
            </a:endParaRPr>
          </a:p>
          <a:p>
            <a:pPr algn="ctr">
              <a:lnSpc>
                <a:spcPts val="3734"/>
              </a:lnSpc>
              <a:spcBef>
                <a:spcPct val="0"/>
              </a:spcBef>
            </a:pPr>
            <a:endParaRPr lang="en-US" sz="2400" b="1" dirty="0">
              <a:solidFill>
                <a:schemeClr val="accent4">
                  <a:lumMod val="40000"/>
                  <a:lumOff val="60000"/>
                </a:schemeClr>
              </a:solidFill>
              <a:latin typeface="Tajawal Medium" pitchFamily="2" charset="-78"/>
              <a:cs typeface="Tajawal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87906" y="1331479"/>
            <a:ext cx="6725642" cy="375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ar-SA" sz="2667" b="1" dirty="0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                                                الشرب </a:t>
            </a:r>
          </a:p>
          <a:p>
            <a:pPr algn="ctr">
              <a:lnSpc>
                <a:spcPts val="3734"/>
              </a:lnSpc>
              <a:spcBef>
                <a:spcPct val="0"/>
              </a:spcBef>
            </a:pPr>
            <a:endParaRPr lang="ar-SA" sz="2667" b="1" dirty="0">
              <a:solidFill>
                <a:srgbClr val="FFFAEF"/>
              </a:solidFill>
              <a:latin typeface="Tajawal Medium" pitchFamily="2" charset="-78"/>
              <a:cs typeface="Tajawal Medium" pitchFamily="2" charset="-78"/>
            </a:endParaRPr>
          </a:p>
          <a:p>
            <a:pPr algn="ctr">
              <a:lnSpc>
                <a:spcPts val="3734"/>
              </a:lnSpc>
              <a:spcBef>
                <a:spcPct val="0"/>
              </a:spcBef>
            </a:pPr>
            <a:endParaRPr lang="ar-SA" sz="2667" b="1" dirty="0">
              <a:solidFill>
                <a:srgbClr val="FFFAEF"/>
              </a:solidFill>
              <a:latin typeface="Tajawal Medium" pitchFamily="2" charset="-78"/>
              <a:cs typeface="Tajawal Medium" pitchFamily="2" charset="-78"/>
            </a:endParaRPr>
          </a:p>
          <a:p>
            <a:pPr algn="ctr">
              <a:lnSpc>
                <a:spcPts val="3734"/>
              </a:lnSpc>
              <a:spcBef>
                <a:spcPct val="0"/>
              </a:spcBef>
            </a:pPr>
            <a:endParaRPr lang="ar-SA" sz="2667" b="1" dirty="0">
              <a:solidFill>
                <a:srgbClr val="FFFAEF"/>
              </a:solidFill>
              <a:latin typeface="Tajawal Medium" pitchFamily="2" charset="-78"/>
              <a:cs typeface="Tajawal Medium" pitchFamily="2" charset="-78"/>
            </a:endParaRPr>
          </a:p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ar-SA" sz="2667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 Medium" pitchFamily="2" charset="-78"/>
                <a:cs typeface="Tajawal Medium" pitchFamily="2" charset="-78"/>
              </a:rPr>
              <a:t>            ابحار السفن </a:t>
            </a:r>
          </a:p>
          <a:p>
            <a:pPr algn="ctr">
              <a:lnSpc>
                <a:spcPts val="3734"/>
              </a:lnSpc>
              <a:spcBef>
                <a:spcPct val="0"/>
              </a:spcBef>
            </a:pPr>
            <a:endParaRPr lang="ar-SA" sz="2667" b="1" dirty="0">
              <a:solidFill>
                <a:srgbClr val="FFFAEF"/>
              </a:solidFill>
              <a:latin typeface="Tajawal Medium" pitchFamily="2" charset="-78"/>
              <a:cs typeface="Tajawal Medium" pitchFamily="2" charset="-78"/>
            </a:endParaRPr>
          </a:p>
          <a:p>
            <a:pPr algn="l">
              <a:lnSpc>
                <a:spcPts val="3734"/>
              </a:lnSpc>
              <a:spcBef>
                <a:spcPct val="0"/>
              </a:spcBef>
            </a:pPr>
            <a:endParaRPr lang="ar-SA" sz="2667" b="1" dirty="0">
              <a:solidFill>
                <a:srgbClr val="FFFAEF"/>
              </a:solidFill>
              <a:latin typeface="Tajawal Medium" pitchFamily="2" charset="-78"/>
              <a:cs typeface="Tajawal Medium" pitchFamily="2" charset="-78"/>
            </a:endParaRPr>
          </a:p>
          <a:p>
            <a:pPr algn="l">
              <a:lnSpc>
                <a:spcPts val="3734"/>
              </a:lnSpc>
              <a:spcBef>
                <a:spcPct val="0"/>
              </a:spcBef>
            </a:pPr>
            <a:r>
              <a:rPr lang="ar-SA" sz="2667" b="1" dirty="0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الممارسات الرياضية </a:t>
            </a:r>
            <a:endParaRPr lang="en-US" sz="2667" b="1" dirty="0">
              <a:solidFill>
                <a:srgbClr val="FFFAEF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pic>
        <p:nvPicPr>
          <p:cNvPr id="9" name="صورة 8" descr="فتاة صغيرة تغوص في الماء">
            <a:extLst>
              <a:ext uri="{FF2B5EF4-FFF2-40B4-BE49-F238E27FC236}">
                <a16:creationId xmlns:a16="http://schemas.microsoft.com/office/drawing/2014/main" id="{D92C27ED-1B2C-0A6D-3000-127205E79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9" y="4176348"/>
            <a:ext cx="2392442" cy="1595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رسم 10" descr="باخرة سياحية خطوط عريضة">
            <a:extLst>
              <a:ext uri="{FF2B5EF4-FFF2-40B4-BE49-F238E27FC236}">
                <a16:creationId xmlns:a16="http://schemas.microsoft.com/office/drawing/2014/main" id="{F9130D6A-DC99-DCC0-F51E-B50387124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8305" y="2556229"/>
            <a:ext cx="1620119" cy="1620119"/>
          </a:xfrm>
          <a:prstGeom prst="rect">
            <a:avLst/>
          </a:prstGeom>
        </p:spPr>
      </p:pic>
      <p:pic>
        <p:nvPicPr>
          <p:cNvPr id="13" name="صورة 12" descr="رجل رياضيّ يشرب ماء عذب في شارع المدينة">
            <a:extLst>
              <a:ext uri="{FF2B5EF4-FFF2-40B4-BE49-F238E27FC236}">
                <a16:creationId xmlns:a16="http://schemas.microsoft.com/office/drawing/2014/main" id="{DE5A9E11-203B-5362-CF4B-9F3D12C9A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69" y="732110"/>
            <a:ext cx="2732841" cy="1824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75C0C0F-7AC3-E0B4-C4F9-B3D3AFD174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00423" flipH="1">
            <a:off x="10760881" y="215708"/>
            <a:ext cx="1450036" cy="39353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4D55A1F-4005-1218-6F6D-8EB158E0AD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517964" flipH="1">
            <a:off x="-495073" y="-488315"/>
            <a:ext cx="1410029" cy="1360679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A031055B-4B68-47D0-5FC5-9A597D897C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9142" y="6569730"/>
            <a:ext cx="785041" cy="205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86" t="4422" r="6086" b="4433"/>
          <a:stretch>
            <a:fillRect/>
          </a:stretch>
        </p:blipFill>
        <p:spPr>
          <a:xfrm>
            <a:off x="8331200" y="2728476"/>
            <a:ext cx="1436821" cy="1044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11455" y="2140981"/>
            <a:ext cx="1331663" cy="13166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4767"/>
          <a:stretch>
            <a:fillRect/>
          </a:stretch>
        </p:blipFill>
        <p:spPr>
          <a:xfrm>
            <a:off x="1102924" y="2260600"/>
            <a:ext cx="1409603" cy="13441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696" t="7006" r="7597"/>
          <a:stretch>
            <a:fillRect/>
          </a:stretch>
        </p:blipFill>
        <p:spPr>
          <a:xfrm>
            <a:off x="5689600" y="4083299"/>
            <a:ext cx="1161503" cy="1193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0000" y="4660844"/>
            <a:ext cx="1578693" cy="14316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09233" y="483942"/>
            <a:ext cx="406777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  <a:spcBef>
                <a:spcPct val="0"/>
              </a:spcBef>
            </a:pPr>
            <a:r>
              <a:rPr lang="ar-SA" sz="2416" dirty="0">
                <a:solidFill>
                  <a:srgbClr val="1B4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كيف نحافظ على الماء </a:t>
            </a:r>
            <a:endParaRPr lang="en-US" sz="2416" dirty="0">
              <a:solidFill>
                <a:srgbClr val="1B4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74776" y="1417884"/>
            <a:ext cx="4736727" cy="968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أغسل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الأطباق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يدويا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،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وعند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استعمال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غسالة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الصحون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والأواني</a:t>
            </a:r>
            <a:endParaRPr lang="en-US" sz="1333" b="1" dirty="0">
              <a:solidFill>
                <a:srgbClr val="1B4925"/>
              </a:solidFill>
              <a:latin typeface="Tajawal Medium" pitchFamily="2" charset="-78"/>
              <a:cs typeface="Tajawal Medium" pitchFamily="2" charset="-78"/>
            </a:endParaRPr>
          </a:p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أحرص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أن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تكون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ممتلئة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قبل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تشغيلها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</a:p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وأتخير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من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برامج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تشغيلها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ما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يرشد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333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استهلاك</a:t>
            </a:r>
            <a:r>
              <a:rPr lang="en-US" sz="1333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الماء.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97537" y="1417884"/>
            <a:ext cx="3392587" cy="667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أسارع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بإصلاح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الصنابير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والمواسير</a:t>
            </a:r>
            <a:endParaRPr lang="en-US" sz="1600" b="1" dirty="0">
              <a:solidFill>
                <a:srgbClr val="1B4925"/>
              </a:solidFill>
              <a:latin typeface="Tajawal Medium" pitchFamily="2" charset="-78"/>
              <a:cs typeface="Tajawal Medium" pitchFamily="2" charset="-78"/>
            </a:endParaRPr>
          </a:p>
          <a:p>
            <a:pPr algn="ctr">
              <a:lnSpc>
                <a:spcPts val="2730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في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حالة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تسرب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الماء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685" y="1354147"/>
            <a:ext cx="2616200" cy="689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أفتح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الصنبور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في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أثناء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استعمال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الماء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فقط</a:t>
            </a:r>
            <a:endParaRPr lang="en-US" sz="1600" b="1" dirty="0">
              <a:solidFill>
                <a:srgbClr val="1B4925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78299" y="4246328"/>
            <a:ext cx="5181736" cy="689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أستعمل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غسالات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الملايس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التي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ترشد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استهلاك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الماء، </a:t>
            </a:r>
          </a:p>
          <a:p>
            <a:pPr algn="ctr">
              <a:lnSpc>
                <a:spcPts val="2823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وأحرص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أن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تكون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الغسالة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ممتلئة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بالملابس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قبل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تشغيلها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600" y="3993995"/>
            <a:ext cx="4755855" cy="645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اتخير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لحديقتي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النباتات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التي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لا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تحتاج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الى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ماء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كثير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 </a:t>
            </a:r>
          </a:p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و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اجعل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ريها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بعد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غروب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الشمس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لتقليل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تبخر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1600" b="1" dirty="0" err="1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الشمس</a:t>
            </a:r>
            <a:r>
              <a:rPr lang="en-US" sz="1600" b="1" dirty="0">
                <a:solidFill>
                  <a:srgbClr val="1B4925"/>
                </a:solidFill>
                <a:latin typeface="Tajawal Medium" pitchFamily="2" charset="-78"/>
                <a:cs typeface="Tajawal Medium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675907" y="1105637"/>
            <a:ext cx="8560292" cy="50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ar-SA" sz="4800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تقويم </a:t>
            </a:r>
            <a:endParaRPr lang="en-US" sz="48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رسم 7" descr="شطب جزئي للمهام في الحافظة خطوط عريضة">
            <a:extLst>
              <a:ext uri="{FF2B5EF4-FFF2-40B4-BE49-F238E27FC236}">
                <a16:creationId xmlns:a16="http://schemas.microsoft.com/office/drawing/2014/main" id="{58C97FD9-4B4A-6528-C637-8F040382B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3680" y="696825"/>
            <a:ext cx="914400" cy="9144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C4E7C2BA-BD8B-C1DA-8E32-B4B0B665CC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9142" y="6569730"/>
            <a:ext cx="785041" cy="205389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2A194425-9063-5EC4-628E-0CADD3D7A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0423" flipH="1">
            <a:off x="10760881" y="215708"/>
            <a:ext cx="1450036" cy="39353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62CB096-8DE2-A171-7B60-9AA6F7433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17964" flipH="1">
            <a:off x="-495073" y="-488315"/>
            <a:ext cx="1410029" cy="136067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8C52D12-7A45-A21F-4B3C-F679212A23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17814" r="2234" b="4637"/>
          <a:stretch/>
        </p:blipFill>
        <p:spPr>
          <a:xfrm>
            <a:off x="914183" y="1970948"/>
            <a:ext cx="10096500" cy="3370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90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82EF704-2F52-69CB-3611-310428BEA47F}"/>
              </a:ext>
            </a:extLst>
          </p:cNvPr>
          <p:cNvSpPr txBox="1"/>
          <p:nvPr/>
        </p:nvSpPr>
        <p:spPr>
          <a:xfrm>
            <a:off x="8270240" y="3429000"/>
            <a:ext cx="239776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ln w="0"/>
                <a:solidFill>
                  <a:schemeClr val="accent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5FC316E-C3EC-ABBC-CC69-444E3D839960}"/>
              </a:ext>
            </a:extLst>
          </p:cNvPr>
          <p:cNvSpPr txBox="1"/>
          <p:nvPr/>
        </p:nvSpPr>
        <p:spPr>
          <a:xfrm>
            <a:off x="1198880" y="1443513"/>
            <a:ext cx="9469120" cy="3846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ar-SA" sz="8000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الأهداف </a:t>
            </a:r>
          </a:p>
          <a:p>
            <a:pPr>
              <a:lnSpc>
                <a:spcPts val="3834"/>
              </a:lnSpc>
            </a:pPr>
            <a:endParaRPr lang="ar-SA" sz="80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ar-SA" sz="80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834"/>
              </a:lnSpc>
              <a:buFont typeface="Arial" panose="020B0604020202020204" pitchFamily="34" charset="0"/>
              <a:buChar char="•"/>
            </a:pPr>
            <a:r>
              <a:rPr lang="ar-SA" sz="2400" kern="0" dirty="0">
                <a:solidFill>
                  <a:schemeClr val="bg1"/>
                </a:solidFill>
                <a:cs typeface="PT Bold Heading" panose="02010400000000000000" pitchFamily="2" charset="-78"/>
              </a:rPr>
              <a:t> التعرف على مصادر الماء الرئيسة</a:t>
            </a:r>
          </a:p>
          <a:p>
            <a:pPr>
              <a:lnSpc>
                <a:spcPts val="3834"/>
              </a:lnSpc>
            </a:pPr>
            <a:endParaRPr lang="ar-S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ts val="3834"/>
              </a:lnSpc>
              <a:buFont typeface="Arial" panose="020B0604020202020204" pitchFamily="34" charset="0"/>
              <a:buChar char="•"/>
            </a:pPr>
            <a:endParaRPr lang="ar-S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ts val="3834"/>
              </a:lnSpc>
              <a:buFont typeface="Arial" panose="020B0604020202020204" pitchFamily="34" charset="0"/>
              <a:buChar char="•"/>
            </a:pPr>
            <a:r>
              <a:rPr lang="ar-SA" sz="2400" kern="0" dirty="0">
                <a:solidFill>
                  <a:schemeClr val="bg1"/>
                </a:solidFill>
                <a:cs typeface="PT Bold Heading" panose="02010400000000000000" pitchFamily="2" charset="-78"/>
              </a:rPr>
              <a:t>طرائق الحصول على الماء واستخداماته</a:t>
            </a:r>
          </a:p>
          <a:p>
            <a:pPr>
              <a:lnSpc>
                <a:spcPts val="3834"/>
              </a:lnSpc>
            </a:pPr>
            <a:endParaRPr lang="en-US" sz="24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21C5C7E-8A33-8D11-140E-19C560215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1777" b="1777"/>
          <a:stretch/>
        </p:blipFill>
        <p:spPr>
          <a:xfrm>
            <a:off x="3402661" y="3044955"/>
            <a:ext cx="1331899" cy="13842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2AC05C4-3628-6BBB-D549-95E344553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1777" b="1777"/>
          <a:stretch/>
        </p:blipFill>
        <p:spPr>
          <a:xfrm>
            <a:off x="6369380" y="1660656"/>
            <a:ext cx="1331899" cy="13842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571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03372" y="1475917"/>
            <a:ext cx="9770742" cy="39061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52026" y="3041290"/>
            <a:ext cx="7873434" cy="39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599" dirty="0" err="1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هل</a:t>
            </a:r>
            <a:r>
              <a:rPr lang="en-US" sz="2599" dirty="0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توجد</a:t>
            </a:r>
            <a:r>
              <a:rPr lang="en-US" sz="2599" dirty="0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أي</a:t>
            </a:r>
            <a:r>
              <a:rPr lang="en-US" sz="2599" dirty="0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أسئلة</a:t>
            </a:r>
            <a:r>
              <a:rPr lang="en-US" sz="2599" dirty="0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قبل</a:t>
            </a:r>
            <a:r>
              <a:rPr lang="en-US" sz="2599" dirty="0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المُغادرة</a:t>
            </a:r>
            <a:r>
              <a:rPr lang="en-US" sz="2599" dirty="0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 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14800" y="2109084"/>
            <a:ext cx="365760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 err="1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شكرًا</a:t>
            </a:r>
            <a:r>
              <a:rPr lang="en-US" sz="6000" dirty="0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لكم</a:t>
            </a:r>
            <a:endParaRPr lang="en-US" sz="6000" dirty="0">
              <a:solidFill>
                <a:srgbClr val="0000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64428" flipH="1">
            <a:off x="1210629" y="1429448"/>
            <a:ext cx="2254552" cy="1431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8675" y="4696308"/>
            <a:ext cx="3928116" cy="1027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0776" flipH="1">
            <a:off x="6801687" y="1471514"/>
            <a:ext cx="4730635" cy="14119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06882" y="3581400"/>
            <a:ext cx="7873434" cy="41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  <a:spcBef>
                <a:spcPct val="0"/>
              </a:spcBef>
            </a:pPr>
            <a:r>
              <a:rPr lang="en-US" sz="25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المعلم</a:t>
            </a:r>
            <a:r>
              <a:rPr lang="ar-SA" sz="25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US" sz="25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ar-SA" sz="25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اثير عثمان </a:t>
            </a:r>
            <a:r>
              <a:rPr lang="ar-SA" sz="2533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اتلزهراني</a:t>
            </a:r>
            <a:r>
              <a:rPr lang="ar-SA" sz="253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3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2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57672" y="1316090"/>
            <a:ext cx="9770742" cy="39061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33866" y="3227374"/>
            <a:ext cx="8033092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ar-SA" sz="3600" dirty="0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في منصة مدرستي </a:t>
            </a:r>
            <a:endParaRPr lang="en-US" sz="3600" dirty="0">
              <a:solidFill>
                <a:srgbClr val="0000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26607" y="2177483"/>
            <a:ext cx="365760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ar-SA" sz="6000" dirty="0">
                <a:solidFill>
                  <a:srgbClr val="000000"/>
                </a:solidFill>
                <a:latin typeface="Tajawal Medium" pitchFamily="2" charset="-78"/>
                <a:cs typeface="Tajawal Medium" pitchFamily="2" charset="-78"/>
              </a:rPr>
              <a:t>الواجب </a:t>
            </a:r>
            <a:endParaRPr lang="en-US" sz="6000" dirty="0">
              <a:solidFill>
                <a:srgbClr val="0000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64428" flipH="1">
            <a:off x="1210629" y="1429448"/>
            <a:ext cx="2254552" cy="1431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8675" y="4696308"/>
            <a:ext cx="3928116" cy="1027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0776" flipH="1">
            <a:off x="6801687" y="1471514"/>
            <a:ext cx="4730635" cy="1411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82EF704-2F52-69CB-3611-310428BEA47F}"/>
              </a:ext>
            </a:extLst>
          </p:cNvPr>
          <p:cNvSpPr txBox="1"/>
          <p:nvPr/>
        </p:nvSpPr>
        <p:spPr>
          <a:xfrm>
            <a:off x="8270240" y="3429000"/>
            <a:ext cx="239776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>
                <a:ln w="0"/>
                <a:solidFill>
                  <a:schemeClr val="accent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5FC316E-C3EC-ABBC-CC69-444E3D839960}"/>
              </a:ext>
            </a:extLst>
          </p:cNvPr>
          <p:cNvSpPr txBox="1"/>
          <p:nvPr/>
        </p:nvSpPr>
        <p:spPr>
          <a:xfrm>
            <a:off x="1036320" y="1240313"/>
            <a:ext cx="9469120" cy="2384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ar-SA" sz="8000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التمهيد : </a:t>
            </a:r>
          </a:p>
          <a:p>
            <a:pPr>
              <a:lnSpc>
                <a:spcPts val="3834"/>
              </a:lnSpc>
            </a:pPr>
            <a:endParaRPr lang="ar-SA" sz="80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ar-SA" sz="80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ar-SA" sz="2400" kern="0" dirty="0">
              <a:solidFill>
                <a:schemeClr val="bg1"/>
              </a:solidFill>
              <a:cs typeface="PT Bold Heading" panose="02010400000000000000" pitchFamily="2" charset="-78"/>
            </a:endParaRPr>
          </a:p>
          <a:p>
            <a:pPr>
              <a:lnSpc>
                <a:spcPts val="3834"/>
              </a:lnSpc>
            </a:pPr>
            <a:endParaRPr lang="en-US" sz="24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G_2148">
            <a:hlinkClick r:id="" action="ppaction://media"/>
            <a:extLst>
              <a:ext uri="{FF2B5EF4-FFF2-40B4-BE49-F238E27FC236}">
                <a16:creationId xmlns:a16="http://schemas.microsoft.com/office/drawing/2014/main" id="{BEECC966-4740-051F-7369-4A5921AFC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69440"/>
            <a:ext cx="11277600" cy="4886960"/>
          </a:xfrm>
          <a:prstGeom prst="rect">
            <a:avLst/>
          </a:prstGeom>
        </p:spPr>
      </p:pic>
      <p:pic>
        <p:nvPicPr>
          <p:cNvPr id="7" name="رسم 6" descr="مواد كيميائية خطوط عريضة">
            <a:extLst>
              <a:ext uri="{FF2B5EF4-FFF2-40B4-BE49-F238E27FC236}">
                <a16:creationId xmlns:a16="http://schemas.microsoft.com/office/drawing/2014/main" id="{CCEE4BFC-D7FB-02DD-5E81-CDB1DA6C5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2720" y="380078"/>
            <a:ext cx="1402080" cy="121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3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482EF704-2F52-69CB-3611-310428BEA47F}"/>
              </a:ext>
            </a:extLst>
          </p:cNvPr>
          <p:cNvSpPr txBox="1"/>
          <p:nvPr/>
        </p:nvSpPr>
        <p:spPr>
          <a:xfrm>
            <a:off x="8270240" y="3429000"/>
            <a:ext cx="239776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>
                <a:ln w="0"/>
                <a:solidFill>
                  <a:schemeClr val="accent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ar-SA" sz="6000" dirty="0">
              <a:ln w="0"/>
              <a:solidFill>
                <a:schemeClr val="accent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5FC316E-C3EC-ABBC-CC69-444E3D839960}"/>
              </a:ext>
            </a:extLst>
          </p:cNvPr>
          <p:cNvSpPr txBox="1"/>
          <p:nvPr/>
        </p:nvSpPr>
        <p:spPr>
          <a:xfrm>
            <a:off x="1843569" y="4444663"/>
            <a:ext cx="9469120" cy="2384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34"/>
              </a:lnSpc>
            </a:pPr>
            <a:r>
              <a:rPr lang="ar-SA" sz="8000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استراتيجية الدقيقة الواحدة </a:t>
            </a:r>
          </a:p>
          <a:p>
            <a:pPr>
              <a:lnSpc>
                <a:spcPts val="3834"/>
              </a:lnSpc>
            </a:pPr>
            <a:endParaRPr lang="ar-SA" sz="80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ar-SA" sz="80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ar-S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en-US" sz="2400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رسم 3" descr="ساعة رملية 30% مع تعبئة خالصة">
            <a:extLst>
              <a:ext uri="{FF2B5EF4-FFF2-40B4-BE49-F238E27FC236}">
                <a16:creationId xmlns:a16="http://schemas.microsoft.com/office/drawing/2014/main" id="{0A6A1C27-D4B4-0824-FE54-DB2A6A714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5915" y="513524"/>
            <a:ext cx="2741397" cy="2922269"/>
          </a:xfrm>
          <a:prstGeom prst="rect">
            <a:avLst/>
          </a:prstGeom>
        </p:spPr>
      </p:pic>
      <p:pic>
        <p:nvPicPr>
          <p:cNvPr id="9" name="رسم 8" descr="ساعة توقيت 75% مع تعبئة خالصة">
            <a:extLst>
              <a:ext uri="{FF2B5EF4-FFF2-40B4-BE49-F238E27FC236}">
                <a16:creationId xmlns:a16="http://schemas.microsoft.com/office/drawing/2014/main" id="{E82451AD-D15F-9FE7-A15A-C420CEF6C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864" y="3671471"/>
            <a:ext cx="2224101" cy="2224101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10" name="وظيفة إضافية 9" title="Breaktime">
                <a:extLst>
                  <a:ext uri="{FF2B5EF4-FFF2-40B4-BE49-F238E27FC236}">
                    <a16:creationId xmlns:a16="http://schemas.microsoft.com/office/drawing/2014/main" id="{8C2D3FA4-6C28-7986-6239-BF72EF9FFE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2144813"/>
                  </p:ext>
                </p:extLst>
              </p:nvPr>
            </p:nvGraphicFramePr>
            <p:xfrm>
              <a:off x="5831840" y="571499"/>
              <a:ext cx="5242560" cy="238475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10" name="وظيفة إضافية 9" title="Breaktime">
                <a:extLst>
                  <a:ext uri="{FF2B5EF4-FFF2-40B4-BE49-F238E27FC236}">
                    <a16:creationId xmlns:a16="http://schemas.microsoft.com/office/drawing/2014/main" id="{8C2D3FA4-6C28-7986-6239-BF72EF9FFE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31840" y="571499"/>
                <a:ext cx="5242560" cy="23847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62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7492" y="1737188"/>
            <a:ext cx="3227282" cy="32272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94628" y="488473"/>
            <a:ext cx="856029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ar-SA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ماهي مصادر الماء </a:t>
            </a:r>
            <a:endParaRPr lang="en-US" sz="3834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06267" y="2089162"/>
            <a:ext cx="6544954" cy="2948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ctr">
              <a:lnSpc>
                <a:spcPts val="469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الماء المالح</a:t>
            </a:r>
          </a:p>
          <a:p>
            <a:pPr marL="457200" indent="-457200" algn="ctr">
              <a:lnSpc>
                <a:spcPts val="469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2933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lnSpc>
                <a:spcPts val="469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الماء العذب </a:t>
            </a:r>
          </a:p>
          <a:p>
            <a:pPr marL="457200" indent="-457200" algn="ctr">
              <a:lnSpc>
                <a:spcPts val="469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ar-SA" sz="2933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lnSpc>
                <a:spcPts val="469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ar-SA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المياة</a:t>
            </a:r>
            <a:r>
              <a:rPr lang="ar-SA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الجوفية  </a:t>
            </a:r>
            <a:endParaRPr lang="en-US" sz="2933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7904445-9441-08B2-C140-20260131DF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018" b="43617"/>
          <a:stretch>
            <a:fillRect/>
          </a:stretch>
        </p:blipFill>
        <p:spPr>
          <a:xfrm>
            <a:off x="457200" y="1355591"/>
            <a:ext cx="2428240" cy="2207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210" r="2186" b="859"/>
          <a:stretch>
            <a:fillRect/>
          </a:stretch>
        </p:blipFill>
        <p:spPr>
          <a:xfrm>
            <a:off x="7924800" y="3164173"/>
            <a:ext cx="3745625" cy="14726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0018" b="43617"/>
          <a:stretch>
            <a:fillRect/>
          </a:stretch>
        </p:blipFill>
        <p:spPr>
          <a:xfrm>
            <a:off x="457200" y="1355591"/>
            <a:ext cx="4267200" cy="155169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94627" y="472014"/>
            <a:ext cx="856029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ar-SA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المياه المالحة </a:t>
            </a:r>
            <a:endParaRPr lang="en-US" sz="3834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638801" y="1421751"/>
            <a:ext cx="5754103" cy="1269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ar-SA" sz="2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مصادر </a:t>
            </a:r>
            <a:r>
              <a:rPr lang="ar-SA" sz="2400" b="1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المياة</a:t>
            </a:r>
            <a:r>
              <a:rPr lang="ar-SA" sz="2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المالحة الرئيسة </a:t>
            </a:r>
            <a:r>
              <a:rPr lang="en-US" sz="2400" b="1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المحيطات</a:t>
            </a:r>
            <a:r>
              <a:rPr lang="en-US" sz="2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والبحار</a:t>
            </a:r>
            <a:r>
              <a:rPr lang="ar-SA" sz="2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ar-SA" sz="2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 تغطي سطح الأرض بنسبة </a:t>
            </a:r>
            <a:r>
              <a:rPr lang="en-US" sz="2400" b="1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حوالي</a:t>
            </a:r>
            <a:r>
              <a:rPr lang="en-US" sz="2400" b="1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70%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endParaRPr lang="en-US" sz="2400" b="1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1680" y="3885269"/>
            <a:ext cx="6781800" cy="1269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ar-SA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لذا ف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أنَّ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الجزء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الأعظم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الماء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هو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ماء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مالح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ar-SA" sz="2400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ar-SA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ونتيجة </a:t>
            </a:r>
            <a:r>
              <a:rPr lang="ar-SA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احتوائة</a:t>
            </a:r>
            <a:r>
              <a:rPr lang="ar-SA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على كميات كبيرة من الملح ف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</a:t>
            </a:r>
            <a:r>
              <a:rPr lang="ar-SA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نة</a:t>
            </a:r>
            <a:r>
              <a:rPr lang="ar-SA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لا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يفيد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الإنسان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مباشرة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ولا يمكن </a:t>
            </a:r>
            <a:r>
              <a:rPr lang="ar-SA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استخدامة</a:t>
            </a:r>
            <a:r>
              <a:rPr lang="ar-SA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الزراعة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الشرب</a:t>
            </a:r>
            <a:endParaRPr lang="en-US" sz="2400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245"/>
          <a:stretch>
            <a:fillRect/>
          </a:stretch>
        </p:blipFill>
        <p:spPr>
          <a:xfrm>
            <a:off x="252556" y="685800"/>
            <a:ext cx="2684143" cy="25433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41035" y="975786"/>
            <a:ext cx="3833739" cy="38337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267" y="4272142"/>
            <a:ext cx="3266504" cy="19000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94628" y="488473"/>
            <a:ext cx="856029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3834" dirty="0" err="1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الماء</a:t>
            </a:r>
            <a:r>
              <a:rPr lang="en-US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34" dirty="0" err="1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العذب</a:t>
            </a:r>
            <a:endParaRPr lang="en-US" sz="3834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25178" y="3033878"/>
            <a:ext cx="7651940" cy="3551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90"/>
              </a:lnSpc>
              <a:spcBef>
                <a:spcPct val="0"/>
              </a:spcBef>
            </a:pP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تحتاج</a:t>
            </a:r>
            <a:r>
              <a:rPr lang="en-US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معظم</a:t>
            </a:r>
            <a:r>
              <a:rPr lang="en-US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المخلوقات</a:t>
            </a:r>
            <a:r>
              <a:rPr lang="en-US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الحية</a:t>
            </a:r>
            <a:r>
              <a:rPr lang="en-US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على</a:t>
            </a:r>
            <a:r>
              <a:rPr lang="en-US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كوكبنا</a:t>
            </a:r>
            <a:endParaRPr lang="en-US" sz="2933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690"/>
              </a:lnSpc>
              <a:spcBef>
                <a:spcPct val="0"/>
              </a:spcBef>
            </a:pPr>
            <a:r>
              <a:rPr lang="en-US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إلى</a:t>
            </a:r>
            <a:r>
              <a:rPr lang="en-US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الماء</a:t>
            </a:r>
            <a:r>
              <a:rPr lang="en-US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العذب </a:t>
            </a: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لكي</a:t>
            </a:r>
            <a:r>
              <a:rPr lang="en-US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تعيش</a:t>
            </a:r>
            <a:r>
              <a:rPr lang="ar-SA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4690"/>
              </a:lnSpc>
              <a:spcBef>
                <a:spcPct val="0"/>
              </a:spcBef>
            </a:pPr>
            <a:endParaRPr lang="ar-SA" sz="2933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690"/>
              </a:lnSpc>
              <a:spcBef>
                <a:spcPct val="0"/>
              </a:spcBef>
            </a:pPr>
            <a:endParaRPr lang="ar-SA" sz="2933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690"/>
              </a:lnSpc>
              <a:spcBef>
                <a:spcPct val="0"/>
              </a:spcBef>
            </a:pPr>
            <a:r>
              <a:rPr lang="ar-SA" sz="2933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ctr">
              <a:lnSpc>
                <a:spcPts val="4690"/>
              </a:lnSpc>
              <a:spcBef>
                <a:spcPct val="0"/>
              </a:spcBef>
            </a:pPr>
            <a:endParaRPr lang="en-US" sz="2933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7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05"/>
          <a:stretch>
            <a:fillRect/>
          </a:stretch>
        </p:blipFill>
        <p:spPr>
          <a:xfrm>
            <a:off x="0" y="3720027"/>
            <a:ext cx="4554945" cy="299103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94627" y="472014"/>
            <a:ext cx="856029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3834" dirty="0" err="1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مصادرالماء</a:t>
            </a:r>
            <a:r>
              <a:rPr lang="en-US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العذب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17681" y="1527080"/>
            <a:ext cx="8093315" cy="4696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3"/>
              </a:lnSpc>
              <a:spcBef>
                <a:spcPct val="0"/>
              </a:spcBef>
            </a:pPr>
            <a:endParaRPr lang="en-US" sz="2400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r>
              <a:rPr lang="ar-SA" sz="2400" dirty="0">
                <a:solidFill>
                  <a:srgbClr val="FFFAEF"/>
                </a:solidFill>
                <a:latin typeface="Arial" panose="020B0604020202020204" pitchFamily="34" charset="0"/>
              </a:rPr>
              <a:t>الجداول </a:t>
            </a: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ar-SA" sz="2400" dirty="0">
              <a:solidFill>
                <a:srgbClr val="FFFAEF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ar-SA" sz="2400" dirty="0">
              <a:solidFill>
                <a:srgbClr val="FFFAEF"/>
              </a:solidFill>
              <a:latin typeface="Arial" panose="020B0604020202020204" pitchFamily="34" charset="0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r>
              <a:rPr lang="ar-SA" sz="2400" dirty="0">
                <a:solidFill>
                  <a:srgbClr val="FFFAEF"/>
                </a:solidFill>
                <a:latin typeface="Arial" panose="020B0604020202020204" pitchFamily="34" charset="0"/>
              </a:rPr>
              <a:t>الانهار</a:t>
            </a:r>
            <a:endParaRPr lang="en-US" sz="2400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ar-SA" sz="2400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ar-SA" sz="2400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endParaRPr lang="en-US" sz="2400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663"/>
              </a:lnSpc>
              <a:spcBef>
                <a:spcPct val="0"/>
              </a:spcBef>
            </a:pP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معظمه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متوافر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صورة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متجمدة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على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هيئة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ثلوج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جليد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القطبين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وبعض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المناطق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الباردة</a:t>
            </a:r>
            <a:r>
              <a:rPr lang="en-US" sz="2400" dirty="0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A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الأخرى</a:t>
            </a:r>
            <a:endParaRPr lang="en-US" sz="2400" dirty="0">
              <a:solidFill>
                <a:srgbClr val="FFFA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931A934-BD48-4C26-D4E2-6CB5CBCE2E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80" r="10924"/>
          <a:stretch>
            <a:fillRect/>
          </a:stretch>
        </p:blipFill>
        <p:spPr>
          <a:xfrm>
            <a:off x="884146" y="867250"/>
            <a:ext cx="2445293" cy="170784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A346A38-F340-E59A-FFE3-3E8B6BF893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325" b="9431"/>
          <a:stretch>
            <a:fillRect/>
          </a:stretch>
        </p:blipFill>
        <p:spPr>
          <a:xfrm>
            <a:off x="3146296" y="2282909"/>
            <a:ext cx="2817298" cy="229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2269"/>
          <a:stretch>
            <a:fillRect/>
          </a:stretch>
        </p:blipFill>
        <p:spPr>
          <a:xfrm>
            <a:off x="1899925" y="3266648"/>
            <a:ext cx="2336800" cy="17109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918" t="46675" r="52636" b="7057"/>
          <a:stretch>
            <a:fillRect/>
          </a:stretch>
        </p:blipFill>
        <p:spPr>
          <a:xfrm>
            <a:off x="778291" y="5158252"/>
            <a:ext cx="1899249" cy="16969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647" t="29407" r="11907"/>
          <a:stretch>
            <a:fillRect/>
          </a:stretch>
        </p:blipFill>
        <p:spPr>
          <a:xfrm>
            <a:off x="660400" y="1321958"/>
            <a:ext cx="2479051" cy="19284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356164" y="1388569"/>
            <a:ext cx="717543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ar-EG" sz="2800" kern="0" dirty="0">
                <a:solidFill>
                  <a:schemeClr val="accent4">
                    <a:lumMod val="40000"/>
                    <a:lumOff val="60000"/>
                  </a:schemeClr>
                </a:solidFill>
                <a:cs typeface="PT Bold Heading" panose="02010400000000000000" pitchFamily="2" charset="-78"/>
              </a:rPr>
              <a:t>مصطلح يطلق على الماء المخزون في الفراغات بين الصخور تحت سطح الأرض . </a:t>
            </a:r>
          </a:p>
          <a:p>
            <a:pPr algn="ctr">
              <a:lnSpc>
                <a:spcPts val="2500"/>
              </a:lnSpc>
            </a:pPr>
            <a:endParaRPr lang="en-US" sz="2500" b="1" dirty="0">
              <a:solidFill>
                <a:schemeClr val="accent4">
                  <a:lumMod val="40000"/>
                  <a:lumOff val="60000"/>
                </a:schemeClr>
              </a:solidFill>
              <a:latin typeface="Tajawal Medium" pitchFamily="2" charset="-78"/>
              <a:cs typeface="Tajawal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99940" y="2437028"/>
            <a:ext cx="7297671" cy="78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ar-SA" sz="2283" b="1" dirty="0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1- عند سقوط </a:t>
            </a:r>
            <a:r>
              <a:rPr lang="ar-SA" sz="2283" b="1" dirty="0" err="1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مياة</a:t>
            </a:r>
            <a:r>
              <a:rPr lang="ar-SA" sz="2283" b="1" dirty="0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 الامطار او ري المزروعات ما تبقى من </a:t>
            </a:r>
            <a:r>
              <a:rPr lang="ar-SA" sz="2283" b="1" dirty="0" err="1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المياة</a:t>
            </a:r>
            <a:r>
              <a:rPr lang="ar-SA" sz="2283" b="1" dirty="0">
                <a:solidFill>
                  <a:srgbClr val="FFFAEF"/>
                </a:solidFill>
                <a:latin typeface="Tajawal Medium" pitchFamily="2" charset="-78"/>
                <a:cs typeface="Tajawal Medium" pitchFamily="2" charset="-78"/>
              </a:rPr>
              <a:t> تنتقل الى باطن الأرض </a:t>
            </a:r>
            <a:endParaRPr lang="en-US" sz="2283" b="1" dirty="0">
              <a:solidFill>
                <a:srgbClr val="FFFAEF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15524" y="3817202"/>
            <a:ext cx="7805079" cy="2380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ar-SA" sz="2133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ajawal Medium" pitchFamily="2" charset="-78"/>
                <a:cs typeface="Tajawal Medium"/>
              </a:rPr>
              <a:t>2- </a:t>
            </a:r>
            <a:r>
              <a:rPr lang="ar-SA" sz="2400" kern="0" dirty="0">
                <a:solidFill>
                  <a:schemeClr val="accent4">
                    <a:lumMod val="60000"/>
                    <a:lumOff val="40000"/>
                  </a:schemeClr>
                </a:solidFill>
                <a:cs typeface="Tajawal Medium"/>
              </a:rPr>
              <a:t>تنساب عبر شقوق الصخور الى ان تصل الى الصخور الصلبة </a:t>
            </a:r>
            <a:endParaRPr lang="ar-EG" sz="2400" kern="0" dirty="0">
              <a:solidFill>
                <a:schemeClr val="accent4">
                  <a:lumMod val="60000"/>
                  <a:lumOff val="40000"/>
                </a:schemeClr>
              </a:solidFill>
              <a:cs typeface="Tajawal Medium"/>
            </a:endParaRPr>
          </a:p>
          <a:p>
            <a:pPr algn="ctr">
              <a:lnSpc>
                <a:spcPts val="3197"/>
              </a:lnSpc>
              <a:spcBef>
                <a:spcPct val="0"/>
              </a:spcBef>
            </a:pPr>
            <a:endParaRPr lang="ar-SA" sz="2133" b="1" dirty="0">
              <a:solidFill>
                <a:schemeClr val="accent4">
                  <a:lumMod val="60000"/>
                  <a:lumOff val="40000"/>
                </a:schemeClr>
              </a:solidFill>
              <a:latin typeface="Tajawal Medium" pitchFamily="2" charset="-78"/>
              <a:cs typeface="Tajawal Medium"/>
            </a:endParaRPr>
          </a:p>
          <a:p>
            <a:pPr algn="ctr">
              <a:lnSpc>
                <a:spcPts val="3197"/>
              </a:lnSpc>
              <a:spcBef>
                <a:spcPct val="0"/>
              </a:spcBef>
            </a:pPr>
            <a:endParaRPr lang="ar-SA" sz="2133" b="1" dirty="0">
              <a:solidFill>
                <a:srgbClr val="F6E443"/>
              </a:solidFill>
              <a:latin typeface="Tajawal Medium" pitchFamily="2" charset="-78"/>
              <a:cs typeface="Tajawal Medium"/>
            </a:endParaRPr>
          </a:p>
          <a:p>
            <a:pPr algn="l">
              <a:lnSpc>
                <a:spcPts val="3197"/>
              </a:lnSpc>
              <a:spcBef>
                <a:spcPct val="0"/>
              </a:spcBef>
            </a:pPr>
            <a:r>
              <a:rPr lang="ar-SA" sz="2133" b="1" dirty="0">
                <a:solidFill>
                  <a:srgbClr val="F6E443"/>
                </a:solidFill>
                <a:latin typeface="Tajawal Medium" pitchFamily="2" charset="-78"/>
                <a:cs typeface="Tajawal Medium"/>
              </a:rPr>
              <a:t> </a:t>
            </a:r>
          </a:p>
          <a:p>
            <a:pPr lvl="0">
              <a:defRPr/>
            </a:pPr>
            <a:r>
              <a:rPr lang="ar-SA" sz="2133" b="1" dirty="0">
                <a:solidFill>
                  <a:schemeClr val="bg1"/>
                </a:solidFill>
                <a:latin typeface="Tajawal Medium" pitchFamily="2" charset="-78"/>
                <a:cs typeface="Tajawal Medium"/>
              </a:rPr>
              <a:t>         3 - </a:t>
            </a:r>
            <a:r>
              <a:rPr lang="ar-SA" sz="2400" kern="0" dirty="0">
                <a:solidFill>
                  <a:schemeClr val="bg1"/>
                </a:solidFill>
                <a:cs typeface="Tajawal Medium"/>
              </a:rPr>
              <a:t>فتتجمع المياه في الفراغات فوق الصخور الصلبة </a:t>
            </a:r>
            <a:endParaRPr lang="ar-EG" sz="2400" kern="0" dirty="0">
              <a:solidFill>
                <a:schemeClr val="bg1"/>
              </a:solidFill>
              <a:cs typeface="Tajawal Medium"/>
            </a:endParaRPr>
          </a:p>
          <a:p>
            <a:pPr algn="ctr">
              <a:lnSpc>
                <a:spcPts val="3197"/>
              </a:lnSpc>
              <a:spcBef>
                <a:spcPct val="0"/>
              </a:spcBef>
            </a:pPr>
            <a:endParaRPr lang="en-US" sz="2133" b="1" dirty="0">
              <a:solidFill>
                <a:srgbClr val="F6E443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63885" y="182029"/>
            <a:ext cx="8560292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ar-SA" sz="3834" dirty="0">
                <a:solidFill>
                  <a:srgbClr val="F6E4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المياه الجوفية </a:t>
            </a:r>
            <a:endParaRPr lang="en-US" sz="3834" dirty="0">
              <a:solidFill>
                <a:srgbClr val="F6E4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017ABA8-EC2A-EBB5-96B3-83C5619BC88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07002"/>
            <a:ext cx="3384033" cy="262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webextensions/webextension1.xml><?xml version="1.0" encoding="utf-8"?>
<we:webextension xmlns:we="http://schemas.microsoft.com/office/webextensions/webextension/2010/11" id="{87344E1E-C358-42EC-ABE6-A17223059C3B}">
  <we:reference id="wa200001661" version="2.1.0.2" store="ar-SA" storeType="OMEX"/>
  <we:alternateReferences>
    <we:reference id="WA200001661" version="2.1.0.2" store="WA200001661" storeType="OMEX"/>
  </we:alternateReferences>
  <we:properties>
    <we:property name="time" value="60"/>
    <we:property name="type" value="&quot;None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410</Words>
  <Application>Microsoft Office PowerPoint</Application>
  <PresentationFormat>شاشة عريضة</PresentationFormat>
  <Paragraphs>116</Paragraphs>
  <Slides>21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Tajawal Medium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يوسف البلوي</dc:creator>
  <cp:lastModifiedBy>raghad salah</cp:lastModifiedBy>
  <cp:revision>6</cp:revision>
  <dcterms:created xsi:type="dcterms:W3CDTF">2023-01-01T03:45:34Z</dcterms:created>
  <dcterms:modified xsi:type="dcterms:W3CDTF">2023-01-10T22:40:34Z</dcterms:modified>
</cp:coreProperties>
</file>