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.jpeg"/><Relationship Id="rId18" Type="http://schemas.openxmlformats.org/officeDocument/2006/relationships/image" Target="../media/image1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 ٢"/>
          <p:cNvGraphicFramePr/>
          <p:nvPr/>
        </p:nvGraphicFramePr>
        <p:xfrm>
          <a:off x="10195594" y="2329776"/>
          <a:ext cx="9800581" cy="1125572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08843"/>
                <a:gridCol w="428103"/>
                <a:gridCol w="2007855"/>
                <a:gridCol w="428103"/>
                <a:gridCol w="1835150"/>
                <a:gridCol w="428103"/>
                <a:gridCol w="1909485"/>
                <a:gridCol w="428103"/>
                <a:gridCol w="1914131"/>
              </a:tblGrid>
              <a:tr h="4699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634758" rtl="1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القاسم المشترك الأكبر للعددين ١٢، ١٨: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أي القياسات التالية أكبر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٨سم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٩٠ملم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١٫٧م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640490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قرب            إلى اقرب نصف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نصف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غير الفعلي للعدد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5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spcBef>
                          <a:spcPts val="1600"/>
                        </a:spcBef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المضاعفات المشتركة الثلاثة الأولى للعددين ١٠،٢: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٣٠،٢٠،١٠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٩،٧،٣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١٩،١٧،١١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٢٧،٢٣،٢١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6">
                        <a:tabLst>
                          <a:tab pos="1689100" algn="l"/>
                        </a:tabLst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س =           فإن قيمة العبارة:                   هي: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6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7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8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9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قدر ناتج ضرب:                   ؟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أوجد ناتج طرح :                          في أبسط صورة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0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1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2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التقدير الأنسب لطول كتاب الرياضيات هو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٣٠ملم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٣٠كلم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تقرأ تهاني قصص إلكترونية كل ٦ أيام ، وترسم لوحة فنية كل ١٠ أيام بعد كم يوم تكرر العمليتين معاً: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226695" algn="r" defTabSz="457200">
                        <a:tabLst>
                          <a:tab pos="50927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أي عددين مما يلي المضاعف المشترك الأصغر لهما ٦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26695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 ، 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26695" defTabSz="457200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،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26695" defTabSz="457200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١٥، ٦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26695" defTabSz="457200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٢٥، 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سعة قارورة باللتر             فاكتب سعة هذه القارورة بصورة عدد كسري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5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6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</a:tbl>
          </a:graphicData>
        </a:graphic>
      </p:graphicFrame>
      <p:graphicFrame>
        <p:nvGraphicFramePr>
          <p:cNvPr id="22" name="الجدول ١"/>
          <p:cNvGraphicFramePr/>
          <p:nvPr/>
        </p:nvGraphicFramePr>
        <p:xfrm>
          <a:off x="10192419" y="2140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2794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794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السادس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794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794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79400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السادس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92100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٦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92100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صورة" descr="صورة"/>
          <p:cNvPicPr>
            <a:picLocks noChangeAspect="1"/>
          </p:cNvPicPr>
          <p:nvPr/>
        </p:nvPicPr>
        <p:blipFill>
          <a:blip r:embed="rId17">
            <a:extLst/>
          </a:blip>
          <a:srcRect l="6745" t="0" r="11805" b="0"/>
          <a:stretch>
            <a:fillRect/>
          </a:stretch>
        </p:blipFill>
        <p:spPr>
          <a:xfrm>
            <a:off x="4375231" y="294973"/>
            <a:ext cx="2306485" cy="955742"/>
          </a:xfrm>
          <a:prstGeom prst="rect">
            <a:avLst/>
          </a:prstGeom>
          <a:ln w="3175">
            <a:miter lim="400000"/>
          </a:ln>
        </p:spPr>
      </p:pic>
      <p:pic>
        <p:nvPicPr>
          <p:cNvPr id="24" name="IMG_4033.png" descr="IMG_4033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3070838" y="350725"/>
            <a:ext cx="1097667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29" name="تجميع"/>
          <p:cNvGrpSpPr/>
          <p:nvPr/>
        </p:nvGrpSpPr>
        <p:grpSpPr>
          <a:xfrm>
            <a:off x="1133319" y="2217629"/>
            <a:ext cx="510538" cy="569348"/>
            <a:chOff x="0" y="0"/>
            <a:chExt cx="510537" cy="569346"/>
          </a:xfrm>
        </p:grpSpPr>
        <p:grpSp>
          <p:nvGrpSpPr>
            <p:cNvPr id="27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25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" name="١٢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١٢</a:t>
              </a:r>
            </a:p>
          </p:txBody>
        </p:sp>
      </p:grpSp>
      <p:grpSp>
        <p:nvGrpSpPr>
          <p:cNvPr id="34" name="تجميع"/>
          <p:cNvGrpSpPr/>
          <p:nvPr/>
        </p:nvGrpSpPr>
        <p:grpSpPr>
          <a:xfrm>
            <a:off x="8490290" y="4564976"/>
            <a:ext cx="760528" cy="599267"/>
            <a:chOff x="0" y="0"/>
            <a:chExt cx="760527" cy="599266"/>
          </a:xfrm>
        </p:grpSpPr>
        <p:sp>
          <p:nvSpPr>
            <p:cNvPr id="30" name="١٢"/>
            <p:cNvSpPr txBox="1"/>
            <p:nvPr/>
          </p:nvSpPr>
          <p:spPr>
            <a:xfrm>
              <a:off x="189974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١٢</a:t>
              </a:r>
            </a:p>
          </p:txBody>
        </p:sp>
        <p:sp>
          <p:nvSpPr>
            <p:cNvPr id="31" name="١"/>
            <p:cNvSpPr txBox="1"/>
            <p:nvPr/>
          </p:nvSpPr>
          <p:spPr>
            <a:xfrm>
              <a:off x="166900" y="0"/>
              <a:ext cx="570554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32" name="خط"/>
            <p:cNvSpPr/>
            <p:nvPr/>
          </p:nvSpPr>
          <p:spPr>
            <a:xfrm>
              <a:off x="308302" y="326534"/>
              <a:ext cx="34778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33" name="٨"/>
            <p:cNvSpPr txBox="1"/>
            <p:nvPr/>
          </p:nvSpPr>
          <p:spPr>
            <a:xfrm>
              <a:off x="0" y="69000"/>
              <a:ext cx="333801" cy="51507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٨</a:t>
              </a:r>
            </a:p>
          </p:txBody>
        </p:sp>
      </p:grpSp>
      <p:grpSp>
        <p:nvGrpSpPr>
          <p:cNvPr id="39" name="تجميع"/>
          <p:cNvGrpSpPr/>
          <p:nvPr/>
        </p:nvGrpSpPr>
        <p:grpSpPr>
          <a:xfrm>
            <a:off x="6681868" y="5489709"/>
            <a:ext cx="760529" cy="599268"/>
            <a:chOff x="0" y="0"/>
            <a:chExt cx="760527" cy="599266"/>
          </a:xfrm>
        </p:grpSpPr>
        <p:sp>
          <p:nvSpPr>
            <p:cNvPr id="35" name="٣"/>
            <p:cNvSpPr txBox="1"/>
            <p:nvPr/>
          </p:nvSpPr>
          <p:spPr>
            <a:xfrm>
              <a:off x="189974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  <p:sp>
          <p:nvSpPr>
            <p:cNvPr id="36" name="١"/>
            <p:cNvSpPr txBox="1"/>
            <p:nvPr/>
          </p:nvSpPr>
          <p:spPr>
            <a:xfrm>
              <a:off x="166900" y="0"/>
              <a:ext cx="570554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37" name="خط"/>
            <p:cNvSpPr/>
            <p:nvPr/>
          </p:nvSpPr>
          <p:spPr>
            <a:xfrm>
              <a:off x="308302" y="326534"/>
              <a:ext cx="34778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38" name="٦"/>
            <p:cNvSpPr txBox="1"/>
            <p:nvPr/>
          </p:nvSpPr>
          <p:spPr>
            <a:xfrm>
              <a:off x="0" y="69000"/>
              <a:ext cx="333801" cy="51507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٦</a:t>
              </a:r>
            </a:p>
          </p:txBody>
        </p:sp>
      </p:grpSp>
      <p:grpSp>
        <p:nvGrpSpPr>
          <p:cNvPr id="43" name="تجميع"/>
          <p:cNvGrpSpPr/>
          <p:nvPr/>
        </p:nvGrpSpPr>
        <p:grpSpPr>
          <a:xfrm>
            <a:off x="7820852" y="7394709"/>
            <a:ext cx="593628" cy="599268"/>
            <a:chOff x="0" y="0"/>
            <a:chExt cx="593627" cy="599266"/>
          </a:xfrm>
        </p:grpSpPr>
        <p:sp>
          <p:nvSpPr>
            <p:cNvPr id="40" name="٤"/>
            <p:cNvSpPr txBox="1"/>
            <p:nvPr/>
          </p:nvSpPr>
          <p:spPr>
            <a:xfrm>
              <a:off x="23074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٤</a:t>
              </a:r>
            </a:p>
          </p:txBody>
        </p:sp>
        <p:sp>
          <p:nvSpPr>
            <p:cNvPr id="41" name="١"/>
            <p:cNvSpPr txBox="1"/>
            <p:nvPr/>
          </p:nvSpPr>
          <p:spPr>
            <a:xfrm>
              <a:off x="0" y="0"/>
              <a:ext cx="570553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42" name="خط"/>
            <p:cNvSpPr/>
            <p:nvPr/>
          </p:nvSpPr>
          <p:spPr>
            <a:xfrm>
              <a:off x="141402" y="326534"/>
              <a:ext cx="34778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48" name="تجميع"/>
          <p:cNvGrpSpPr/>
          <p:nvPr/>
        </p:nvGrpSpPr>
        <p:grpSpPr>
          <a:xfrm>
            <a:off x="4827996" y="7394709"/>
            <a:ext cx="1129946" cy="599268"/>
            <a:chOff x="0" y="0"/>
            <a:chExt cx="1129944" cy="599266"/>
          </a:xfrm>
        </p:grpSpPr>
        <p:sp>
          <p:nvSpPr>
            <p:cNvPr id="44" name="٢"/>
            <p:cNvSpPr txBox="1"/>
            <p:nvPr/>
          </p:nvSpPr>
          <p:spPr>
            <a:xfrm>
              <a:off x="583993" y="242032"/>
              <a:ext cx="545952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  <p:sp>
          <p:nvSpPr>
            <p:cNvPr id="45" name="١"/>
            <p:cNvSpPr txBox="1"/>
            <p:nvPr/>
          </p:nvSpPr>
          <p:spPr>
            <a:xfrm>
              <a:off x="561913" y="0"/>
              <a:ext cx="545952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46" name="خط"/>
            <p:cNvSpPr/>
            <p:nvPr/>
          </p:nvSpPr>
          <p:spPr>
            <a:xfrm>
              <a:off x="697218" y="326534"/>
              <a:ext cx="33278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47" name="+ س"/>
            <p:cNvSpPr txBox="1"/>
            <p:nvPr/>
          </p:nvSpPr>
          <p:spPr>
            <a:xfrm>
              <a:off x="0" y="83312"/>
              <a:ext cx="822189" cy="43564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+ س </a:t>
              </a:r>
            </a:p>
          </p:txBody>
        </p:sp>
      </p:grpSp>
      <p:grpSp>
        <p:nvGrpSpPr>
          <p:cNvPr id="53" name="تجميع"/>
          <p:cNvGrpSpPr/>
          <p:nvPr/>
        </p:nvGrpSpPr>
        <p:grpSpPr>
          <a:xfrm>
            <a:off x="6922689" y="8349092"/>
            <a:ext cx="1302494" cy="599267"/>
            <a:chOff x="0" y="0"/>
            <a:chExt cx="1302492" cy="599266"/>
          </a:xfrm>
        </p:grpSpPr>
        <p:sp>
          <p:nvSpPr>
            <p:cNvPr id="49" name="٣"/>
            <p:cNvSpPr txBox="1"/>
            <p:nvPr/>
          </p:nvSpPr>
          <p:spPr>
            <a:xfrm>
              <a:off x="731939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  <p:sp>
          <p:nvSpPr>
            <p:cNvPr id="50" name="١"/>
            <p:cNvSpPr txBox="1"/>
            <p:nvPr/>
          </p:nvSpPr>
          <p:spPr>
            <a:xfrm>
              <a:off x="721564" y="0"/>
              <a:ext cx="570554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51" name="خط"/>
            <p:cNvSpPr/>
            <p:nvPr/>
          </p:nvSpPr>
          <p:spPr>
            <a:xfrm>
              <a:off x="862967" y="326534"/>
              <a:ext cx="34778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52" name="× ١٣"/>
            <p:cNvSpPr txBox="1"/>
            <p:nvPr/>
          </p:nvSpPr>
          <p:spPr>
            <a:xfrm>
              <a:off x="0" y="86843"/>
              <a:ext cx="1044942" cy="38657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× ١٣ </a:t>
              </a:r>
            </a:p>
          </p:txBody>
        </p:sp>
      </p:grpSp>
      <p:grpSp>
        <p:nvGrpSpPr>
          <p:cNvPr id="65" name="تجميع"/>
          <p:cNvGrpSpPr/>
          <p:nvPr/>
        </p:nvGrpSpPr>
        <p:grpSpPr>
          <a:xfrm>
            <a:off x="6372675" y="9289841"/>
            <a:ext cx="1744992" cy="599267"/>
            <a:chOff x="0" y="0"/>
            <a:chExt cx="1744990" cy="599266"/>
          </a:xfrm>
        </p:grpSpPr>
        <p:grpSp>
          <p:nvGrpSpPr>
            <p:cNvPr id="59" name="تجميع"/>
            <p:cNvGrpSpPr/>
            <p:nvPr/>
          </p:nvGrpSpPr>
          <p:grpSpPr>
            <a:xfrm>
              <a:off x="707965" y="0"/>
              <a:ext cx="1037026" cy="599267"/>
              <a:chOff x="0" y="0"/>
              <a:chExt cx="1037025" cy="599266"/>
            </a:xfrm>
          </p:grpSpPr>
          <p:sp>
            <p:nvSpPr>
              <p:cNvPr id="54" name="١٠"/>
              <p:cNvSpPr txBox="1"/>
              <p:nvPr/>
            </p:nvSpPr>
            <p:spPr>
              <a:xfrm>
                <a:off x="466472" y="242032"/>
                <a:ext cx="570554" cy="3572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١٠</a:t>
                </a:r>
              </a:p>
            </p:txBody>
          </p:sp>
          <p:sp>
            <p:nvSpPr>
              <p:cNvPr id="55" name="٩"/>
              <p:cNvSpPr txBox="1"/>
              <p:nvPr/>
            </p:nvSpPr>
            <p:spPr>
              <a:xfrm>
                <a:off x="443397" y="0"/>
                <a:ext cx="570554" cy="35723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٩</a:t>
                </a:r>
              </a:p>
            </p:txBody>
          </p:sp>
          <p:sp>
            <p:nvSpPr>
              <p:cNvPr id="56" name="خط"/>
              <p:cNvSpPr/>
              <p:nvPr/>
            </p:nvSpPr>
            <p:spPr>
              <a:xfrm>
                <a:off x="584799" y="326534"/>
                <a:ext cx="34778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7" name="٧"/>
              <p:cNvSpPr txBox="1"/>
              <p:nvPr/>
            </p:nvSpPr>
            <p:spPr>
              <a:xfrm>
                <a:off x="266661" y="104376"/>
                <a:ext cx="404273" cy="469718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٧</a:t>
                </a:r>
              </a:p>
            </p:txBody>
          </p:sp>
          <p:sp>
            <p:nvSpPr>
              <p:cNvPr id="58" name="-"/>
              <p:cNvSpPr txBox="1"/>
              <p:nvPr/>
            </p:nvSpPr>
            <p:spPr>
              <a:xfrm>
                <a:off x="0" y="104376"/>
                <a:ext cx="363637" cy="363637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-</a:t>
                </a:r>
              </a:p>
            </p:txBody>
          </p:sp>
        </p:grpSp>
        <p:grpSp>
          <p:nvGrpSpPr>
            <p:cNvPr id="64" name="تجميع"/>
            <p:cNvGrpSpPr/>
            <p:nvPr/>
          </p:nvGrpSpPr>
          <p:grpSpPr>
            <a:xfrm>
              <a:off x="-1" y="0"/>
              <a:ext cx="878906" cy="599267"/>
              <a:chOff x="0" y="0"/>
              <a:chExt cx="878904" cy="599266"/>
            </a:xfrm>
          </p:grpSpPr>
          <p:sp>
            <p:nvSpPr>
              <p:cNvPr id="60" name="١٠"/>
              <p:cNvSpPr txBox="1"/>
              <p:nvPr/>
            </p:nvSpPr>
            <p:spPr>
              <a:xfrm>
                <a:off x="308351" y="242032"/>
                <a:ext cx="570554" cy="3572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١٠</a:t>
                </a:r>
              </a:p>
            </p:txBody>
          </p:sp>
          <p:sp>
            <p:nvSpPr>
              <p:cNvPr id="61" name="١"/>
              <p:cNvSpPr txBox="1"/>
              <p:nvPr/>
            </p:nvSpPr>
            <p:spPr>
              <a:xfrm>
                <a:off x="285276" y="0"/>
                <a:ext cx="570554" cy="35723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62" name="خط"/>
              <p:cNvSpPr/>
              <p:nvPr/>
            </p:nvSpPr>
            <p:spPr>
              <a:xfrm>
                <a:off x="426678" y="326534"/>
                <a:ext cx="34778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63" name="٣"/>
              <p:cNvSpPr txBox="1"/>
              <p:nvPr/>
            </p:nvSpPr>
            <p:spPr>
              <a:xfrm>
                <a:off x="0" y="135218"/>
                <a:ext cx="570553" cy="35723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</p:grpSp>
      </p:grpSp>
      <p:grpSp>
        <p:nvGrpSpPr>
          <p:cNvPr id="69" name="تجميع"/>
          <p:cNvGrpSpPr/>
          <p:nvPr/>
        </p:nvGrpSpPr>
        <p:grpSpPr>
          <a:xfrm>
            <a:off x="6501475" y="13324642"/>
            <a:ext cx="593629" cy="599267"/>
            <a:chOff x="0" y="0"/>
            <a:chExt cx="593627" cy="599266"/>
          </a:xfrm>
        </p:grpSpPr>
        <p:sp>
          <p:nvSpPr>
            <p:cNvPr id="66" name="٧"/>
            <p:cNvSpPr txBox="1"/>
            <p:nvPr/>
          </p:nvSpPr>
          <p:spPr>
            <a:xfrm>
              <a:off x="23074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٧</a:t>
              </a:r>
            </a:p>
          </p:txBody>
        </p:sp>
        <p:sp>
          <p:nvSpPr>
            <p:cNvPr id="67" name="١٥"/>
            <p:cNvSpPr txBox="1"/>
            <p:nvPr/>
          </p:nvSpPr>
          <p:spPr>
            <a:xfrm>
              <a:off x="0" y="0"/>
              <a:ext cx="570553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  <p:sp>
          <p:nvSpPr>
            <p:cNvPr id="68" name="خط"/>
            <p:cNvSpPr/>
            <p:nvPr/>
          </p:nvSpPr>
          <p:spPr>
            <a:xfrm>
              <a:off x="141402" y="326534"/>
              <a:ext cx="34778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72" name="تجميع"/>
          <p:cNvGrpSpPr/>
          <p:nvPr/>
        </p:nvGrpSpPr>
        <p:grpSpPr>
          <a:xfrm>
            <a:off x="329625" y="14435580"/>
            <a:ext cx="2185715" cy="1339481"/>
            <a:chOff x="0" y="92991"/>
            <a:chExt cx="2185713" cy="1339479"/>
          </a:xfrm>
        </p:grpSpPr>
        <p:sp>
          <p:nvSpPr>
            <p:cNvPr id="7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7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الجدول ١-١-١"/>
          <p:cNvGraphicFramePr/>
          <p:nvPr/>
        </p:nvGraphicFramePr>
        <p:xfrm>
          <a:off x="10222181" y="7138476"/>
          <a:ext cx="9954164" cy="666645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30459"/>
                <a:gridCol w="9411003"/>
              </a:tblGrid>
              <a:tr h="5080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أجب عما يلي :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3189788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أوجد  القاسم المشترك الأكبر للعددين ١٨،١٦: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700"/>
                        <a:t>١٦: </a:t>
                      </a:r>
                      <a:r>
                        <a:t>…………………………………………………………………………………………………………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700"/>
                        <a:t>١٨</a:t>
                      </a:r>
                      <a:r>
                        <a:t>: …………………………………………………………………………………………………………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400"/>
                        <a:t>القواسم المشتركة للعددين هي:</a:t>
                      </a:r>
                      <a:r>
                        <a:t>…………………………………….……………</a:t>
                      </a:r>
                    </a:p>
                    <a:p>
                      <a:pPr algn="r">
                        <a:defRPr b="1" sz="2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400"/>
                        <a:t>(ق . م . أ ) هو</a:t>
                      </a:r>
                      <a:r>
                        <a:t> ……………………………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3150630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أوجد المضاعف المشترك الأصغر للعددين ٥، ١٥ :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700"/>
                        <a:t>٥: </a:t>
                      </a:r>
                      <a:r>
                        <a:t>…………………………………………………………………………………………………………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700"/>
                        <a:t>١٥</a:t>
                      </a:r>
                      <a:r>
                        <a:t>: …………………………………………………………………………………………………………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400"/>
                        <a:t>المضاعفات المشتركة للعددين هي:</a:t>
                      </a:r>
                      <a:r>
                        <a:t>…………………………………….……………</a:t>
                      </a:r>
                    </a:p>
                    <a:p>
                      <a:pPr algn="r">
                        <a:defRPr b="1" sz="2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400"/>
                        <a:t>(م . م . أ ) هو</a:t>
                      </a:r>
                      <a:r>
                        <a:t> ……………………………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75" name="الجدول ١-١"/>
          <p:cNvGraphicFramePr/>
          <p:nvPr/>
        </p:nvGraphicFramePr>
        <p:xfrm>
          <a:off x="10197727" y="352413"/>
          <a:ext cx="9905257" cy="523868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الثاني : 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4151068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796569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قم بتحويل الوحدات التالية:</a:t>
                      </a:r>
                    </a:p>
                    <a:p>
                      <a:pPr algn="r">
                        <a:defRPr b="1" sz="11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٨ كلم =………………م                                          ٢ ل =…………………مل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١٠ سم =……………ملم                                       ٣٠٠٠ مل=……………ل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80" name="تجميع"/>
          <p:cNvGrpSpPr/>
          <p:nvPr/>
        </p:nvGrpSpPr>
        <p:grpSpPr>
          <a:xfrm>
            <a:off x="7651425" y="189466"/>
            <a:ext cx="510539" cy="569348"/>
            <a:chOff x="0" y="0"/>
            <a:chExt cx="510537" cy="569346"/>
          </a:xfrm>
        </p:grpSpPr>
        <p:grpSp>
          <p:nvGrpSpPr>
            <p:cNvPr id="78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76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77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79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pSp>
        <p:nvGrpSpPr>
          <p:cNvPr id="102" name="تجميع"/>
          <p:cNvGrpSpPr/>
          <p:nvPr/>
        </p:nvGrpSpPr>
        <p:grpSpPr>
          <a:xfrm>
            <a:off x="4695397" y="860413"/>
            <a:ext cx="14763544" cy="3893305"/>
            <a:chOff x="3928219" y="25400"/>
            <a:chExt cx="14763543" cy="3893304"/>
          </a:xfrm>
        </p:grpSpPr>
        <p:graphicFrame>
          <p:nvGraphicFramePr>
            <p:cNvPr id="81" name="الجدول ٢-١"/>
            <p:cNvGraphicFramePr/>
            <p:nvPr/>
          </p:nvGraphicFramePr>
          <p:xfrm>
            <a:off x="8737600" y="25400"/>
            <a:ext cx="9954163" cy="3361621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412189"/>
                  <a:gridCol w="1797024"/>
                  <a:gridCol w="1104607"/>
                  <a:gridCol w="1104607"/>
                  <a:gridCol w="1104607"/>
                  <a:gridCol w="1104607"/>
                  <a:gridCol w="1104607"/>
                  <a:gridCol w="985106"/>
                </a:tblGrid>
                <a:tr h="442354">
                  <a:tc gridSpan="8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b="1" sz="2500" u="sng">
                            <a:solidFill>
                              <a:srgbClr val="0042A9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 </a:t>
                        </a:r>
                        <a:r>
                          <a:t>ضع علامة ( </a:t>
                        </a:r>
                        <a:r>
                          <a:rPr b="0"/>
                          <a:t>✓ </a:t>
                        </a:r>
                        <a:r>
                          <a:t>) أمام العبارة الصحيحة وعلامة (</a:t>
                        </a:r>
                        <a:r>
                          <a:rPr b="0"/>
                          <a:t>✗ </a:t>
                        </a:r>
                        <a:r>
                          <a:t>) أمام العبارة الخاطئة :</a:t>
                        </a: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FFFFFF"/>
                        </a:solidFill>
                      </a:lnL>
                      <a:lnR w="12700">
                        <a:solidFill>
                          <a:srgbClr val="FFFFFF"/>
                        </a:solidFill>
                      </a:lnR>
                      <a:lnT w="12700">
                        <a:solidFill>
                          <a:srgbClr val="FFFFFF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الكسر            في أبسط صورة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2048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تقاس ممحاة السبورة بوحدة المتر.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وحدة قياس الطول الأساسية في النظام المتري للكتلة هي الجرام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2048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مقلوب العدد ٥ هو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640490" rtl="0">
                          <a:defRPr sz="1800"/>
                        </a:pPr>
                        <a:r>
                          <a:rPr b="1" sz="23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اللتر وحدة من وحدات قياس السعة .                      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ناتج قسمة الكسور                     هو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pSp>
          <p:nvGrpSpPr>
            <p:cNvPr id="85" name="تجميع"/>
            <p:cNvGrpSpPr/>
            <p:nvPr/>
          </p:nvGrpSpPr>
          <p:grpSpPr>
            <a:xfrm>
              <a:off x="6979907" y="372482"/>
              <a:ext cx="595665" cy="784379"/>
              <a:chOff x="0" y="0"/>
              <a:chExt cx="595663" cy="784377"/>
            </a:xfrm>
          </p:grpSpPr>
          <p:sp>
            <p:nvSpPr>
              <p:cNvPr id="82" name="خط"/>
              <p:cNvSpPr/>
              <p:nvPr/>
            </p:nvSpPr>
            <p:spPr>
              <a:xfrm>
                <a:off x="78136" y="381331"/>
                <a:ext cx="439392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83" name="٥"/>
              <p:cNvSpPr/>
              <p:nvPr/>
            </p:nvSpPr>
            <p:spPr>
              <a:xfrm>
                <a:off x="0" y="0"/>
                <a:ext cx="595664" cy="52291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٥</a:t>
                </a:r>
              </a:p>
            </p:txBody>
          </p:sp>
          <p:sp>
            <p:nvSpPr>
              <p:cNvPr id="84" name="١٠"/>
              <p:cNvSpPr/>
              <p:nvPr/>
            </p:nvSpPr>
            <p:spPr>
              <a:xfrm>
                <a:off x="0" y="261459"/>
                <a:ext cx="595664" cy="52291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١٠</a:t>
                </a:r>
              </a:p>
            </p:txBody>
          </p:sp>
        </p:grpSp>
        <p:grpSp>
          <p:nvGrpSpPr>
            <p:cNvPr id="89" name="تجميع"/>
            <p:cNvGrpSpPr/>
            <p:nvPr/>
          </p:nvGrpSpPr>
          <p:grpSpPr>
            <a:xfrm>
              <a:off x="5533714" y="2130204"/>
              <a:ext cx="486472" cy="677954"/>
              <a:chOff x="0" y="0"/>
              <a:chExt cx="486470" cy="677952"/>
            </a:xfrm>
          </p:grpSpPr>
          <p:sp>
            <p:nvSpPr>
              <p:cNvPr id="86" name="خط"/>
              <p:cNvSpPr/>
              <p:nvPr/>
            </p:nvSpPr>
            <p:spPr>
              <a:xfrm>
                <a:off x="0" y="303609"/>
                <a:ext cx="445490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87" name="١"/>
              <p:cNvSpPr/>
              <p:nvPr/>
            </p:nvSpPr>
            <p:spPr>
              <a:xfrm>
                <a:off x="0" y="250891"/>
                <a:ext cx="486471" cy="42706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88" name="٥"/>
              <p:cNvSpPr/>
              <p:nvPr/>
            </p:nvSpPr>
            <p:spPr>
              <a:xfrm>
                <a:off x="0" y="0"/>
                <a:ext cx="418180" cy="36711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٥</a:t>
                </a:r>
              </a:p>
            </p:txBody>
          </p:sp>
        </p:grpSp>
        <p:grpSp>
          <p:nvGrpSpPr>
            <p:cNvPr id="97" name="تجميع"/>
            <p:cNvGrpSpPr/>
            <p:nvPr/>
          </p:nvGrpSpPr>
          <p:grpSpPr>
            <a:xfrm>
              <a:off x="4847191" y="3255716"/>
              <a:ext cx="1225090" cy="662989"/>
              <a:chOff x="0" y="0"/>
              <a:chExt cx="1225089" cy="662988"/>
            </a:xfrm>
          </p:grpSpPr>
          <p:sp>
            <p:nvSpPr>
              <p:cNvPr id="90" name="خط"/>
              <p:cNvSpPr/>
              <p:nvPr/>
            </p:nvSpPr>
            <p:spPr>
              <a:xfrm>
                <a:off x="797881" y="338817"/>
                <a:ext cx="409152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91" name="خط"/>
              <p:cNvSpPr/>
              <p:nvPr/>
            </p:nvSpPr>
            <p:spPr>
              <a:xfrm flipH="1" flipV="1">
                <a:off x="-1" y="347633"/>
                <a:ext cx="482460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92" name="÷"/>
              <p:cNvSpPr/>
              <p:nvPr/>
            </p:nvSpPr>
            <p:spPr>
              <a:xfrm>
                <a:off x="454833" y="112955"/>
                <a:ext cx="398687" cy="349998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÷ </a:t>
                </a:r>
              </a:p>
            </p:txBody>
          </p:sp>
          <p:sp>
            <p:nvSpPr>
              <p:cNvPr id="93" name="٢"/>
              <p:cNvSpPr/>
              <p:nvPr/>
            </p:nvSpPr>
            <p:spPr>
              <a:xfrm>
                <a:off x="772467" y="23365"/>
                <a:ext cx="427208" cy="3750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٢</a:t>
                </a:r>
              </a:p>
            </p:txBody>
          </p:sp>
          <p:sp>
            <p:nvSpPr>
              <p:cNvPr id="94" name="٤"/>
              <p:cNvSpPr/>
              <p:nvPr/>
            </p:nvSpPr>
            <p:spPr>
              <a:xfrm>
                <a:off x="27625" y="0"/>
                <a:ext cx="427208" cy="3750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٤ </a:t>
                </a:r>
              </a:p>
            </p:txBody>
          </p:sp>
          <p:sp>
            <p:nvSpPr>
              <p:cNvPr id="95" name="٣"/>
              <p:cNvSpPr/>
              <p:nvPr/>
            </p:nvSpPr>
            <p:spPr>
              <a:xfrm>
                <a:off x="27625" y="287953"/>
                <a:ext cx="427208" cy="375036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96" name="٣"/>
              <p:cNvSpPr/>
              <p:nvPr/>
            </p:nvSpPr>
            <p:spPr>
              <a:xfrm>
                <a:off x="797881" y="264244"/>
                <a:ext cx="427209" cy="3750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</p:grpSp>
        <p:grpSp>
          <p:nvGrpSpPr>
            <p:cNvPr id="101" name="تجميع"/>
            <p:cNvGrpSpPr/>
            <p:nvPr/>
          </p:nvGrpSpPr>
          <p:grpSpPr>
            <a:xfrm>
              <a:off x="3928219" y="3231522"/>
              <a:ext cx="433808" cy="638867"/>
              <a:chOff x="0" y="0"/>
              <a:chExt cx="433807" cy="638865"/>
            </a:xfrm>
          </p:grpSpPr>
          <p:sp>
            <p:nvSpPr>
              <p:cNvPr id="98" name="خط"/>
              <p:cNvSpPr/>
              <p:nvPr/>
            </p:nvSpPr>
            <p:spPr>
              <a:xfrm flipH="1" flipV="1">
                <a:off x="58861" y="335889"/>
                <a:ext cx="374947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99" name="٣"/>
              <p:cNvSpPr/>
              <p:nvPr/>
            </p:nvSpPr>
            <p:spPr>
              <a:xfrm>
                <a:off x="0" y="263831"/>
                <a:ext cx="427208" cy="3750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100" name="٤"/>
              <p:cNvSpPr/>
              <p:nvPr/>
            </p:nvSpPr>
            <p:spPr>
              <a:xfrm>
                <a:off x="0" y="0"/>
                <a:ext cx="427208" cy="3750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٤</a:t>
                </a:r>
              </a:p>
            </p:txBody>
          </p:sp>
        </p:grpSp>
      </p:grpSp>
      <p:grpSp>
        <p:nvGrpSpPr>
          <p:cNvPr id="107" name="تجميع"/>
          <p:cNvGrpSpPr/>
          <p:nvPr/>
        </p:nvGrpSpPr>
        <p:grpSpPr>
          <a:xfrm>
            <a:off x="5832018" y="6980803"/>
            <a:ext cx="510538" cy="569347"/>
            <a:chOff x="0" y="0"/>
            <a:chExt cx="510537" cy="569346"/>
          </a:xfrm>
        </p:grpSpPr>
        <p:grpSp>
          <p:nvGrpSpPr>
            <p:cNvPr id="105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103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04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106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pSp>
        <p:nvGrpSpPr>
          <p:cNvPr id="110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108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09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الجدول ١-١-١"/>
          <p:cNvGraphicFramePr/>
          <p:nvPr/>
        </p:nvGraphicFramePr>
        <p:xfrm>
          <a:off x="10259285" y="239371"/>
          <a:ext cx="9954164" cy="6666457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30459"/>
                <a:gridCol w="9411003"/>
              </a:tblGrid>
              <a:tr h="4699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أجب عما يلي :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025189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1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حديقة منزلية مستطيلة الشكل طولها               ، و عرضها                 أوجد مساحتها: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………………………………………………………………………………………..…………………………………………………</a:t>
                      </a: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………………………………………………………………………………………..…………………………………………………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23884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</a:t>
                      </a:r>
                      <a:r>
                        <a:rPr sz="2400"/>
                        <a:t>إذا وزع              لوح شوكلاتة على ١٢ طفلاً بالتساوي ، فما نصيب كل واحد منهم ؟</a:t>
                      </a:r>
                      <a:endParaRPr sz="2400"/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2400"/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400"/>
                        <a:t>    ………………………………………………………………………………………..……………</a:t>
                      </a:r>
                      <a:endParaRPr sz="2400"/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2400"/>
                    </a:p>
                    <a:p>
                      <a:pPr algn="r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400"/>
                        <a:t>     ………………………………………………………………………………………..……………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585494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١- أكتب الكسر            في أبسط صورة : …………………………………………………………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اكتب الكسر الاعتيادي التالي على صورة كسر عشري         …………………………………………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116" name="تجميع"/>
          <p:cNvGrpSpPr/>
          <p:nvPr/>
        </p:nvGrpSpPr>
        <p:grpSpPr>
          <a:xfrm>
            <a:off x="7372037" y="4941477"/>
            <a:ext cx="772578" cy="760824"/>
            <a:chOff x="0" y="0"/>
            <a:chExt cx="772576" cy="760822"/>
          </a:xfrm>
        </p:grpSpPr>
        <p:sp>
          <p:nvSpPr>
            <p:cNvPr id="113" name="خط"/>
            <p:cNvSpPr/>
            <p:nvPr/>
          </p:nvSpPr>
          <p:spPr>
            <a:xfrm flipH="1" flipV="1">
              <a:off x="109085" y="382276"/>
              <a:ext cx="554406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2896" tIns="52896" rIns="52896" bIns="52896" numCol="1" anchor="ctr">
              <a:noAutofit/>
            </a:bodyPr>
            <a:lstStyle/>
            <a:p>
              <a:pPr defTabSz="1081440" rtl="0">
                <a:defRPr sz="4000"/>
              </a:pPr>
            </a:p>
          </p:txBody>
        </p:sp>
        <p:sp>
          <p:nvSpPr>
            <p:cNvPr id="114" name="٣٥"/>
            <p:cNvSpPr/>
            <p:nvPr/>
          </p:nvSpPr>
          <p:spPr>
            <a:xfrm>
              <a:off x="0" y="332353"/>
              <a:ext cx="772577" cy="42847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٣٥</a:t>
              </a:r>
            </a:p>
          </p:txBody>
        </p:sp>
        <p:sp>
          <p:nvSpPr>
            <p:cNvPr id="115" name="٤٠"/>
            <p:cNvSpPr/>
            <p:nvPr/>
          </p:nvSpPr>
          <p:spPr>
            <a:xfrm>
              <a:off x="148059" y="0"/>
              <a:ext cx="476458" cy="40993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٤٠</a:t>
              </a:r>
            </a:p>
          </p:txBody>
        </p:sp>
      </p:grpSp>
      <p:grpSp>
        <p:nvGrpSpPr>
          <p:cNvPr id="120" name="تجميع"/>
          <p:cNvGrpSpPr/>
          <p:nvPr/>
        </p:nvGrpSpPr>
        <p:grpSpPr>
          <a:xfrm>
            <a:off x="3774588" y="5702587"/>
            <a:ext cx="713020" cy="722859"/>
            <a:chOff x="0" y="0"/>
            <a:chExt cx="713018" cy="722858"/>
          </a:xfrm>
        </p:grpSpPr>
        <p:sp>
          <p:nvSpPr>
            <p:cNvPr id="117" name="خط"/>
            <p:cNvSpPr/>
            <p:nvPr/>
          </p:nvSpPr>
          <p:spPr>
            <a:xfrm>
              <a:off x="175783" y="347319"/>
              <a:ext cx="361452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2896" tIns="52896" rIns="52896" bIns="52896" numCol="1" anchor="ctr">
              <a:noAutofit/>
            </a:bodyPr>
            <a:lstStyle/>
            <a:p>
              <a:pPr defTabSz="1081440" rtl="0">
                <a:defRPr sz="4000"/>
              </a:pPr>
            </a:p>
          </p:txBody>
        </p:sp>
        <p:sp>
          <p:nvSpPr>
            <p:cNvPr id="118" name="٤"/>
            <p:cNvSpPr/>
            <p:nvPr/>
          </p:nvSpPr>
          <p:spPr>
            <a:xfrm>
              <a:off x="111119" y="0"/>
              <a:ext cx="466132" cy="41343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٤</a:t>
              </a:r>
            </a:p>
          </p:txBody>
        </p:sp>
        <p:sp>
          <p:nvSpPr>
            <p:cNvPr id="119" name="٥"/>
            <p:cNvSpPr/>
            <p:nvPr/>
          </p:nvSpPr>
          <p:spPr>
            <a:xfrm>
              <a:off x="0" y="288859"/>
              <a:ext cx="713019" cy="43400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</p:grpSp>
      <p:grpSp>
        <p:nvGrpSpPr>
          <p:cNvPr id="125" name="تجميع"/>
          <p:cNvGrpSpPr/>
          <p:nvPr/>
        </p:nvGrpSpPr>
        <p:grpSpPr>
          <a:xfrm>
            <a:off x="7973630" y="2683660"/>
            <a:ext cx="929856" cy="840442"/>
            <a:chOff x="0" y="0"/>
            <a:chExt cx="929855" cy="840441"/>
          </a:xfrm>
        </p:grpSpPr>
        <p:sp>
          <p:nvSpPr>
            <p:cNvPr id="121" name="خط"/>
            <p:cNvSpPr/>
            <p:nvPr/>
          </p:nvSpPr>
          <p:spPr>
            <a:xfrm>
              <a:off x="449331" y="415061"/>
              <a:ext cx="381606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2896" tIns="52896" rIns="52896" bIns="52896" numCol="1" anchor="ctr">
              <a:noAutofit/>
            </a:bodyPr>
            <a:lstStyle/>
            <a:p>
              <a:pPr defTabSz="1081440" rtl="0">
                <a:defRPr sz="4000"/>
              </a:pPr>
            </a:p>
          </p:txBody>
        </p:sp>
        <p:sp>
          <p:nvSpPr>
            <p:cNvPr id="122" name="٢"/>
            <p:cNvSpPr/>
            <p:nvPr/>
          </p:nvSpPr>
          <p:spPr>
            <a:xfrm>
              <a:off x="337325" y="427761"/>
              <a:ext cx="592531" cy="41268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  <p:sp>
          <p:nvSpPr>
            <p:cNvPr id="123" name="١٦"/>
            <p:cNvSpPr/>
            <p:nvPr/>
          </p:nvSpPr>
          <p:spPr>
            <a:xfrm>
              <a:off x="0" y="0"/>
              <a:ext cx="550932" cy="83012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١٦</a:t>
              </a:r>
            </a:p>
          </p:txBody>
        </p:sp>
        <p:sp>
          <p:nvSpPr>
            <p:cNvPr id="124" name="١"/>
            <p:cNvSpPr/>
            <p:nvPr/>
          </p:nvSpPr>
          <p:spPr>
            <a:xfrm>
              <a:off x="337325" y="60902"/>
              <a:ext cx="529417" cy="34146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  <p:graphicFrame>
        <p:nvGraphicFramePr>
          <p:cNvPr id="126" name="الجدول ١-١-١-١"/>
          <p:cNvGraphicFramePr/>
          <p:nvPr/>
        </p:nvGraphicFramePr>
        <p:xfrm>
          <a:off x="10222181" y="6877904"/>
          <a:ext cx="9954164" cy="6666457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30459"/>
                <a:gridCol w="9411003"/>
              </a:tblGrid>
              <a:tr h="4699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الرابع : أجب عما يلي :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3183908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يقدم أحد المطاعم وجبة تتكون من الدجاج والسمك بالإضافة إلى القهوة والشاهي ، او عصير ليمون او الماء ، فما عدد الطرق الممكنة لوجبة من هذا المطعم ؟ اكتب هذه الطرق ؟ 
  …………..………………………………………………………………………………..……………
  ……………..……………………………………………………………………………..……………
    ……………..……………………………………………………………………………..……………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630006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15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قارن ما يلي بوضع الإشارة المناسبة ( &gt; ، &lt; ، = )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3651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رتب الكسور التالية تصاعدياً؟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0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            ………………..  ،  ………………. ،  ……………….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131" name="تجميع"/>
          <p:cNvGrpSpPr/>
          <p:nvPr/>
        </p:nvGrpSpPr>
        <p:grpSpPr>
          <a:xfrm>
            <a:off x="5832018" y="6720230"/>
            <a:ext cx="510538" cy="569348"/>
            <a:chOff x="0" y="0"/>
            <a:chExt cx="510537" cy="569346"/>
          </a:xfrm>
        </p:grpSpPr>
        <p:grpSp>
          <p:nvGrpSpPr>
            <p:cNvPr id="129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127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28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130" name="٨"/>
            <p:cNvSpPr txBox="1"/>
            <p:nvPr/>
          </p:nvSpPr>
          <p:spPr>
            <a:xfrm>
              <a:off x="152774" y="248151"/>
              <a:ext cx="204990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٨</a:t>
              </a:r>
            </a:p>
          </p:txBody>
        </p:sp>
      </p:grpSp>
      <p:sp>
        <p:nvSpPr>
          <p:cNvPr id="132" name="تمت الأسئلة مع تمنياتي لكم بالتوفيق"/>
          <p:cNvSpPr txBox="1"/>
          <p:nvPr/>
        </p:nvSpPr>
        <p:spPr>
          <a:xfrm>
            <a:off x="3249730" y="14189409"/>
            <a:ext cx="3603353" cy="37599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grpSp>
        <p:nvGrpSpPr>
          <p:cNvPr id="147" name="تجميع"/>
          <p:cNvGrpSpPr/>
          <p:nvPr/>
        </p:nvGrpSpPr>
        <p:grpSpPr>
          <a:xfrm>
            <a:off x="3819523" y="12335341"/>
            <a:ext cx="2463767" cy="842989"/>
            <a:chOff x="0" y="0"/>
            <a:chExt cx="2463765" cy="842987"/>
          </a:xfrm>
        </p:grpSpPr>
        <p:grpSp>
          <p:nvGrpSpPr>
            <p:cNvPr id="136" name="تجميع"/>
            <p:cNvGrpSpPr/>
            <p:nvPr/>
          </p:nvGrpSpPr>
          <p:grpSpPr>
            <a:xfrm>
              <a:off x="1821536" y="0"/>
              <a:ext cx="642230" cy="842988"/>
              <a:chOff x="0" y="0"/>
              <a:chExt cx="642229" cy="842987"/>
            </a:xfrm>
          </p:grpSpPr>
          <p:sp>
            <p:nvSpPr>
              <p:cNvPr id="133" name="١"/>
              <p:cNvSpPr/>
              <p:nvPr/>
            </p:nvSpPr>
            <p:spPr>
              <a:xfrm>
                <a:off x="0" y="0"/>
                <a:ext cx="642230" cy="480558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134" name="٦"/>
              <p:cNvSpPr/>
              <p:nvPr/>
            </p:nvSpPr>
            <p:spPr>
              <a:xfrm>
                <a:off x="29501" y="321935"/>
                <a:ext cx="612728" cy="52105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٦</a:t>
                </a:r>
              </a:p>
            </p:txBody>
          </p:sp>
          <p:sp>
            <p:nvSpPr>
              <p:cNvPr id="135" name="خط"/>
              <p:cNvSpPr/>
              <p:nvPr/>
            </p:nvSpPr>
            <p:spPr>
              <a:xfrm>
                <a:off x="14576" y="404357"/>
                <a:ext cx="62031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</p:grpSp>
        <p:grpSp>
          <p:nvGrpSpPr>
            <p:cNvPr id="140" name="تجميع"/>
            <p:cNvGrpSpPr/>
            <p:nvPr/>
          </p:nvGrpSpPr>
          <p:grpSpPr>
            <a:xfrm>
              <a:off x="910768" y="0"/>
              <a:ext cx="642230" cy="842988"/>
              <a:chOff x="0" y="0"/>
              <a:chExt cx="642229" cy="842987"/>
            </a:xfrm>
          </p:grpSpPr>
          <p:sp>
            <p:nvSpPr>
              <p:cNvPr id="137" name="٤"/>
              <p:cNvSpPr/>
              <p:nvPr/>
            </p:nvSpPr>
            <p:spPr>
              <a:xfrm>
                <a:off x="0" y="0"/>
                <a:ext cx="642230" cy="480558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٤</a:t>
                </a:r>
              </a:p>
            </p:txBody>
          </p:sp>
          <p:sp>
            <p:nvSpPr>
              <p:cNvPr id="138" name="٥"/>
              <p:cNvSpPr/>
              <p:nvPr/>
            </p:nvSpPr>
            <p:spPr>
              <a:xfrm>
                <a:off x="29501" y="321935"/>
                <a:ext cx="612728" cy="52105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٥</a:t>
                </a:r>
              </a:p>
            </p:txBody>
          </p:sp>
          <p:sp>
            <p:nvSpPr>
              <p:cNvPr id="139" name="خط"/>
              <p:cNvSpPr/>
              <p:nvPr/>
            </p:nvSpPr>
            <p:spPr>
              <a:xfrm>
                <a:off x="14576" y="404357"/>
                <a:ext cx="62031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</p:grpSp>
        <p:grpSp>
          <p:nvGrpSpPr>
            <p:cNvPr id="144" name="تجميع"/>
            <p:cNvGrpSpPr/>
            <p:nvPr/>
          </p:nvGrpSpPr>
          <p:grpSpPr>
            <a:xfrm>
              <a:off x="0" y="0"/>
              <a:ext cx="642230" cy="842988"/>
              <a:chOff x="0" y="0"/>
              <a:chExt cx="642229" cy="842987"/>
            </a:xfrm>
          </p:grpSpPr>
          <p:sp>
            <p:nvSpPr>
              <p:cNvPr id="141" name="١"/>
              <p:cNvSpPr/>
              <p:nvPr/>
            </p:nvSpPr>
            <p:spPr>
              <a:xfrm>
                <a:off x="0" y="0"/>
                <a:ext cx="642230" cy="480558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142" name="٣"/>
              <p:cNvSpPr/>
              <p:nvPr/>
            </p:nvSpPr>
            <p:spPr>
              <a:xfrm>
                <a:off x="29501" y="321935"/>
                <a:ext cx="612728" cy="52105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143" name="خط"/>
              <p:cNvSpPr/>
              <p:nvPr/>
            </p:nvSpPr>
            <p:spPr>
              <a:xfrm>
                <a:off x="14576" y="404357"/>
                <a:ext cx="62031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</p:grpSp>
        <p:sp>
          <p:nvSpPr>
            <p:cNvPr id="145" name="،"/>
            <p:cNvSpPr txBox="1"/>
            <p:nvPr/>
          </p:nvSpPr>
          <p:spPr>
            <a:xfrm>
              <a:off x="1624523" y="120874"/>
              <a:ext cx="180193" cy="44883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 defTabSz="1081440">
                <a:defRPr b="0" sz="23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،</a:t>
              </a:r>
            </a:p>
          </p:txBody>
        </p:sp>
        <p:sp>
          <p:nvSpPr>
            <p:cNvPr id="146" name="،"/>
            <p:cNvSpPr txBox="1"/>
            <p:nvPr/>
          </p:nvSpPr>
          <p:spPr>
            <a:xfrm>
              <a:off x="686402" y="120874"/>
              <a:ext cx="180193" cy="44883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 defTabSz="1081440">
                <a:defRPr b="0" sz="23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،</a:t>
              </a:r>
            </a:p>
          </p:txBody>
        </p:sp>
      </p:grpSp>
      <p:grpSp>
        <p:nvGrpSpPr>
          <p:cNvPr id="157" name="تجميع"/>
          <p:cNvGrpSpPr/>
          <p:nvPr/>
        </p:nvGrpSpPr>
        <p:grpSpPr>
          <a:xfrm>
            <a:off x="6997818" y="11193794"/>
            <a:ext cx="2453537" cy="967924"/>
            <a:chOff x="0" y="0"/>
            <a:chExt cx="2453536" cy="967923"/>
          </a:xfrm>
        </p:grpSpPr>
        <p:grpSp>
          <p:nvGrpSpPr>
            <p:cNvPr id="151" name="تجميع"/>
            <p:cNvGrpSpPr/>
            <p:nvPr/>
          </p:nvGrpSpPr>
          <p:grpSpPr>
            <a:xfrm>
              <a:off x="1521519" y="-1"/>
              <a:ext cx="932018" cy="967925"/>
              <a:chOff x="0" y="0"/>
              <a:chExt cx="932016" cy="967923"/>
            </a:xfrm>
          </p:grpSpPr>
          <p:sp>
            <p:nvSpPr>
              <p:cNvPr id="148" name="خط"/>
              <p:cNvSpPr/>
              <p:nvPr/>
            </p:nvSpPr>
            <p:spPr>
              <a:xfrm>
                <a:off x="165607" y="484099"/>
                <a:ext cx="600803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149" name="١"/>
              <p:cNvSpPr/>
              <p:nvPr/>
            </p:nvSpPr>
            <p:spPr>
              <a:xfrm>
                <a:off x="16333" y="0"/>
                <a:ext cx="813440" cy="67517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150" name="٣"/>
              <p:cNvSpPr/>
              <p:nvPr/>
            </p:nvSpPr>
            <p:spPr>
              <a:xfrm>
                <a:off x="0" y="382433"/>
                <a:ext cx="932017" cy="585491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</p:grpSp>
        <p:sp>
          <p:nvSpPr>
            <p:cNvPr id="152" name="دائرة"/>
            <p:cNvSpPr/>
            <p:nvPr/>
          </p:nvSpPr>
          <p:spPr>
            <a:xfrm>
              <a:off x="811710" y="174049"/>
              <a:ext cx="540328" cy="540329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grpSp>
          <p:nvGrpSpPr>
            <p:cNvPr id="156" name="تجميع"/>
            <p:cNvGrpSpPr/>
            <p:nvPr/>
          </p:nvGrpSpPr>
          <p:grpSpPr>
            <a:xfrm>
              <a:off x="0" y="62468"/>
              <a:ext cx="642230" cy="842988"/>
              <a:chOff x="0" y="0"/>
              <a:chExt cx="642229" cy="842987"/>
            </a:xfrm>
          </p:grpSpPr>
          <p:sp>
            <p:nvSpPr>
              <p:cNvPr id="153" name="٣"/>
              <p:cNvSpPr/>
              <p:nvPr/>
            </p:nvSpPr>
            <p:spPr>
              <a:xfrm>
                <a:off x="0" y="0"/>
                <a:ext cx="642230" cy="480558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154" name="٥"/>
              <p:cNvSpPr/>
              <p:nvPr/>
            </p:nvSpPr>
            <p:spPr>
              <a:xfrm>
                <a:off x="29501" y="321935"/>
                <a:ext cx="612728" cy="52105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٥</a:t>
                </a:r>
              </a:p>
            </p:txBody>
          </p:sp>
          <p:sp>
            <p:nvSpPr>
              <p:cNvPr id="155" name="خط"/>
              <p:cNvSpPr/>
              <p:nvPr/>
            </p:nvSpPr>
            <p:spPr>
              <a:xfrm>
                <a:off x="14576" y="404357"/>
                <a:ext cx="62031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</p:grpSp>
      </p:grpSp>
      <p:grpSp>
        <p:nvGrpSpPr>
          <p:cNvPr id="169" name="تجميع"/>
          <p:cNvGrpSpPr/>
          <p:nvPr/>
        </p:nvGrpSpPr>
        <p:grpSpPr>
          <a:xfrm>
            <a:off x="1125753" y="11297291"/>
            <a:ext cx="2264365" cy="760929"/>
            <a:chOff x="0" y="0"/>
            <a:chExt cx="2264364" cy="760927"/>
          </a:xfrm>
        </p:grpSpPr>
        <p:sp>
          <p:nvSpPr>
            <p:cNvPr id="158" name="دائرة"/>
            <p:cNvSpPr/>
            <p:nvPr/>
          </p:nvSpPr>
          <p:spPr>
            <a:xfrm>
              <a:off x="906393" y="151569"/>
              <a:ext cx="457788" cy="457789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grpSp>
          <p:nvGrpSpPr>
            <p:cNvPr id="163" name="تجميع"/>
            <p:cNvGrpSpPr/>
            <p:nvPr/>
          </p:nvGrpSpPr>
          <p:grpSpPr>
            <a:xfrm>
              <a:off x="1430472" y="0"/>
              <a:ext cx="833893" cy="760928"/>
              <a:chOff x="0" y="0"/>
              <a:chExt cx="833892" cy="760927"/>
            </a:xfrm>
          </p:grpSpPr>
          <p:sp>
            <p:nvSpPr>
              <p:cNvPr id="159" name="خط"/>
              <p:cNvSpPr/>
              <p:nvPr/>
            </p:nvSpPr>
            <p:spPr>
              <a:xfrm flipH="1" flipV="1">
                <a:off x="351914" y="404651"/>
                <a:ext cx="426070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160" name="١"/>
              <p:cNvSpPr/>
              <p:nvPr/>
            </p:nvSpPr>
            <p:spPr>
              <a:xfrm>
                <a:off x="326514" y="0"/>
                <a:ext cx="426070" cy="42607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161" name="٣"/>
              <p:cNvSpPr/>
              <p:nvPr/>
            </p:nvSpPr>
            <p:spPr>
              <a:xfrm>
                <a:off x="0" y="165865"/>
                <a:ext cx="444418" cy="44441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162" name="٢"/>
              <p:cNvSpPr/>
              <p:nvPr/>
            </p:nvSpPr>
            <p:spPr>
              <a:xfrm>
                <a:off x="301114" y="362569"/>
                <a:ext cx="532779" cy="39835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٢</a:t>
                </a:r>
              </a:p>
            </p:txBody>
          </p:sp>
        </p:grpSp>
        <p:grpSp>
          <p:nvGrpSpPr>
            <p:cNvPr id="168" name="تجميع"/>
            <p:cNvGrpSpPr/>
            <p:nvPr/>
          </p:nvGrpSpPr>
          <p:grpSpPr>
            <a:xfrm>
              <a:off x="-1" y="24520"/>
              <a:ext cx="707197" cy="711888"/>
              <a:chOff x="0" y="0"/>
              <a:chExt cx="707195" cy="711886"/>
            </a:xfrm>
          </p:grpSpPr>
          <p:sp>
            <p:nvSpPr>
              <p:cNvPr id="164" name="خط"/>
              <p:cNvSpPr/>
              <p:nvPr/>
            </p:nvSpPr>
            <p:spPr>
              <a:xfrm flipH="1" flipV="1">
                <a:off x="282925" y="388482"/>
                <a:ext cx="424271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165" name="١"/>
              <p:cNvSpPr/>
              <p:nvPr/>
            </p:nvSpPr>
            <p:spPr>
              <a:xfrm>
                <a:off x="344795" y="0"/>
                <a:ext cx="312593" cy="45198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166" name="٣"/>
              <p:cNvSpPr/>
              <p:nvPr/>
            </p:nvSpPr>
            <p:spPr>
              <a:xfrm>
                <a:off x="0" y="108752"/>
                <a:ext cx="304923" cy="46989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167" name="٤"/>
              <p:cNvSpPr/>
              <p:nvPr/>
            </p:nvSpPr>
            <p:spPr>
              <a:xfrm>
                <a:off x="304921" y="319547"/>
                <a:ext cx="392340" cy="39234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٤</a:t>
                </a:r>
              </a:p>
            </p:txBody>
          </p:sp>
        </p:grpSp>
      </p:grpSp>
      <p:grpSp>
        <p:nvGrpSpPr>
          <p:cNvPr id="175" name="تجميع"/>
          <p:cNvGrpSpPr/>
          <p:nvPr/>
        </p:nvGrpSpPr>
        <p:grpSpPr>
          <a:xfrm>
            <a:off x="5099467" y="658471"/>
            <a:ext cx="904858" cy="627942"/>
            <a:chOff x="0" y="0"/>
            <a:chExt cx="904857" cy="627941"/>
          </a:xfrm>
        </p:grpSpPr>
        <p:sp>
          <p:nvSpPr>
            <p:cNvPr id="170" name="٣"/>
            <p:cNvSpPr/>
            <p:nvPr/>
          </p:nvSpPr>
          <p:spPr>
            <a:xfrm>
              <a:off x="324193" y="282479"/>
              <a:ext cx="580665" cy="34546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  <p:sp>
          <p:nvSpPr>
            <p:cNvPr id="171" name="١"/>
            <p:cNvSpPr/>
            <p:nvPr/>
          </p:nvSpPr>
          <p:spPr>
            <a:xfrm>
              <a:off x="467365" y="0"/>
              <a:ext cx="294322" cy="46500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grpSp>
          <p:nvGrpSpPr>
            <p:cNvPr id="174" name="تجميع"/>
            <p:cNvGrpSpPr/>
            <p:nvPr/>
          </p:nvGrpSpPr>
          <p:grpSpPr>
            <a:xfrm>
              <a:off x="-1" y="133807"/>
              <a:ext cx="817626" cy="425783"/>
              <a:chOff x="0" y="0"/>
              <a:chExt cx="817624" cy="425781"/>
            </a:xfrm>
          </p:grpSpPr>
          <p:sp>
            <p:nvSpPr>
              <p:cNvPr id="172" name="خط"/>
              <p:cNvSpPr/>
              <p:nvPr/>
            </p:nvSpPr>
            <p:spPr>
              <a:xfrm>
                <a:off x="454861" y="212891"/>
                <a:ext cx="362764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2896" tIns="52896" rIns="52896" bIns="52896" numCol="1" anchor="ctr">
                <a:noAutofit/>
              </a:bodyPr>
              <a:lstStyle/>
              <a:p>
                <a:pPr defTabSz="1081440" rtl="0">
                  <a:defRPr sz="4000"/>
                </a:pPr>
              </a:p>
            </p:txBody>
          </p:sp>
          <p:sp>
            <p:nvSpPr>
              <p:cNvPr id="173" name="٩ م"/>
              <p:cNvSpPr/>
              <p:nvPr/>
            </p:nvSpPr>
            <p:spPr>
              <a:xfrm>
                <a:off x="0" y="0"/>
                <a:ext cx="519442" cy="42578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2896" tIns="52896" rIns="52896" bIns="52896" numCol="1" anchor="ctr">
                <a:noAutofit/>
              </a:bodyPr>
              <a:lstStyle>
                <a:lvl1pPr defTabSz="1081440">
                  <a:defRPr b="0" sz="2000">
                    <a:latin typeface="Geeza Pro Bold"/>
                    <a:ea typeface="Geeza Pro Bold"/>
                    <a:cs typeface="Geeza Pro Bold"/>
                    <a:sym typeface="Geeza Pro Bold"/>
                  </a:defRPr>
                </a:lvl1pPr>
              </a:lstStyle>
              <a:p>
                <a:pPr rtl="0">
                  <a:defRPr/>
                </a:pPr>
                <a:r>
                  <a:t>٩ م</a:t>
                </a:r>
              </a:p>
            </p:txBody>
          </p:sp>
        </p:grpSp>
      </p:grpSp>
      <p:grpSp>
        <p:nvGrpSpPr>
          <p:cNvPr id="180" name="تجميع"/>
          <p:cNvGrpSpPr/>
          <p:nvPr/>
        </p:nvGrpSpPr>
        <p:grpSpPr>
          <a:xfrm>
            <a:off x="3059789" y="708625"/>
            <a:ext cx="881353" cy="628703"/>
            <a:chOff x="0" y="0"/>
            <a:chExt cx="881351" cy="628701"/>
          </a:xfrm>
        </p:grpSpPr>
        <p:sp>
          <p:nvSpPr>
            <p:cNvPr id="176" name="خط"/>
            <p:cNvSpPr/>
            <p:nvPr/>
          </p:nvSpPr>
          <p:spPr>
            <a:xfrm>
              <a:off x="496901" y="318907"/>
              <a:ext cx="307838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2896" tIns="52896" rIns="52896" bIns="52896" numCol="1" anchor="ctr">
              <a:noAutofit/>
            </a:bodyPr>
            <a:lstStyle/>
            <a:p>
              <a:pPr defTabSz="1081440" rtl="0">
                <a:defRPr sz="4000"/>
              </a:pPr>
            </a:p>
          </p:txBody>
        </p:sp>
        <p:sp>
          <p:nvSpPr>
            <p:cNvPr id="177" name="٤"/>
            <p:cNvSpPr/>
            <p:nvPr/>
          </p:nvSpPr>
          <p:spPr>
            <a:xfrm>
              <a:off x="433610" y="247883"/>
              <a:ext cx="371129" cy="38081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٤</a:t>
              </a:r>
            </a:p>
          </p:txBody>
        </p:sp>
        <p:sp>
          <p:nvSpPr>
            <p:cNvPr id="178" name="٨ م"/>
            <p:cNvSpPr/>
            <p:nvPr/>
          </p:nvSpPr>
          <p:spPr>
            <a:xfrm>
              <a:off x="0" y="80898"/>
              <a:ext cx="580788" cy="47601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٨ م</a:t>
              </a:r>
            </a:p>
          </p:txBody>
        </p:sp>
        <p:sp>
          <p:nvSpPr>
            <p:cNvPr id="179" name="١"/>
            <p:cNvSpPr/>
            <p:nvPr/>
          </p:nvSpPr>
          <p:spPr>
            <a:xfrm>
              <a:off x="369637" y="0"/>
              <a:ext cx="511715" cy="346877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2896" tIns="52896" rIns="52896" bIns="52896" numCol="1" anchor="ctr">
              <a:noAutofit/>
            </a:bodyPr>
            <a:lstStyle>
              <a:lvl1pPr defTabSz="1081440">
                <a:defRPr b="0" sz="20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