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" name="Shape 1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120890" y="132995"/>
            <a:ext cx="10261120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b="0"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نص العنوان"/>
          <p:cNvSpPr txBox="1"/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4" name="مستوى النص الأول…"/>
          <p:cNvSpPr txBox="1"/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/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b="0" sz="24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1.jpeg"/><Relationship Id="rId7" Type="http://schemas.openxmlformats.org/officeDocument/2006/relationships/image" Target="../media/image5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الجدول ٢"/>
          <p:cNvGraphicFramePr/>
          <p:nvPr/>
        </p:nvGraphicFramePr>
        <p:xfrm>
          <a:off x="10244188" y="2702415"/>
          <a:ext cx="9998178" cy="11423329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396640"/>
                <a:gridCol w="412423"/>
                <a:gridCol w="1984786"/>
                <a:gridCol w="412423"/>
                <a:gridCol w="1984786"/>
                <a:gridCol w="412423"/>
                <a:gridCol w="1984786"/>
                <a:gridCol w="412423"/>
                <a:gridCol w="1984786"/>
              </a:tblGrid>
              <a:tr h="412154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634758" rtl="1">
                        <a:tabLst>
                          <a:tab pos="7073900" algn="l"/>
                        </a:tabLst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باع مطعم ٣٠٠ فطيرة في ٦ أيام، إذا كان يبيع المقدار نفسه كل يوم فكم يبيع في اليوم الواحد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b="1"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١٠</a:t>
                      </a:r>
                      <a:r>
                        <a:t> فطائر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b="1"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٢٠</a:t>
                      </a:r>
                      <a:r>
                        <a:t> فطيرة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b="1"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٥٠</a:t>
                      </a:r>
                      <a:r>
                        <a:t> فطيرة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b="1"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١٠٠</a:t>
                      </a:r>
                      <a:r>
                        <a:t> فطيرة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اكتب العدد المناسب في ………  : إذا كان </a:t>
                      </a:r>
                      <a:r>
                        <a:t>٦</a:t>
                      </a:r>
                      <a:r>
                        <a:t> × </a:t>
                      </a:r>
                      <a:r>
                        <a:t>٧ </a:t>
                      </a:r>
                      <a:r>
                        <a:t>= </a:t>
                      </a:r>
                      <a:r>
                        <a:t>٤٢</a:t>
                      </a:r>
                      <a:r>
                        <a:t>  فإن </a:t>
                      </a:r>
                      <a:r>
                        <a:t>٦٠</a:t>
                      </a:r>
                      <a:r>
                        <a:t> ×………. = </a:t>
                      </a:r>
                      <a:r>
                        <a:t>٤٢٠٠</a:t>
                      </a:r>
                      <a:r>
                        <a:t>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61032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في كل فصل من فصول مدرسة حسان بن ثابت الابتدائية </a:t>
                      </a:r>
                      <a:r>
                        <a:t>٢٤</a:t>
                      </a:r>
                      <a:r>
                        <a:t> طالبا . كم يبلغ عدد طلاب المدرسة تقريبا ، إذا كان عدد فصول المدرسة </a:t>
                      </a:r>
                      <a:r>
                        <a:t>٨</a:t>
                      </a:r>
                      <a:r>
                        <a:t> فصول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٩٠ طالب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١٠٠ طالب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١٦٠ طالب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٥٠٠ طالب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61032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يوجد في إحدى البقالات </a:t>
                      </a:r>
                      <a:r>
                        <a:t>٤ </a:t>
                      </a:r>
                      <a:r>
                        <a:t>صناديق عصير . كل صندوق يحتوي </a:t>
                      </a:r>
                      <a:r>
                        <a:t>٢٢</a:t>
                      </a:r>
                      <a:r>
                        <a:t> علبة ، ما عدد علب العصير في البقالة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b="1" sz="2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٩ </a:t>
                      </a:r>
                      <a:r>
                        <a:t>علب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 علبة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٢٦ علبة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٨٨ علبة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61032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يركض سالم </a:t>
                      </a:r>
                      <a:r>
                        <a:t>٢٠</a:t>
                      </a:r>
                      <a:r>
                        <a:t> دقيقة في كل مرة يتدرب فيها . إذا تدرب </a:t>
                      </a:r>
                      <a:r>
                        <a:t>١٢</a:t>
                      </a:r>
                      <a:r>
                        <a:t> مرة في الشهر ، فكم دقيقة يركض في الشهر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 دقيقة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٢٤٠ دقيقة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٣٠٠ دقيقة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١٩٠٠ دقيقة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ما العدد الذي يأتي لا حقا في النمط التالي :   </a:t>
                      </a:r>
                      <a:r>
                        <a:t>٤</a:t>
                      </a:r>
                      <a:r>
                        <a:t> ، </a:t>
                      </a:r>
                      <a:r>
                        <a:t>٧</a:t>
                      </a:r>
                      <a:r>
                        <a:t> ، </a:t>
                      </a:r>
                      <a:r>
                        <a:t>١٠</a:t>
                      </a:r>
                      <a:r>
                        <a:t> ، </a:t>
                      </a:r>
                      <a:r>
                        <a:t>١٣</a:t>
                      </a:r>
                      <a:r>
                        <a:t> ، .......؟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المستقيمان التاليان                                         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متوازيان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متطابقان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متقاطعان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متعامدان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شكل ثنائي الأبعاد له </a:t>
                      </a:r>
                      <a:r>
                        <a:t>٥</a:t>
                      </a:r>
                      <a:r>
                        <a:t> أضلاع  . ما اسمه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رباعي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خماسي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سداسي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مثلث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شكل ثلاثي الأبعاد يمكن أن يصنع باستعمال دائرتين ومستطيل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مكعب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هرم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أسطوانة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منشور ثلاثي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أي الأشكال التالية يعد مضلعا  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b="1" sz="23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2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b="1" sz="23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3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b="1" sz="23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4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b="1" sz="2300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5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تصنف الزاوية التي قياسها ٦٠ درجة على إنها زاوية: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حادة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قائمة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منفرجة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مستقيمة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الجدول ١"/>
          <p:cNvGraphicFramePr/>
          <p:nvPr/>
        </p:nvGraphicFramePr>
        <p:xfrm>
          <a:off x="10192419" y="290210"/>
          <a:ext cx="9794231" cy="217291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1232965"/>
                <a:gridCol w="1795905"/>
                <a:gridCol w="1327608"/>
                <a:gridCol w="863076"/>
                <a:gridCol w="863076"/>
                <a:gridCol w="1076867"/>
                <a:gridCol w="1389064"/>
                <a:gridCol w="1232965"/>
              </a:tblGrid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rowSpan="4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cPr/>
                </a:tc>
                <a:tc rowSpan="4" hMerge="1">
                  <a:tcPr/>
                </a:tc>
                <a:tc rowSpan="4" h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الرابع الابتدائي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ساعتان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 :   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19558">
                <a:tc gridSpan="8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الاختبار النهائي للفصل الدراسي الثاني للصف الرابع الابتدائي (الدور الأول) لعام ……… هـ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06776"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</a:t>
                      </a:r>
                      <a:r>
                        <a:t>	٤</a:t>
                      </a:r>
                      <a:r>
                        <a:t>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.…...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6776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3" name="صورة" descr="صورة"/>
          <p:cNvPicPr>
            <a:picLocks noChangeAspect="1"/>
          </p:cNvPicPr>
          <p:nvPr/>
        </p:nvPicPr>
        <p:blipFill>
          <a:blip r:embed="rId6">
            <a:extLst/>
          </a:blip>
          <a:srcRect l="6745" t="0" r="11805" b="0"/>
          <a:stretch>
            <a:fillRect/>
          </a:stretch>
        </p:blipFill>
        <p:spPr>
          <a:xfrm>
            <a:off x="4283048" y="295010"/>
            <a:ext cx="2841114" cy="1177276"/>
          </a:xfrm>
          <a:prstGeom prst="rect">
            <a:avLst/>
          </a:prstGeom>
          <a:ln w="3175">
            <a:miter lim="400000"/>
          </a:ln>
        </p:spPr>
      </p:pic>
      <p:pic>
        <p:nvPicPr>
          <p:cNvPr id="24" name="IMG_4033.png" descr="IMG_4033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3070838" y="388825"/>
            <a:ext cx="1097667" cy="989502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29" name="تجميع"/>
          <p:cNvGrpSpPr/>
          <p:nvPr/>
        </p:nvGrpSpPr>
        <p:grpSpPr>
          <a:xfrm>
            <a:off x="911189" y="2516753"/>
            <a:ext cx="510538" cy="569348"/>
            <a:chOff x="0" y="0"/>
            <a:chExt cx="510537" cy="569346"/>
          </a:xfrm>
        </p:grpSpPr>
        <p:grpSp>
          <p:nvGrpSpPr>
            <p:cNvPr id="27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25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6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8" name="١٥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١٥</a:t>
              </a:r>
            </a:p>
          </p:txBody>
        </p:sp>
      </p:grpSp>
      <p:grpSp>
        <p:nvGrpSpPr>
          <p:cNvPr id="32" name="تجميع"/>
          <p:cNvGrpSpPr/>
          <p:nvPr/>
        </p:nvGrpSpPr>
        <p:grpSpPr>
          <a:xfrm>
            <a:off x="5324364" y="9618521"/>
            <a:ext cx="2386137" cy="270503"/>
            <a:chOff x="0" y="0"/>
            <a:chExt cx="2386135" cy="270502"/>
          </a:xfrm>
        </p:grpSpPr>
        <p:sp>
          <p:nvSpPr>
            <p:cNvPr id="30" name="خط"/>
            <p:cNvSpPr/>
            <p:nvPr/>
          </p:nvSpPr>
          <p:spPr>
            <a:xfrm flipV="1">
              <a:off x="255787" y="-1"/>
              <a:ext cx="1874561" cy="2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  <p:sp>
          <p:nvSpPr>
            <p:cNvPr id="31" name="خط"/>
            <p:cNvSpPr/>
            <p:nvPr/>
          </p:nvSpPr>
          <p:spPr>
            <a:xfrm>
              <a:off x="0" y="270502"/>
              <a:ext cx="2386136" cy="1"/>
            </a:xfrm>
            <a:prstGeom prst="line">
              <a:avLst/>
            </a:prstGeom>
            <a:noFill/>
            <a:ln w="38100" cap="flat">
              <a:solidFill>
                <a:srgbClr val="00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35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33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34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الجدول ٢"/>
          <p:cNvGraphicFramePr/>
          <p:nvPr/>
        </p:nvGraphicFramePr>
        <p:xfrm>
          <a:off x="10234774" y="263038"/>
          <a:ext cx="9979349" cy="469329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395892"/>
                <a:gridCol w="411645"/>
                <a:gridCol w="1981043"/>
                <a:gridCol w="411645"/>
                <a:gridCol w="1981043"/>
                <a:gridCol w="411645"/>
                <a:gridCol w="1981043"/>
                <a:gridCol w="411645"/>
                <a:gridCol w="1981043"/>
              </a:tblGrid>
              <a:tr h="412154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أي من المجسمات التالية له </a:t>
                      </a:r>
                      <a:r>
                        <a:t>٦</a:t>
                      </a:r>
                      <a:r>
                        <a:t> أوجه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المكعب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الكرة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المخروط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الهرم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المضاعفات الثلاثة الأولى للعدد  ٤  هي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 ، ٢ ، ٤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 ، ٨ ، 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 ، ٨ ، ١٦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 ، ١٢ ، ١٦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761032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العدد الذي يمثل النقطة  أ  على خط الأعداد هو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قواسم العدد  ٨ هي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 ، ٢ ، 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 ، ٢ ، ٤ ، 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 ، ٤ ، 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 ، ٢ ، ٣ ،٨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40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38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39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pic>
        <p:nvPicPr>
          <p:cNvPr id="41" name="IMG_7970.png" descr="IMG_7970.png"/>
          <p:cNvPicPr>
            <a:picLocks noChangeAspect="1"/>
          </p:cNvPicPr>
          <p:nvPr/>
        </p:nvPicPr>
        <p:blipFill>
          <a:blip r:embed="rId2">
            <a:extLst/>
          </a:blip>
          <a:srcRect l="0" t="13111" r="0" b="13111"/>
          <a:stretch>
            <a:fillRect/>
          </a:stretch>
        </p:blipFill>
        <p:spPr>
          <a:xfrm>
            <a:off x="510261" y="2368153"/>
            <a:ext cx="3477632" cy="921165"/>
          </a:xfrm>
          <a:prstGeom prst="rect">
            <a:avLst/>
          </a:prstGeom>
          <a:ln w="3175">
            <a:miter lim="400000"/>
          </a:ln>
        </p:spPr>
      </p:pic>
      <p:graphicFrame>
        <p:nvGraphicFramePr>
          <p:cNvPr id="42" name="الجدول ١-١"/>
          <p:cNvGraphicFramePr/>
          <p:nvPr/>
        </p:nvGraphicFramePr>
        <p:xfrm>
          <a:off x="10234774" y="4929733"/>
          <a:ext cx="9905257" cy="5238689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27850"/>
                <a:gridCol w="9364706"/>
              </a:tblGrid>
              <a:tr h="4318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6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الثاني : 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5453448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3150171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634758" rtl="1">
                        <a:lnSpc>
                          <a:spcPct val="115000"/>
                        </a:lnSpc>
                        <a:defRPr b="1" sz="15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 defTabSz="634758" rtl="1">
                        <a:lnSpc>
                          <a:spcPct val="115000"/>
                        </a:lnSpc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يوجد في محفظة منصور ٥ أوراق نقدية ، قيمتها مجتمعة ٧٥ ريالاً . ما هذه الأوراق؟</a:t>
                      </a:r>
                    </a:p>
                    <a:p>
                      <a:pPr algn="r" defTabSz="634758" rtl="1">
                        <a:lnSpc>
                          <a:spcPct val="115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 defTabSz="634758" rtl="1">
                        <a:lnSpc>
                          <a:spcPct val="115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 …………………………………………………………………………………………………………………….…</a:t>
                      </a:r>
                    </a:p>
                    <a:p>
                      <a:pPr algn="r" defTabSz="634758" rtl="1">
                        <a:lnSpc>
                          <a:spcPct val="115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 defTabSz="634758" rtl="1">
                        <a:lnSpc>
                          <a:spcPct val="115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…………………………………………………………………………………………………………………….…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47" name="تجميع"/>
          <p:cNvGrpSpPr/>
          <p:nvPr/>
        </p:nvGrpSpPr>
        <p:grpSpPr>
          <a:xfrm>
            <a:off x="7620814" y="4759360"/>
            <a:ext cx="510538" cy="569348"/>
            <a:chOff x="0" y="0"/>
            <a:chExt cx="510537" cy="569346"/>
          </a:xfrm>
        </p:grpSpPr>
        <p:grpSp>
          <p:nvGrpSpPr>
            <p:cNvPr id="45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43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44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46" name="١٠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١٠</a:t>
              </a:r>
            </a:p>
          </p:txBody>
        </p:sp>
      </p:grpSp>
      <p:grpSp>
        <p:nvGrpSpPr>
          <p:cNvPr id="50" name="تجميع"/>
          <p:cNvGrpSpPr/>
          <p:nvPr/>
        </p:nvGrpSpPr>
        <p:grpSpPr>
          <a:xfrm>
            <a:off x="8061344" y="5467317"/>
            <a:ext cx="12089122" cy="5091431"/>
            <a:chOff x="7707541" y="25400"/>
            <a:chExt cx="12089121" cy="5091430"/>
          </a:xfrm>
        </p:grpSpPr>
        <p:graphicFrame>
          <p:nvGraphicFramePr>
            <p:cNvPr id="48" name="الجدول ٢-١"/>
            <p:cNvGraphicFramePr/>
            <p:nvPr/>
          </p:nvGraphicFramePr>
          <p:xfrm>
            <a:off x="9842500" y="25400"/>
            <a:ext cx="9954163" cy="3361621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1" rtl="1">
                  <a:tableStyleId>{4C3C2611-4C71-4FC5-86AE-919BDF0F9419}</a:tableStyleId>
                </a:tblPr>
                <a:tblGrid>
                  <a:gridCol w="483944"/>
                  <a:gridCol w="1725269"/>
                  <a:gridCol w="1104607"/>
                  <a:gridCol w="1104607"/>
                  <a:gridCol w="1104607"/>
                  <a:gridCol w="1104607"/>
                  <a:gridCol w="1104607"/>
                  <a:gridCol w="1104607"/>
                  <a:gridCol w="985106"/>
                </a:tblGrid>
                <a:tr h="442354">
                  <a:tc gridSpan="9">
                    <a:txBody>
                      <a:bodyPr/>
                      <a:lstStyle/>
                      <a:p>
                        <a:pPr marR="314734" algn="r" defTabSz="634758">
                          <a:tabLst>
                            <a:tab pos="7073900" algn="l"/>
                          </a:tabLst>
                          <a:defRPr b="1" sz="2500" u="sng">
                            <a:solidFill>
                              <a:srgbClr val="0042A9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(أ) </a:t>
                        </a:r>
                        <a:r>
                          <a:t>ضع علامة ( </a:t>
                        </a:r>
                        <a:r>
                          <a:rPr b="0"/>
                          <a:t>✓ </a:t>
                        </a:r>
                        <a:r>
                          <a:t>) أمام العبارة الصحيحة وعلامة (</a:t>
                        </a:r>
                        <a:r>
                          <a:rPr b="0"/>
                          <a:t>✗ </a:t>
                        </a:r>
                        <a:r>
                          <a:t>) أمام العبارة الخاطئة :</a:t>
                        </a:r>
                      </a:p>
                    </a:txBody>
                    <a:tcPr marL="50800" marR="50800" marT="50800" marB="50800" anchor="t" anchorCtr="0" horzOverflow="overflow">
                      <a:lnL w="12700">
                        <a:solidFill>
                          <a:srgbClr val="FFFFFF"/>
                        </a:solidFill>
                      </a:lnL>
                      <a:lnR w="12700">
                        <a:solidFill>
                          <a:srgbClr val="FFFFFF"/>
                        </a:solidFill>
                      </a:lnR>
                      <a:lnT w="12700">
                        <a:solidFill>
                          <a:srgbClr val="FFFFFF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269517" rtl="0">
                          <a:lnSpc>
                            <a:spcPct val="150000"/>
                          </a:lnSpc>
                          <a:defRPr b="1" sz="24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rPr sz="2300"/>
                          <a:t>الشكل الثلاثي الأبعاد هو مجسم له طول وعرض وارتفاع.   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72048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٢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269517" rtl="0">
                          <a:lnSpc>
                            <a:spcPct val="150000"/>
                          </a:lnSpc>
                          <a:defRPr b="1" sz="23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الزاوية الحادة قياسها أكبر من </a:t>
                        </a:r>
                        <a:r>
                          <a:t>١٠٠</a:t>
                        </a:r>
                        <a:r>
                          <a:t> درجة .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269517" rtl="0">
                          <a:lnSpc>
                            <a:spcPct val="150000"/>
                          </a:lnSpc>
                          <a:defRPr b="1" sz="23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يسمى المثلث متطابق الأضلاع إذا كانت كل أضلاعه متطابقة 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72048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٤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269517" rtl="0">
                          <a:lnSpc>
                            <a:spcPct val="150000"/>
                          </a:lnSpc>
                          <a:defRPr b="1" sz="23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تقدير ناتج ٣٥٥ ÷ ٦ = ٦٠ .   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269517" rtl="0">
                          <a:lnSpc>
                            <a:spcPct val="150000"/>
                          </a:lnSpc>
                          <a:defRPr b="1" sz="23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الزاوية التي قياسها ٩٠ درجة تمثل نصف دورة . 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٦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marR="314734" algn="r" defTabSz="634758" rtl="0">
                          <a:defRPr sz="1800"/>
                        </a:pPr>
                        <a:r>
                          <a:rPr b="1" sz="26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العدد ٢٠ هو المضاعف الأول للعدد ٥ 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696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٧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marR="314734" algn="r" defTabSz="634758" rtl="0">
                          <a:defRPr sz="1800"/>
                        </a:pPr>
                        <a:r>
                          <a:rPr b="1" sz="26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المثلث قائم الزاوية له زاويتان قائمتان 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815105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081440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الشكل                    له تماثل دوراني 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49" name="مستطيل"/>
            <p:cNvSpPr/>
            <p:nvPr/>
          </p:nvSpPr>
          <p:spPr>
            <a:xfrm>
              <a:off x="7707541" y="4471534"/>
              <a:ext cx="647701" cy="645297"/>
            </a:xfrm>
            <a:prstGeom prst="rect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rtl="0">
                <a:defRPr b="0"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الجدول ١-١-١"/>
          <p:cNvGraphicFramePr/>
          <p:nvPr/>
        </p:nvGraphicFramePr>
        <p:xfrm>
          <a:off x="10191377" y="7473950"/>
          <a:ext cx="9905257" cy="7353221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906353"/>
                <a:gridCol w="8986203"/>
              </a:tblGrid>
              <a:tr h="4318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4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الرابع : 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2906021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من الشكل المجاور أجب عما يلي :</a:t>
                      </a: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1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١- موقع الزوج المرتب :  </a:t>
                      </a: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1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( ٥  ، ١ )   …………………………</a:t>
                      </a: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٢- الزوج المرتب الذي يمثل موقع  </a:t>
                      </a: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1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  البراية  …………………………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493834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634758" rtl="1">
                        <a:lnSpc>
                          <a:spcPct val="115000"/>
                        </a:lnSpc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صنف المثلث المجاور من حيث الأضلاع والزوايا ؟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895597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634758" rtl="1">
                        <a:lnSpc>
                          <a:spcPct val="115000"/>
                        </a:lnSpc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ما الشكْل الثلاثي الأَبْعَادِ الَّذِي مَنْظَرُه الأَمَامي في الشَّكْل المجاور ؟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53" name="الجدول ١-١"/>
          <p:cNvGraphicFramePr/>
          <p:nvPr/>
        </p:nvGraphicFramePr>
        <p:xfrm>
          <a:off x="10197727" y="252568"/>
          <a:ext cx="9905257" cy="6917785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474933"/>
                <a:gridCol w="4708811"/>
                <a:gridCol w="4708811"/>
              </a:tblGrid>
              <a:tr h="539832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4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الثالث : 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2496898">
                <a:tc rowSpan="2"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أوجد ناتج ما يلي :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32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2541163">
                <a:tc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lnSpc>
                          <a:spcPct val="115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634758" rtl="1">
                        <a:lnSpc>
                          <a:spcPct val="115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331952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defTabSz="634758" rtl="1">
                        <a:lnSpc>
                          <a:spcPct val="115000"/>
                        </a:lnSpc>
                        <a:def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مع ناصر وليث </a:t>
                      </a:r>
                      <a:r>
                        <a:t>٢٧ </a:t>
                      </a:r>
                      <a:r>
                        <a:t>ريالا ، إذا كان ما مع ناصر يزيد </a:t>
                      </a:r>
                      <a:r>
                        <a:t>٧ </a:t>
                      </a:r>
                      <a:r>
                        <a:t>ريالات على ما مع ليث ، فكم مع ليث؟</a:t>
                      </a:r>
                    </a:p>
                    <a:p>
                      <a:pPr algn="r" defTabSz="634758" rtl="1">
                        <a:lnSpc>
                          <a:spcPct val="115000"/>
                        </a:lnSpc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 defTabSz="634758" rtl="1">
                        <a:lnSpc>
                          <a:spcPct val="115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…………………………………………………………………………………………………………………….…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</a:tbl>
          </a:graphicData>
        </a:graphic>
      </p:graphicFrame>
      <p:grpSp>
        <p:nvGrpSpPr>
          <p:cNvPr id="58" name="تجميع"/>
          <p:cNvGrpSpPr/>
          <p:nvPr/>
        </p:nvGrpSpPr>
        <p:grpSpPr>
          <a:xfrm>
            <a:off x="7686562" y="196495"/>
            <a:ext cx="510538" cy="569348"/>
            <a:chOff x="0" y="0"/>
            <a:chExt cx="510537" cy="569346"/>
          </a:xfrm>
        </p:grpSpPr>
        <p:grpSp>
          <p:nvGrpSpPr>
            <p:cNvPr id="56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54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55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57" name="١٠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١٠</a:t>
              </a:r>
            </a:p>
          </p:txBody>
        </p:sp>
      </p:grpSp>
      <p:sp>
        <p:nvSpPr>
          <p:cNvPr id="59" name="تمت الأسئلة مع تمنياتي لكم بالتوفيق"/>
          <p:cNvSpPr txBox="1"/>
          <p:nvPr/>
        </p:nvSpPr>
        <p:spPr>
          <a:xfrm>
            <a:off x="3169485" y="14268003"/>
            <a:ext cx="3603353" cy="37599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>
            <a:lvl1pPr algn="r" defTabSz="1269517">
              <a:tabLst>
                <a:tab pos="2184400" algn="l"/>
              </a:tabLst>
              <a:defRPr sz="2200">
                <a:solidFill>
                  <a:srgbClr val="371A94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تمت الأسئلة مع تمنياتي لكم بالتوفيق</a:t>
            </a:r>
          </a:p>
        </p:txBody>
      </p:sp>
      <p:grpSp>
        <p:nvGrpSpPr>
          <p:cNvPr id="64" name="تجميع"/>
          <p:cNvGrpSpPr/>
          <p:nvPr/>
        </p:nvGrpSpPr>
        <p:grpSpPr>
          <a:xfrm>
            <a:off x="7216875" y="1255888"/>
            <a:ext cx="1705914" cy="1314004"/>
            <a:chOff x="0" y="0"/>
            <a:chExt cx="1705913" cy="1314003"/>
          </a:xfrm>
        </p:grpSpPr>
        <p:sp>
          <p:nvSpPr>
            <p:cNvPr id="60" name="رابط مستقيم 3"/>
            <p:cNvSpPr/>
            <p:nvPr/>
          </p:nvSpPr>
          <p:spPr>
            <a:xfrm flipH="1" flipV="1">
              <a:off x="0" y="1314003"/>
              <a:ext cx="1705914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63475" tIns="63475" rIns="63475" bIns="63475" numCol="1" anchor="t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61" name="٢"/>
            <p:cNvSpPr txBox="1"/>
            <p:nvPr/>
          </p:nvSpPr>
          <p:spPr>
            <a:xfrm>
              <a:off x="830702" y="700619"/>
              <a:ext cx="359477" cy="56259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3475" tIns="63475" rIns="63475" bIns="63475" numCol="1" anchor="t">
              <a:noAutofit/>
            </a:bodyPr>
            <a:lstStyle>
              <a:lvl1pPr algn="r" defTabSz="1269517">
                <a:defRPr sz="32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٢</a:t>
              </a:r>
            </a:p>
          </p:txBody>
        </p:sp>
        <p:sp>
          <p:nvSpPr>
            <p:cNvPr id="62" name="٦  ٠  ١"/>
            <p:cNvSpPr txBox="1"/>
            <p:nvPr/>
          </p:nvSpPr>
          <p:spPr>
            <a:xfrm>
              <a:off x="47963" y="0"/>
              <a:ext cx="1302608" cy="654380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3475" tIns="63475" rIns="63475" bIns="63475" numCol="1" anchor="t">
              <a:noAutofit/>
            </a:bodyPr>
            <a:lstStyle/>
            <a:p>
              <a:pPr algn="r" defTabSz="1269517" rtl="0">
                <a:defRPr sz="32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latin typeface="Helvetica"/>
                  <a:ea typeface="Helvetica"/>
                  <a:cs typeface="Helvetica"/>
                  <a:sym typeface="Helvetica"/>
                </a:rPr>
                <a:t>٦</a:t>
              </a:r>
              <a:r>
                <a:t>  </a:t>
              </a:r>
              <a:r>
                <a:rPr>
                  <a:latin typeface="Helvetica"/>
                  <a:ea typeface="Helvetica"/>
                  <a:cs typeface="Helvetica"/>
                  <a:sym typeface="Helvetica"/>
                </a:rPr>
                <a:t>٠</a:t>
              </a:r>
              <a:r>
                <a:t>  </a:t>
              </a:r>
              <a:r>
                <a:rPr>
                  <a:latin typeface="Helvetica"/>
                  <a:ea typeface="Helvetica"/>
                  <a:cs typeface="Helvetica"/>
                  <a:sym typeface="Helvetica"/>
                </a:rPr>
                <a:t>١</a:t>
              </a:r>
            </a:p>
          </p:txBody>
        </p:sp>
        <p:sp>
          <p:nvSpPr>
            <p:cNvPr id="63" name="×"/>
            <p:cNvSpPr txBox="1"/>
            <p:nvPr/>
          </p:nvSpPr>
          <p:spPr>
            <a:xfrm>
              <a:off x="1350570" y="604395"/>
              <a:ext cx="355344" cy="562593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3475" tIns="63475" rIns="63475" bIns="63475" numCol="1" anchor="t">
              <a:noAutofit/>
            </a:bodyPr>
            <a:lstStyle>
              <a:lvl1pPr algn="r" defTabSz="1269517">
                <a:defRPr sz="32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×</a:t>
              </a:r>
            </a:p>
          </p:txBody>
        </p:sp>
      </p:grpSp>
      <p:grpSp>
        <p:nvGrpSpPr>
          <p:cNvPr id="69" name="تجميع"/>
          <p:cNvGrpSpPr/>
          <p:nvPr/>
        </p:nvGrpSpPr>
        <p:grpSpPr>
          <a:xfrm>
            <a:off x="1105177" y="1224279"/>
            <a:ext cx="1705915" cy="1272658"/>
            <a:chOff x="0" y="0"/>
            <a:chExt cx="1705913" cy="1272657"/>
          </a:xfrm>
        </p:grpSpPr>
        <p:sp>
          <p:nvSpPr>
            <p:cNvPr id="65" name="رابط مستقيم 3"/>
            <p:cNvSpPr/>
            <p:nvPr/>
          </p:nvSpPr>
          <p:spPr>
            <a:xfrm flipH="1" flipV="1">
              <a:off x="0" y="1272657"/>
              <a:ext cx="1705914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63475" tIns="63475" rIns="63475" bIns="63475" numCol="1" anchor="t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66" name="٢١"/>
            <p:cNvSpPr txBox="1"/>
            <p:nvPr/>
          </p:nvSpPr>
          <p:spPr>
            <a:xfrm>
              <a:off x="615810" y="678574"/>
              <a:ext cx="698406" cy="5325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3475" tIns="63475" rIns="63475" bIns="63475" numCol="1" anchor="t">
              <a:spAutoFit/>
            </a:bodyPr>
            <a:lstStyle>
              <a:lvl1pPr algn="r" defTabSz="1269517">
                <a:defRPr sz="32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٢١</a:t>
              </a:r>
            </a:p>
          </p:txBody>
        </p:sp>
        <p:sp>
          <p:nvSpPr>
            <p:cNvPr id="67" name="٢٥٢"/>
            <p:cNvSpPr txBox="1"/>
            <p:nvPr/>
          </p:nvSpPr>
          <p:spPr>
            <a:xfrm>
              <a:off x="47963" y="0"/>
              <a:ext cx="1302608" cy="53255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3475" tIns="63475" rIns="63475" bIns="63475" numCol="1" anchor="t">
              <a:spAutoFit/>
            </a:bodyPr>
            <a:lstStyle>
              <a:lvl1pPr algn="r" defTabSz="1269517">
                <a:defRPr sz="32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٢٥٢</a:t>
              </a:r>
            </a:p>
          </p:txBody>
        </p:sp>
        <p:sp>
          <p:nvSpPr>
            <p:cNvPr id="68" name="×"/>
            <p:cNvSpPr txBox="1"/>
            <p:nvPr/>
          </p:nvSpPr>
          <p:spPr>
            <a:xfrm>
              <a:off x="1363855" y="585378"/>
              <a:ext cx="342059" cy="5325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63475" tIns="63475" rIns="63475" bIns="63475" numCol="1" anchor="t">
              <a:spAutoFit/>
            </a:bodyPr>
            <a:lstStyle>
              <a:lvl1pPr algn="r" defTabSz="1269517">
                <a:defRPr sz="32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×</a:t>
              </a:r>
            </a:p>
          </p:txBody>
        </p:sp>
      </p:grpSp>
      <p:grpSp>
        <p:nvGrpSpPr>
          <p:cNvPr id="73" name="تجميع"/>
          <p:cNvGrpSpPr/>
          <p:nvPr/>
        </p:nvGrpSpPr>
        <p:grpSpPr>
          <a:xfrm>
            <a:off x="6880475" y="3579850"/>
            <a:ext cx="1612175" cy="717247"/>
            <a:chOff x="0" y="0"/>
            <a:chExt cx="1612173" cy="717246"/>
          </a:xfrm>
        </p:grpSpPr>
        <p:sp>
          <p:nvSpPr>
            <p:cNvPr id="70" name="موصل: على شكل مرفق 11"/>
            <p:cNvSpPr/>
            <p:nvPr/>
          </p:nvSpPr>
          <p:spPr>
            <a:xfrm flipH="1">
              <a:off x="0" y="0"/>
              <a:ext cx="1612174" cy="7172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10800" y="0"/>
                  </a:lnTo>
                  <a:lnTo>
                    <a:pt x="10800" y="21600"/>
                  </a:lnTo>
                  <a:lnTo>
                    <a:pt x="21600" y="21600"/>
                  </a:ln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63475" tIns="63475" rIns="63475" bIns="63475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71" name="٦٤"/>
            <p:cNvSpPr txBox="1"/>
            <p:nvPr/>
          </p:nvSpPr>
          <p:spPr>
            <a:xfrm>
              <a:off x="968569" y="86066"/>
              <a:ext cx="493564" cy="54511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 algn="r" defTabSz="1269517">
                <a:defRPr sz="3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٦٤</a:t>
              </a:r>
            </a:p>
          </p:txBody>
        </p:sp>
        <p:sp>
          <p:nvSpPr>
            <p:cNvPr id="72" name="٣"/>
            <p:cNvSpPr txBox="1"/>
            <p:nvPr/>
          </p:nvSpPr>
          <p:spPr>
            <a:xfrm>
              <a:off x="272011" y="93001"/>
              <a:ext cx="404090" cy="54511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 algn="r" defTabSz="1269517">
                <a:defRPr sz="3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٣</a:t>
              </a:r>
            </a:p>
          </p:txBody>
        </p:sp>
      </p:grpSp>
      <p:grpSp>
        <p:nvGrpSpPr>
          <p:cNvPr id="77" name="تجميع"/>
          <p:cNvGrpSpPr/>
          <p:nvPr/>
        </p:nvGrpSpPr>
        <p:grpSpPr>
          <a:xfrm>
            <a:off x="1105177" y="3556000"/>
            <a:ext cx="3167259" cy="1689387"/>
            <a:chOff x="0" y="0"/>
            <a:chExt cx="3167258" cy="1689386"/>
          </a:xfrm>
        </p:grpSpPr>
        <p:sp>
          <p:nvSpPr>
            <p:cNvPr id="74" name="موصل: على شكل مرفق 11"/>
            <p:cNvSpPr/>
            <p:nvPr/>
          </p:nvSpPr>
          <p:spPr>
            <a:xfrm flipH="1">
              <a:off x="0" y="0"/>
              <a:ext cx="1726213" cy="7003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10800" y="0"/>
                  </a:lnTo>
                  <a:lnTo>
                    <a:pt x="10800" y="21600"/>
                  </a:lnTo>
                  <a:lnTo>
                    <a:pt x="21600" y="21600"/>
                  </a:lnTo>
                </a:path>
              </a:pathLst>
            </a:custGeom>
            <a:noFill/>
            <a:ln w="127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63475" tIns="63475" rIns="63475" bIns="63475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75" name="٦ ٨ ٢"/>
            <p:cNvSpPr/>
            <p:nvPr/>
          </p:nvSpPr>
          <p:spPr>
            <a:xfrm>
              <a:off x="1897258" y="419386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0981" tIns="40981" rIns="40981" bIns="40981" numCol="1" anchor="ctr">
              <a:spAutoFit/>
            </a:bodyPr>
            <a:lstStyle/>
            <a:p>
              <a:pPr algn="r" defTabSz="1269517" rtl="0">
                <a:defRPr sz="3000">
                  <a:latin typeface="Calibri"/>
                  <a:ea typeface="Calibri"/>
                  <a:cs typeface="Calibri"/>
                  <a:sym typeface="Calibri"/>
                </a:defRPr>
              </a:pPr>
              <a:r>
                <a:t> </a:t>
              </a:r>
              <a:r>
                <a:rPr>
                  <a:latin typeface="Helvetica"/>
                  <a:ea typeface="Helvetica"/>
                  <a:cs typeface="Helvetica"/>
                  <a:sym typeface="Helvetica"/>
                </a:rPr>
                <a:t>٦ ٨ ٢</a:t>
              </a:r>
            </a:p>
          </p:txBody>
        </p:sp>
        <p:sp>
          <p:nvSpPr>
            <p:cNvPr id="76" name="٢"/>
            <p:cNvSpPr/>
            <p:nvPr/>
          </p:nvSpPr>
          <p:spPr>
            <a:xfrm>
              <a:off x="438391" y="397041"/>
              <a:ext cx="269719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 algn="r" defTabSz="1269517">
                <a:defRPr sz="3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٢</a:t>
              </a:r>
            </a:p>
          </p:txBody>
        </p:sp>
      </p:grpSp>
      <p:grpSp>
        <p:nvGrpSpPr>
          <p:cNvPr id="82" name="تجميع"/>
          <p:cNvGrpSpPr/>
          <p:nvPr/>
        </p:nvGrpSpPr>
        <p:grpSpPr>
          <a:xfrm>
            <a:off x="7941831" y="7298303"/>
            <a:ext cx="510538" cy="569347"/>
            <a:chOff x="0" y="0"/>
            <a:chExt cx="510537" cy="569346"/>
          </a:xfrm>
        </p:grpSpPr>
        <p:grpSp>
          <p:nvGrpSpPr>
            <p:cNvPr id="80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78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79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81" name="٥"/>
            <p:cNvSpPr txBox="1"/>
            <p:nvPr/>
          </p:nvSpPr>
          <p:spPr>
            <a:xfrm>
              <a:off x="152774" y="248151"/>
              <a:ext cx="204990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٥</a:t>
              </a:r>
            </a:p>
          </p:txBody>
        </p:sp>
      </p:grpSp>
      <p:pic>
        <p:nvPicPr>
          <p:cNvPr id="83" name="صورة 11" descr="صورة 11"/>
          <p:cNvPicPr>
            <a:picLocks noChangeAspect="1"/>
          </p:cNvPicPr>
          <p:nvPr/>
        </p:nvPicPr>
        <p:blipFill>
          <a:blip r:embed="rId2">
            <a:extLst/>
          </a:blip>
          <a:srcRect l="0" t="3865" r="0" b="0"/>
          <a:stretch>
            <a:fillRect/>
          </a:stretch>
        </p:blipFill>
        <p:spPr>
          <a:xfrm>
            <a:off x="454995" y="7959430"/>
            <a:ext cx="3197500" cy="2725150"/>
          </a:xfrm>
          <a:prstGeom prst="rect">
            <a:avLst/>
          </a:prstGeom>
          <a:ln w="3175">
            <a:miter lim="400000"/>
          </a:ln>
        </p:spPr>
      </p:pic>
      <p:pic>
        <p:nvPicPr>
          <p:cNvPr id="84" name="IMG_5493.png" descr="IMG_549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5177" y="10827465"/>
            <a:ext cx="1493866" cy="1465441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87" name="تجميع"/>
          <p:cNvGrpSpPr/>
          <p:nvPr/>
        </p:nvGrpSpPr>
        <p:grpSpPr>
          <a:xfrm>
            <a:off x="2811091" y="11572885"/>
            <a:ext cx="6332781" cy="375898"/>
            <a:chOff x="0" y="0"/>
            <a:chExt cx="6332779" cy="375897"/>
          </a:xfrm>
        </p:grpSpPr>
        <p:sp>
          <p:nvSpPr>
            <p:cNvPr id="85" name="…………………………………"/>
            <p:cNvSpPr txBox="1"/>
            <p:nvPr/>
          </p:nvSpPr>
          <p:spPr>
            <a:xfrm>
              <a:off x="0" y="0"/>
              <a:ext cx="2735733" cy="37589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 marR="314734" algn="r" defTabSz="634758">
                <a:tabLst>
                  <a:tab pos="7073900" algn="l"/>
                </a:tabLst>
                <a:defRPr sz="2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…………………………………</a:t>
              </a:r>
            </a:p>
          </p:txBody>
        </p:sp>
        <p:sp>
          <p:nvSpPr>
            <p:cNvPr id="86" name="…………………………………"/>
            <p:cNvSpPr txBox="1"/>
            <p:nvPr/>
          </p:nvSpPr>
          <p:spPr>
            <a:xfrm>
              <a:off x="3597047" y="0"/>
              <a:ext cx="2735733" cy="37589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 marR="314734" algn="r" defTabSz="634758">
                <a:tabLst>
                  <a:tab pos="7073900" algn="l"/>
                </a:tabLst>
                <a:defRPr sz="2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…………………………………</a:t>
              </a:r>
            </a:p>
          </p:txBody>
        </p:sp>
      </p:grpSp>
      <p:pic>
        <p:nvPicPr>
          <p:cNvPr id="88" name="IMG_5485.png" descr="IMG_5485.png"/>
          <p:cNvPicPr>
            <a:picLocks noChangeAspect="1"/>
          </p:cNvPicPr>
          <p:nvPr/>
        </p:nvPicPr>
        <p:blipFill>
          <a:blip r:embed="rId4">
            <a:extLst/>
          </a:blip>
          <a:srcRect l="18698" t="11691" r="59121" b="53460"/>
          <a:stretch>
            <a:fillRect/>
          </a:stretch>
        </p:blipFill>
        <p:spPr>
          <a:xfrm>
            <a:off x="1056072" y="12453365"/>
            <a:ext cx="1347024" cy="1747825"/>
          </a:xfrm>
          <a:prstGeom prst="rect">
            <a:avLst/>
          </a:prstGeom>
          <a:ln w="3175">
            <a:miter lim="400000"/>
          </a:ln>
        </p:spPr>
      </p:pic>
      <p:pic>
        <p:nvPicPr>
          <p:cNvPr id="89" name="IMG_5485.png" descr="IMG_5485.png"/>
          <p:cNvPicPr>
            <a:picLocks noChangeAspect="1"/>
          </p:cNvPicPr>
          <p:nvPr/>
        </p:nvPicPr>
        <p:blipFill>
          <a:blip r:embed="rId4">
            <a:extLst/>
          </a:blip>
          <a:srcRect l="46389" t="45076" r="16379" b="31900"/>
          <a:stretch>
            <a:fillRect/>
          </a:stretch>
        </p:blipFill>
        <p:spPr>
          <a:xfrm>
            <a:off x="7490753" y="12998870"/>
            <a:ext cx="1825894" cy="932444"/>
          </a:xfrm>
          <a:prstGeom prst="rect">
            <a:avLst/>
          </a:prstGeom>
          <a:ln w="3175">
            <a:miter lim="400000"/>
          </a:ln>
        </p:spPr>
      </p:pic>
      <p:pic>
        <p:nvPicPr>
          <p:cNvPr id="90" name="IMG_5485.png" descr="IMG_5485.png"/>
          <p:cNvPicPr>
            <a:picLocks noChangeAspect="1"/>
          </p:cNvPicPr>
          <p:nvPr/>
        </p:nvPicPr>
        <p:blipFill>
          <a:blip r:embed="rId4">
            <a:extLst/>
          </a:blip>
          <a:srcRect l="48221" t="70269" r="14546" b="882"/>
          <a:stretch>
            <a:fillRect/>
          </a:stretch>
        </p:blipFill>
        <p:spPr>
          <a:xfrm>
            <a:off x="5211053" y="12998869"/>
            <a:ext cx="1678354" cy="1073960"/>
          </a:xfrm>
          <a:prstGeom prst="rect">
            <a:avLst/>
          </a:prstGeom>
          <a:ln w="3175">
            <a:miter lim="400000"/>
          </a:ln>
        </p:spPr>
      </p:pic>
      <p:pic>
        <p:nvPicPr>
          <p:cNvPr id="91" name="IMG_5485.png" descr="IMG_5485.png"/>
          <p:cNvPicPr>
            <a:picLocks noChangeAspect="1"/>
          </p:cNvPicPr>
          <p:nvPr/>
        </p:nvPicPr>
        <p:blipFill>
          <a:blip r:embed="rId4">
            <a:extLst/>
          </a:blip>
          <a:srcRect l="10614" t="46893" r="56195" b="33147"/>
          <a:stretch>
            <a:fillRect/>
          </a:stretch>
        </p:blipFill>
        <p:spPr>
          <a:xfrm>
            <a:off x="2715273" y="13105033"/>
            <a:ext cx="1735115" cy="861678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