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9" name="Shape 1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120890" y="132995"/>
            <a:ext cx="10261120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b="0"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نص العنوان"/>
          <p:cNvSpPr txBox="1"/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4" name="مستوى النص الأول…"/>
          <p:cNvSpPr txBox="1"/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/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b="0" sz="24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الجدول ٢"/>
          <p:cNvGraphicFramePr/>
          <p:nvPr/>
        </p:nvGraphicFramePr>
        <p:xfrm>
          <a:off x="10192419" y="2846953"/>
          <a:ext cx="9894641" cy="1008003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18610"/>
                <a:gridCol w="419100"/>
                <a:gridCol w="2055822"/>
                <a:gridCol w="419100"/>
                <a:gridCol w="1878991"/>
                <a:gridCol w="419100"/>
                <a:gridCol w="1955102"/>
                <a:gridCol w="419100"/>
                <a:gridCol w="1959859"/>
              </a:tblGrid>
              <a:tr h="4826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كانت س=٣ فماقيمة العبارة  س+٧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العبارة الجبرية  (أقل من ٢٢ بمقدار ص ) تكتب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٢٢- ص</a:t>
                      </a: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ص-٢٢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 +٢٢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٢٢ص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كانت ج= ٣ فإن ٢ج تساوي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lnSpc>
                          <a:spcPct val="115000"/>
                        </a:lnSpc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القاسم المشترك الأكبر للعديدين ٦ و ١٢ هو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spcBef>
                          <a:spcPts val="1600"/>
                        </a:spcBef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ماقيمة العبارة التالية  (١٣-٣ ) ٤x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r" defTabSz="1269516">
                        <a:tabLst>
                          <a:tab pos="1689100" algn="l"/>
                        </a:tabLst>
                        <a:defRPr sz="1800"/>
                      </a:pPr>
                      <a:r>
                        <a:rPr b="1" sz="22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المنوال لمجموعة بيانات (٣ ،٤ ،١١ ،٣ ، ٥ ، ٣)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المتوسط الحسابي لمجموعة البيانات ( ٦ ، ١٠ ،١٠ ، ٩  ، ١٠)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حدد العدد الأولي من الأعداد التالية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المضاعفات الثلاثة الأولى للعدد 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 ،١٠، 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 ، ١٤ ، ٢١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 ، ٨ ، 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 ، ٨ ، 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أكمل النمط ١ ،  ٨ ، ١٥ ، ٢٢ ، ٢٩ ، ……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 rtl="1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إذا ألقي مكعب أرقام (١ -٦ ) فما احتمال ظهور عدد اكبر من 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قوي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ضعيف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مستحيل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4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متساوي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الجدول ١"/>
          <p:cNvGraphicFramePr/>
          <p:nvPr/>
        </p:nvGraphicFramePr>
        <p:xfrm>
          <a:off x="10192419" y="290210"/>
          <a:ext cx="9794231" cy="217291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1232965"/>
                <a:gridCol w="1795905"/>
                <a:gridCol w="1327608"/>
                <a:gridCol w="863076"/>
                <a:gridCol w="863076"/>
                <a:gridCol w="1076867"/>
                <a:gridCol w="1389064"/>
                <a:gridCol w="1232965"/>
              </a:tblGrid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المملكـة العـربية السعـودية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rowSpan="4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4" hMerge="1">
                  <a:tcPr/>
                </a:tc>
                <a:tc rowSpan="4" hMerge="1">
                  <a:tcPr/>
                </a:tc>
                <a:tc rowSpan="4" h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المادة: رياضيات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وزارة  التعليم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 : الخامس الابتدائي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إدارة تعليم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الزمن: ساعتان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06776">
                <a:tc gridSpan="2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مدرسة 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gridSpan="4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hMerge="1" vMerge="1">
                  <a:tcPr/>
                </a:tc>
                <a:tc gridSpan="2">
                  <a:txBody>
                    <a:bodyPr/>
                    <a:lstStyle/>
                    <a:p>
                      <a:pPr marR="314734"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عدد الأوراق :    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</a:tr>
              <a:tr h="319558">
                <a:tc gridSpan="8">
                  <a:txBody>
                    <a:bodyPr/>
                    <a:lstStyle/>
                    <a:p>
                      <a:pPr marR="314734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الاختبار النهائي للفصل الدراسي الثاني للصف الخامس الابتدائي (الدور الأول) لعام ……… هـ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306776">
                <a:tc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الاسم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.............................…………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الصف</a:t>
                      </a:r>
                      <a:r>
                        <a:t>	٥</a:t>
                      </a:r>
                      <a:r>
                        <a:t> / </a:t>
                      </a:r>
                      <a:r>
                        <a:rPr>
                          <a:uFill>
                            <a:solidFill>
                              <a:srgbClr val="A6A6A6"/>
                            </a:solidFill>
                          </a:uFill>
                        </a:rPr>
                        <a:t>.…...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 gridSpan="2" rowSpan="2">
                  <a:txBody>
                    <a:bodyPr/>
                    <a:lstStyle/>
                    <a:p>
                      <a:pPr defTabSz="634758" rtl="1">
                        <a:def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الدرجة المستحقة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rowSpan="2" hMerge="1">
                  <a:tcPr/>
                </a:tc>
                <a:tc>
                  <a:txBody>
                    <a:bodyPr/>
                    <a:lstStyle/>
                    <a:p>
                      <a:pPr algn="r" defTabSz="634758" rtl="1">
                        <a:defRPr b="1" sz="1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6776">
                <a:tc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 gridSpan="2" vMerge="1">
                  <a:tcPr/>
                </a:tc>
                <a:tc hMerge="1" vMerge="1">
                  <a:tcPr/>
                </a:tc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 sz="1900">
                          <a:solidFill>
                            <a:srgbClr val="B51A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3" name="صورة" descr="صورة"/>
          <p:cNvPicPr>
            <a:picLocks noChangeAspect="1"/>
          </p:cNvPicPr>
          <p:nvPr/>
        </p:nvPicPr>
        <p:blipFill>
          <a:blip r:embed="rId2">
            <a:extLst/>
          </a:blip>
          <a:srcRect l="6745" t="0" r="11805" b="0"/>
          <a:stretch>
            <a:fillRect/>
          </a:stretch>
        </p:blipFill>
        <p:spPr>
          <a:xfrm>
            <a:off x="4283048" y="295010"/>
            <a:ext cx="2841114" cy="1177276"/>
          </a:xfrm>
          <a:prstGeom prst="rect">
            <a:avLst/>
          </a:prstGeom>
          <a:ln w="3175">
            <a:miter lim="400000"/>
          </a:ln>
        </p:spPr>
      </p:pic>
      <p:pic>
        <p:nvPicPr>
          <p:cNvPr id="24" name="IMG_4033.png" descr="IMG_40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070838" y="388825"/>
            <a:ext cx="1097667" cy="989502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29" name="تجميع"/>
          <p:cNvGrpSpPr/>
          <p:nvPr/>
        </p:nvGrpSpPr>
        <p:grpSpPr>
          <a:xfrm>
            <a:off x="911189" y="2681853"/>
            <a:ext cx="510538" cy="569348"/>
            <a:chOff x="0" y="0"/>
            <a:chExt cx="510537" cy="569346"/>
          </a:xfrm>
        </p:grpSpPr>
        <p:grpSp>
          <p:nvGrpSpPr>
            <p:cNvPr id="27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25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6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8" name="١٥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١٥</a:t>
              </a:r>
            </a:p>
          </p:txBody>
        </p:sp>
      </p:grpSp>
      <p:grpSp>
        <p:nvGrpSpPr>
          <p:cNvPr id="32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30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31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الجدول ١-١"/>
          <p:cNvGraphicFramePr/>
          <p:nvPr/>
        </p:nvGraphicFramePr>
        <p:xfrm>
          <a:off x="10188471" y="4754048"/>
          <a:ext cx="9905256" cy="5238689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27850"/>
                <a:gridCol w="9364706"/>
              </a:tblGrid>
              <a:tr h="4318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6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الثاني :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3534861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5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2300"/>
                        <a:t>ضع علامة ( </a:t>
                      </a:r>
                      <a:r>
                        <a:rPr b="0" sz="2300"/>
                        <a:t>✓ </a:t>
                      </a:r>
                      <a:r>
                        <a:rPr sz="2300"/>
                        <a:t>) أمام العبارة الصحيحة وعلامة (</a:t>
                      </a:r>
                      <a:r>
                        <a:rPr b="0" sz="2300"/>
                        <a:t>✗ </a:t>
                      </a:r>
                      <a:r>
                        <a:rPr sz="2300"/>
                        <a:t>) أمام العبارة الخاطئة: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2341408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9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قارن  باستعمال:   &gt;  ، &lt; ، =  فيما يلي :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graphicFrame>
        <p:nvGraphicFramePr>
          <p:cNvPr id="35" name="الجدول ٢"/>
          <p:cNvGraphicFramePr/>
          <p:nvPr/>
        </p:nvGraphicFramePr>
        <p:xfrm>
          <a:off x="10188471" y="201833"/>
          <a:ext cx="9886744" cy="43561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11947"/>
                <a:gridCol w="434315"/>
                <a:gridCol w="2023099"/>
                <a:gridCol w="434315"/>
                <a:gridCol w="1849083"/>
                <a:gridCol w="434315"/>
                <a:gridCol w="1923983"/>
                <a:gridCol w="434315"/>
                <a:gridCol w="1928664"/>
              </a:tblGrid>
              <a:tr h="4826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تابع السؤال الاول: اختر الإجابة الصحيحة لكل مما يلي بتظليل الحرف الدال عليها: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rowSpan="2"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000">
                          <a:sym typeface="Helvetica Neue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tabLst>
                          <a:tab pos="7073900" algn="l"/>
                        </a:tabLst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الكسر المكافئ للكسر 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0" marR="0" marT="0" marB="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2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3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defRPr b="1" sz="1800">
                          <a:sym typeface="Helvetica Neue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4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1081439">
                        <a:defRPr b="1">
                          <a:solidFill>
                            <a:srgbClr val="0056D6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5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000">
                          <a:sym typeface="Helvetica Neue"/>
                        </a:rPr>
                        <a:t>١٣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lnSpc>
                          <a:spcPct val="115000"/>
                        </a:lnSpc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الوسيط لمجموعة البيانات (٣ ، ٥ ، ١١ ،٤ ، ٢ ،٧ ،١)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000">
                          <a:sym typeface="Helvetica Neue"/>
                        </a:rPr>
                        <a:t>١٤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lnSpc>
                          <a:spcPct val="115000"/>
                        </a:lnSpc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قرب الكسر           إلى صفر أو نصف أو ١؟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صفر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نصف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ربع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2600">
                <a:tc rowSpan="2"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b="1" sz="2000">
                          <a:sym typeface="Helvetica Neue"/>
                        </a:rPr>
                        <a:t>١٥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8">
                  <a:txBody>
                    <a:bodyPr/>
                    <a:lstStyle/>
                    <a:p>
                      <a:pPr marR="314734" algn="r" defTabSz="634758">
                        <a:spcBef>
                          <a:spcPts val="1600"/>
                        </a:spcBef>
                        <a:defRPr sz="1800"/>
                      </a:pPr>
                      <a:r>
                        <a: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حل المعادلة  ٩-ب = ٢  هو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26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457200" rtl="1">
                        <a:defRPr b="1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ب=٢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ب=٧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 =٤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457200" rtl="1">
                        <a:defRPr sz="1800"/>
                      </a:pPr>
                      <a:r>
                        <a:rPr b="1" sz="2400">
                          <a:solidFill>
                            <a:srgbClr val="99244F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ب=٣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39" name="تجميع"/>
          <p:cNvGrpSpPr/>
          <p:nvPr/>
        </p:nvGrpSpPr>
        <p:grpSpPr>
          <a:xfrm>
            <a:off x="7996118" y="2739299"/>
            <a:ext cx="701273" cy="247788"/>
            <a:chOff x="0" y="186547"/>
            <a:chExt cx="701271" cy="247787"/>
          </a:xfrm>
        </p:grpSpPr>
        <p:sp>
          <p:nvSpPr>
            <p:cNvPr id="36" name="١"/>
            <p:cNvSpPr/>
            <p:nvPr/>
          </p:nvSpPr>
          <p:spPr>
            <a:xfrm>
              <a:off x="68095" y="186547"/>
              <a:ext cx="565082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>
                <a:defRPr sz="23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  <p:sp>
          <p:nvSpPr>
            <p:cNvPr id="37" name="خط"/>
            <p:cNvSpPr/>
            <p:nvPr/>
          </p:nvSpPr>
          <p:spPr>
            <a:xfrm flipH="1" flipV="1">
              <a:off x="137879" y="279537"/>
              <a:ext cx="425514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sz="3200"/>
              </a:pPr>
            </a:p>
          </p:txBody>
        </p:sp>
        <p:sp>
          <p:nvSpPr>
            <p:cNvPr id="38" name="٦"/>
            <p:cNvSpPr/>
            <p:nvPr/>
          </p:nvSpPr>
          <p:spPr>
            <a:xfrm>
              <a:off x="0" y="434334"/>
              <a:ext cx="701272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>
                <a:defRPr sz="23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٦</a:t>
              </a:r>
            </a:p>
          </p:txBody>
        </p:sp>
      </p:grpSp>
      <p:grpSp>
        <p:nvGrpSpPr>
          <p:cNvPr id="43" name="تجميع"/>
          <p:cNvGrpSpPr/>
          <p:nvPr/>
        </p:nvGrpSpPr>
        <p:grpSpPr>
          <a:xfrm>
            <a:off x="7155107" y="845581"/>
            <a:ext cx="701273" cy="247788"/>
            <a:chOff x="0" y="186547"/>
            <a:chExt cx="701271" cy="247787"/>
          </a:xfrm>
        </p:grpSpPr>
        <p:sp>
          <p:nvSpPr>
            <p:cNvPr id="40" name="٢"/>
            <p:cNvSpPr/>
            <p:nvPr/>
          </p:nvSpPr>
          <p:spPr>
            <a:xfrm>
              <a:off x="68095" y="186547"/>
              <a:ext cx="565082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>
                <a:defRPr sz="23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٢</a:t>
              </a:r>
            </a:p>
          </p:txBody>
        </p:sp>
        <p:sp>
          <p:nvSpPr>
            <p:cNvPr id="41" name="خط"/>
            <p:cNvSpPr/>
            <p:nvPr/>
          </p:nvSpPr>
          <p:spPr>
            <a:xfrm flipH="1" flipV="1">
              <a:off x="137879" y="279537"/>
              <a:ext cx="425514" cy="1"/>
            </a:xfrm>
            <a:prstGeom prst="lin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0981" tIns="40981" rIns="40981" bIns="40981" numCol="1" anchor="ctr">
              <a:noAutofit/>
            </a:bodyPr>
            <a:lstStyle/>
            <a:p>
              <a:pPr rtl="0">
                <a:defRPr sz="3200"/>
              </a:pPr>
            </a:p>
          </p:txBody>
        </p:sp>
        <p:sp>
          <p:nvSpPr>
            <p:cNvPr id="42" name="٤"/>
            <p:cNvSpPr/>
            <p:nvPr/>
          </p:nvSpPr>
          <p:spPr>
            <a:xfrm>
              <a:off x="0" y="434334"/>
              <a:ext cx="701272" cy="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>
                <a:defRPr sz="23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٤</a:t>
              </a:r>
            </a:p>
          </p:txBody>
        </p:sp>
      </p:grpSp>
      <p:grpSp>
        <p:nvGrpSpPr>
          <p:cNvPr id="49" name="تجميع"/>
          <p:cNvGrpSpPr/>
          <p:nvPr/>
        </p:nvGrpSpPr>
        <p:grpSpPr>
          <a:xfrm>
            <a:off x="7129953" y="5590441"/>
            <a:ext cx="9907097" cy="3098801"/>
            <a:chOff x="5815503" y="0"/>
            <a:chExt cx="9907096" cy="3098800"/>
          </a:xfrm>
        </p:grpSpPr>
        <p:graphicFrame>
          <p:nvGraphicFramePr>
            <p:cNvPr id="44" name="الجدول ٢-١"/>
            <p:cNvGraphicFramePr/>
            <p:nvPr/>
          </p:nvGraphicFramePr>
          <p:xfrm>
            <a:off x="7848600" y="0"/>
            <a:ext cx="7874000" cy="3098800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1" rtl="1">
                  <a:tableStyleId>{4C3C2611-4C71-4FC5-86AE-919BDF0F9419}</a:tableStyleId>
                </a:tblPr>
                <a:tblGrid>
                  <a:gridCol w="628653"/>
                  <a:gridCol w="1104607"/>
                  <a:gridCol w="1104607"/>
                  <a:gridCol w="1104607"/>
                  <a:gridCol w="1104607"/>
                  <a:gridCol w="1104607"/>
                  <a:gridCol w="782668"/>
                  <a:gridCol w="892891"/>
                </a:tblGrid>
                <a:tr h="5080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marR="314734" algn="r" defTabSz="634758" rtl="0">
                          <a:lnSpc>
                            <a:spcPct val="150000"/>
                          </a:lnSpc>
                          <a:tabLst>
                            <a:tab pos="70739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الكسر الاعتيادي هو الكسر الذي بسطه أصغر من مقامه.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080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٢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marR="314734" algn="r" defTabSz="634758" rtl="0">
                          <a:lnSpc>
                            <a:spcPct val="150000"/>
                          </a:lnSpc>
                          <a:tabLst>
                            <a:tab pos="70739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عدد النواتج عند رمي قطعة نقدية مرتين هو ٧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080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marR="314734" algn="r" defTabSz="634758" rtl="0">
                          <a:lnSpc>
                            <a:spcPct val="150000"/>
                          </a:lnSpc>
                          <a:tabLst>
                            <a:tab pos="70739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حل المعادلة  ص+٨ = ١٣ هو ص = ٥  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080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٤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marR="314734" algn="r" defTabSz="634758" rtl="0">
                          <a:lnSpc>
                            <a:spcPct val="150000"/>
                          </a:lnSpc>
                          <a:tabLst>
                            <a:tab pos="70739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المضاعف المشترك الأصغر للعددين ٢ و ٣ هو ٦    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080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marR="314734" algn="r" defTabSz="634758" rtl="0">
                          <a:lnSpc>
                            <a:spcPct val="150000"/>
                          </a:lnSpc>
                          <a:tabLst>
                            <a:tab pos="70739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الرسم الشجري مخطط لإيجاد النواتج الممكنة. 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508000">
                  <a:tc>
                    <a:txBody>
                      <a:bodyPr/>
                      <a:lstStyle/>
                      <a:p>
                        <a:pPr defTabSz="634758"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٦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solidFill>
                        <a:srgbClr val="EBEBEB"/>
                      </a:solidFill>
                    </a:tcPr>
                  </a:tc>
                  <a:tc gridSpan="6">
                    <a:txBody>
                      <a:bodyPr/>
                      <a:lstStyle/>
                      <a:p>
                        <a:pPr marR="314734" algn="r" defTabSz="634758" rtl="0">
                          <a:lnSpc>
                            <a:spcPct val="150000"/>
                          </a:lnSpc>
                          <a:tabLst>
                            <a:tab pos="7073900" algn="l"/>
                          </a:tabLst>
                          <a:defRPr sz="1800"/>
                        </a:pPr>
                        <a:r>
                          <a: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الكسر             مكتوب بأبسط صورة.      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>
                    <a:txBody>
                      <a:bodyPr/>
                      <a:lstStyle/>
                      <a:p>
                        <a:pPr marR="314734" defTabSz="634758" rtl="0">
                          <a:defRPr b="1" sz="23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grpSp>
          <p:nvGrpSpPr>
            <p:cNvPr id="48" name="تجميع"/>
            <p:cNvGrpSpPr/>
            <p:nvPr/>
          </p:nvGrpSpPr>
          <p:grpSpPr>
            <a:xfrm>
              <a:off x="5815503" y="2708660"/>
              <a:ext cx="701273" cy="273443"/>
              <a:chOff x="0" y="186547"/>
              <a:chExt cx="701271" cy="273442"/>
            </a:xfrm>
          </p:grpSpPr>
          <p:sp>
            <p:nvSpPr>
              <p:cNvPr id="45" name="٥"/>
              <p:cNvSpPr/>
              <p:nvPr/>
            </p:nvSpPr>
            <p:spPr>
              <a:xfrm>
                <a:off x="0" y="186547"/>
                <a:ext cx="701272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spAutoFit/>
              </a:bodyPr>
              <a:lstStyle>
                <a:lvl1pPr>
                  <a:defRPr sz="2300"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 rtl="0">
                  <a:defRPr/>
                </a:pPr>
                <a:r>
                  <a:t>٥</a:t>
                </a:r>
              </a:p>
            </p:txBody>
          </p:sp>
          <p:sp>
            <p:nvSpPr>
              <p:cNvPr id="46" name="خط"/>
              <p:cNvSpPr/>
              <p:nvPr/>
            </p:nvSpPr>
            <p:spPr>
              <a:xfrm flipH="1" flipV="1">
                <a:off x="137879" y="289504"/>
                <a:ext cx="425515" cy="1"/>
              </a:xfrm>
              <a:prstGeom prst="line">
                <a:avLst/>
              </a:prstGeom>
              <a:noFill/>
              <a:ln w="127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40981" tIns="40981" rIns="40981" bIns="40981" numCol="1" anchor="ctr">
                <a:noAutofit/>
              </a:bodyPr>
              <a:lstStyle/>
              <a:p>
                <a:pPr rtl="0">
                  <a:defRPr sz="3200"/>
                </a:pPr>
              </a:p>
            </p:txBody>
          </p:sp>
          <p:sp>
            <p:nvSpPr>
              <p:cNvPr id="47" name="٩"/>
              <p:cNvSpPr/>
              <p:nvPr/>
            </p:nvSpPr>
            <p:spPr>
              <a:xfrm>
                <a:off x="0" y="459989"/>
                <a:ext cx="701272" cy="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0" fill="norm" stroke="1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3175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40981" tIns="40981" rIns="40981" bIns="40981" numCol="1" anchor="ctr">
                <a:spAutoFit/>
              </a:bodyPr>
              <a:lstStyle>
                <a:lvl1pPr>
                  <a:defRPr sz="2300">
                    <a:latin typeface="Calibri"/>
                    <a:ea typeface="Calibri"/>
                    <a:cs typeface="Calibri"/>
                    <a:sym typeface="Calibri"/>
                  </a:defRPr>
                </a:lvl1pPr>
              </a:lstStyle>
              <a:p>
                <a:pPr rtl="0">
                  <a:defRPr/>
                </a:pPr>
                <a:r>
                  <a:t>٩</a:t>
                </a:r>
              </a:p>
            </p:txBody>
          </p:sp>
        </p:grpSp>
      </p:grpSp>
      <p:pic>
        <p:nvPicPr>
          <p:cNvPr id="50" name="IMG_7973.png" descr="IMG_7973.png"/>
          <p:cNvPicPr>
            <a:picLocks noChangeAspect="1"/>
          </p:cNvPicPr>
          <p:nvPr/>
        </p:nvPicPr>
        <p:blipFill>
          <a:blip r:embed="rId6">
            <a:extLst/>
          </a:blip>
          <a:srcRect l="12687" t="59646" r="52770" b="0"/>
          <a:stretch>
            <a:fillRect/>
          </a:stretch>
        </p:blipFill>
        <p:spPr>
          <a:xfrm>
            <a:off x="1726222" y="10013177"/>
            <a:ext cx="2673875" cy="1066602"/>
          </a:xfrm>
          <a:prstGeom prst="rect">
            <a:avLst/>
          </a:prstGeom>
          <a:ln w="3175">
            <a:miter lim="400000"/>
          </a:ln>
        </p:spPr>
      </p:pic>
      <p:pic>
        <p:nvPicPr>
          <p:cNvPr id="51" name="IMG_7973.png" descr="IMG_7973.png"/>
          <p:cNvPicPr>
            <a:picLocks noChangeAspect="1"/>
          </p:cNvPicPr>
          <p:nvPr/>
        </p:nvPicPr>
        <p:blipFill>
          <a:blip r:embed="rId6">
            <a:extLst/>
          </a:blip>
          <a:srcRect l="11721" t="0" r="53737" b="61791"/>
          <a:stretch>
            <a:fillRect/>
          </a:stretch>
        </p:blipFill>
        <p:spPr>
          <a:xfrm>
            <a:off x="1726222" y="9145212"/>
            <a:ext cx="2533298" cy="956816"/>
          </a:xfrm>
          <a:prstGeom prst="rect">
            <a:avLst/>
          </a:prstGeom>
          <a:ln w="3175">
            <a:miter lim="400000"/>
          </a:ln>
        </p:spPr>
      </p:pic>
      <p:pic>
        <p:nvPicPr>
          <p:cNvPr id="52" name="IMG_7973.png" descr="IMG_7973.png"/>
          <p:cNvPicPr>
            <a:picLocks noChangeAspect="1"/>
          </p:cNvPicPr>
          <p:nvPr/>
        </p:nvPicPr>
        <p:blipFill>
          <a:blip r:embed="rId6">
            <a:extLst/>
          </a:blip>
          <a:srcRect l="54560" t="0" r="3167" b="60937"/>
          <a:stretch>
            <a:fillRect/>
          </a:stretch>
        </p:blipFill>
        <p:spPr>
          <a:xfrm>
            <a:off x="6745059" y="9170612"/>
            <a:ext cx="2927661" cy="923760"/>
          </a:xfrm>
          <a:prstGeom prst="rect">
            <a:avLst/>
          </a:prstGeom>
          <a:ln w="3175">
            <a:miter lim="400000"/>
          </a:ln>
        </p:spPr>
      </p:pic>
      <p:pic>
        <p:nvPicPr>
          <p:cNvPr id="53" name="IMG_7976.png" descr="IMG_7976.png"/>
          <p:cNvPicPr>
            <a:picLocks noChangeAspect="1"/>
          </p:cNvPicPr>
          <p:nvPr/>
        </p:nvPicPr>
        <p:blipFill>
          <a:blip r:embed="rId7">
            <a:extLst/>
          </a:blip>
          <a:srcRect l="48375" t="61112" r="2955" b="0"/>
          <a:stretch>
            <a:fillRect/>
          </a:stretch>
        </p:blipFill>
        <p:spPr>
          <a:xfrm>
            <a:off x="6566894" y="10134224"/>
            <a:ext cx="2955624" cy="864255"/>
          </a:xfrm>
          <a:prstGeom prst="rect">
            <a:avLst/>
          </a:prstGeom>
          <a:ln w="3175">
            <a:miter lim="400000"/>
          </a:ln>
        </p:spPr>
      </p:pic>
      <p:grpSp>
        <p:nvGrpSpPr>
          <p:cNvPr id="58" name="تجميع"/>
          <p:cNvGrpSpPr/>
          <p:nvPr/>
        </p:nvGrpSpPr>
        <p:grpSpPr>
          <a:xfrm>
            <a:off x="7953664" y="4602383"/>
            <a:ext cx="510538" cy="569348"/>
            <a:chOff x="0" y="0"/>
            <a:chExt cx="510537" cy="569346"/>
          </a:xfrm>
        </p:grpSpPr>
        <p:grpSp>
          <p:nvGrpSpPr>
            <p:cNvPr id="56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54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55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57" name="١٠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1026" tIns="41026" rIns="41026" bIns="41026" numCol="1" anchor="ctr">
              <a:no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١٠</a:t>
              </a:r>
            </a:p>
          </p:txBody>
        </p:sp>
      </p:grpSp>
      <p:graphicFrame>
        <p:nvGraphicFramePr>
          <p:cNvPr id="59" name="الجدول ١-١-١"/>
          <p:cNvGraphicFramePr/>
          <p:nvPr/>
        </p:nvGraphicFramePr>
        <p:xfrm>
          <a:off x="10182121" y="11224621"/>
          <a:ext cx="9905256" cy="5238688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27850"/>
                <a:gridCol w="9364706"/>
              </a:tblGrid>
              <a:tr h="697739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6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الثالث :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2264494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 defTabSz="634758">
                        <a:lnSpc>
                          <a:spcPct val="125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إذا تم تدوير مؤشر القرص المجاور مرة واحدة، أوجد احتمال كل حدث مما يأتي وأكتبه على صورة كسر في أبسط صورة:</a:t>
                      </a:r>
                      <a:endParaRPr sz="1800"/>
                    </a:p>
                    <a:p>
                      <a:pPr algn="r" defTabSz="634758">
                        <a:lnSpc>
                          <a:spcPct val="200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sz="1800"/>
                        <a:t>  </a:t>
                      </a:r>
                      <a:r>
                        <a:t>ح (٤) = </a:t>
                      </a:r>
                      <a:r>
                        <a:rPr b="0"/>
                        <a:t>……………………………   </a:t>
                      </a:r>
                      <a:r>
                        <a:t>         ح (٩)= </a:t>
                      </a:r>
                      <a:r>
                        <a:rPr b="0"/>
                        <a:t>……………………………   </a:t>
                      </a:r>
                      <a:r>
                        <a:t>                         </a:t>
                      </a:r>
                    </a:p>
                    <a:p>
                      <a:pPr algn="r" defTabSz="634758">
                        <a:lnSpc>
                          <a:spcPct val="200000"/>
                        </a:lnSpc>
                        <a:defRPr b="1" sz="22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ح (عدد فردي) = </a:t>
                      </a:r>
                      <a:r>
                        <a:rPr b="0"/>
                        <a:t>……………………………   </a:t>
                      </a:r>
                      <a:r>
                        <a:t>  ح (أقل من ٧)= </a:t>
                      </a:r>
                      <a:r>
                        <a:rPr b="0"/>
                        <a:t>……………………………   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</a:tcPr>
                </a:tc>
              </a:tr>
            </a:tbl>
          </a:graphicData>
        </a:graphic>
      </p:graphicFrame>
      <p:grpSp>
        <p:nvGrpSpPr>
          <p:cNvPr id="62" name="تجميع"/>
          <p:cNvGrpSpPr/>
          <p:nvPr/>
        </p:nvGrpSpPr>
        <p:grpSpPr>
          <a:xfrm>
            <a:off x="329625" y="14359380"/>
            <a:ext cx="2185715" cy="1339481"/>
            <a:chOff x="0" y="92991"/>
            <a:chExt cx="2185713" cy="1339479"/>
          </a:xfrm>
        </p:grpSpPr>
        <p:sp>
          <p:nvSpPr>
            <p:cNvPr id="60" name="يتبع"/>
            <p:cNvSpPr/>
            <p:nvPr/>
          </p:nvSpPr>
          <p:spPr>
            <a:xfrm>
              <a:off x="915713" y="162470"/>
              <a:ext cx="1270001" cy="1270001"/>
            </a:xfrm>
            <a:prstGeom prst="line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>
                <a:tabLst>
                  <a:tab pos="1574800" algn="l"/>
                </a:tabLst>
                <a:defRPr sz="2000"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defTabSz="914400" rtl="0">
                <a:defRPr/>
              </a:pPr>
              <a:r>
                <a:t>يتبع </a:t>
              </a:r>
            </a:p>
          </p:txBody>
        </p:sp>
        <p:sp>
          <p:nvSpPr>
            <p:cNvPr id="61" name="سهم"/>
            <p:cNvSpPr/>
            <p:nvPr/>
          </p:nvSpPr>
          <p:spPr>
            <a:xfrm flipH="1">
              <a:off x="0" y="92991"/>
              <a:ext cx="673100" cy="203201"/>
            </a:xfrm>
            <a:prstGeom prst="rightArrow">
              <a:avLst>
                <a:gd name="adj1" fmla="val 32000"/>
                <a:gd name="adj2" fmla="val 204385"/>
              </a:avLst>
            </a:prstGeom>
            <a:solidFill>
              <a:srgbClr val="000000"/>
            </a:solidFill>
            <a:ln w="3175" cap="flat">
              <a:noFill/>
              <a:miter lim="400000"/>
            </a:ln>
            <a:effectLst/>
          </p:spPr>
          <p:txBody>
            <a:bodyPr wrap="square" lIns="29517" tIns="29517" rIns="29517" bIns="29517" numCol="1" anchor="ctr">
              <a:noAutofit/>
            </a:bodyPr>
            <a:lstStyle/>
            <a:p>
              <a:pPr defTabSz="640490" rtl="0">
                <a:defRPr b="0" sz="2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grpSp>
        <p:nvGrpSpPr>
          <p:cNvPr id="67" name="تجميع"/>
          <p:cNvGrpSpPr/>
          <p:nvPr/>
        </p:nvGrpSpPr>
        <p:grpSpPr>
          <a:xfrm>
            <a:off x="7698395" y="11282781"/>
            <a:ext cx="510538" cy="569347"/>
            <a:chOff x="0" y="0"/>
            <a:chExt cx="510537" cy="569346"/>
          </a:xfrm>
        </p:grpSpPr>
        <p:grpSp>
          <p:nvGrpSpPr>
            <p:cNvPr id="65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63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64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66" name="٨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1026" tIns="41026" rIns="41026" bIns="41026" numCol="1" anchor="ctr">
              <a:no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٨</a:t>
              </a:r>
            </a:p>
          </p:txBody>
        </p:sp>
      </p:grpSp>
      <p:pic>
        <p:nvPicPr>
          <p:cNvPr id="68" name="IMG_7685.jpeg" descr="IMG_7685.jpeg"/>
          <p:cNvPicPr>
            <a:picLocks noChangeAspect="1"/>
          </p:cNvPicPr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316925" y="12366057"/>
            <a:ext cx="1640258" cy="1679445"/>
          </a:xfrm>
          <a:prstGeom prst="rect">
            <a:avLst/>
          </a:prstGeom>
          <a:ln w="3175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الجدول ١-١-١"/>
          <p:cNvGraphicFramePr/>
          <p:nvPr/>
        </p:nvGraphicFramePr>
        <p:xfrm>
          <a:off x="10261227" y="184031"/>
          <a:ext cx="10014703" cy="8619062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33689"/>
                <a:gridCol w="9468312"/>
              </a:tblGrid>
              <a:tr h="4572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6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الثالث :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4087582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من خلال التمثيل المجاور الذي يمثل عدد الطلاب المشاركين في الأندية أجب عما يلي:</a:t>
                      </a: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١- ما النشاط الأكثر إختيار بين الطلبة؟</a:t>
                      </a:r>
                      <a:r>
                        <a:rPr b="0"/>
                        <a:t>………………………</a:t>
                      </a:r>
                    </a:p>
                    <a:p>
                      <a:pPr algn="r">
                        <a:defRPr b="1" sz="10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10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 defTabSz="634758">
                        <a:lnSpc>
                          <a:spcPct val="200000"/>
                        </a:lnSpc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٢- مالفرق بين نادي المسرح ونادي الكشافة؟</a:t>
                      </a:r>
                    </a:p>
                    <a:p>
                      <a:pPr algn="r" defTabSz="634758">
                        <a:lnSpc>
                          <a:spcPct val="200000"/>
                        </a:lnSpc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</a:t>
                      </a:r>
                      <a:r>
                        <a:rPr b="0"/>
                        <a:t>…………………………………………………….…   </a:t>
                      </a:r>
                      <a:r>
                        <a:t> </a:t>
                      </a: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٣- ما مجموع الطلاب المشاركين في جميع الاندية؟   </a:t>
                      </a:r>
                      <a:r>
                        <a:rPr b="0"/>
                        <a:t>…………………………………………………….</a:t>
                      </a:r>
                      <a:r>
                        <a:t>  </a:t>
                      </a:r>
                    </a:p>
                    <a:p>
                      <a:pPr algn="r">
                        <a:defRPr b="1" sz="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>
                        <a:defRPr b="1" sz="12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٤- كم عدد الطلاب المشاركين في نادي الحاسوب؟ </a:t>
                      </a:r>
                      <a:r>
                        <a:rPr b="0"/>
                        <a:t>…………………………………………………….…   </a:t>
                      </a:r>
                      <a:r>
                        <a:t>  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2786700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b="1" sz="23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يلعب ١٠ طلاب كرة السلة ، ويلعب ٨ طلاب من طلاب الصف نفسه كرة القدم . ويلعب ٣ منهم اللعبتين معاً كم طالبا يلعب السلة فقط؟</a:t>
                      </a:r>
                    </a:p>
                    <a:p>
                      <a:pPr algn="r">
                        <a:defRPr b="1" sz="14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  <a:p>
                      <a:pPr algn="r" defTabSz="634758">
                        <a:lnSpc>
                          <a:spcPct val="200000"/>
                        </a:lnSpc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</a:t>
                      </a:r>
                      <a:r>
                        <a:rPr b="0"/>
                        <a:t>…………………………………………………….……………………………………………………….…</a:t>
                      </a:r>
                      <a:endParaRPr b="0"/>
                    </a:p>
                    <a:p>
                      <a:pPr algn="r" defTabSz="634758">
                        <a:lnSpc>
                          <a:spcPct val="200000"/>
                        </a:lnSpc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b="0"/>
                        <a:t>    …………………………………………………….……………………………………………………….…</a:t>
                      </a:r>
                      <a:endParaRPr b="0"/>
                    </a:p>
                    <a:p>
                      <a:pPr algn="r" defTabSz="634758">
                        <a:lnSpc>
                          <a:spcPct val="200000"/>
                        </a:lnSpc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b="0"/>
                        <a:t>    …………………………………………………….……………………………………………………….…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custDash>
                        <a:ds d="200000" sp="200000"/>
                      </a:custDash>
                      <a:miter lim="400000"/>
                    </a:lnB>
                  </a:tcPr>
                </a:tc>
              </a:tr>
            </a:tbl>
          </a:graphicData>
        </a:graphic>
      </p:graphicFrame>
      <p:pic>
        <p:nvPicPr>
          <p:cNvPr id="71" name="IMG_1582.jpeg" descr="IMG_1582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02094" y="1101157"/>
            <a:ext cx="3528482" cy="2188143"/>
          </a:xfrm>
          <a:prstGeom prst="rect">
            <a:avLst/>
          </a:prstGeom>
          <a:ln w="3175">
            <a:miter lim="400000"/>
          </a:ln>
        </p:spPr>
      </p:pic>
      <p:graphicFrame>
        <p:nvGraphicFramePr>
          <p:cNvPr id="72" name="الجدول ١-١-١-١"/>
          <p:cNvGraphicFramePr/>
          <p:nvPr/>
        </p:nvGraphicFramePr>
        <p:xfrm>
          <a:off x="10252450" y="7721999"/>
          <a:ext cx="10014703" cy="8619061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1">
                <a:tableStyleId>{2708684C-4D16-4618-839F-0558EEFCDFE6}</a:tableStyleId>
              </a:tblPr>
              <a:tblGrid>
                <a:gridCol w="533689"/>
                <a:gridCol w="9468312"/>
              </a:tblGrid>
              <a:tr h="431800">
                <a:tc gridSpan="2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0" sz="1800"/>
                      </a:pPr>
                      <a:r>
                        <a:rPr b="1" sz="2400" u="sng">
                          <a:solidFill>
                            <a:srgbClr val="0042A9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السؤال الرابع :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 hMerge="1">
                  <a:tcPr/>
                </a:tc>
              </a:tr>
              <a:tr h="1895440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أكمل  جدول الدالة التالي؟ 
     لدى الجوهرة ٤ ريالات زيادة 
     على عدد الريالات لدى أختها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1731186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 defTabSz="634758" rtl="1">
                        <a:lnSpc>
                          <a:spcPct val="115000"/>
                        </a:lnSpc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قسم معلم الفنية  ٣ كيلو صلصال  على ٤ طلاب فما نصيب  كل منهم؟</a:t>
                      </a:r>
                    </a:p>
                    <a:p>
                      <a:pPr algn="r" defTabSz="634758">
                        <a:lnSpc>
                          <a:spcPct val="200000"/>
                        </a:lnSpc>
                        <a:defRPr b="1" sz="7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</a:t>
                      </a:r>
                    </a:p>
                    <a:p>
                      <a:pPr algn="r" defTabSz="634758">
                        <a:lnSpc>
                          <a:spcPct val="200000"/>
                        </a:lnSpc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    </a:t>
                      </a:r>
                      <a:r>
                        <a:rPr b="0"/>
                        <a:t>…………………………………………………….……………………………………………………….…</a:t>
                      </a:r>
                      <a:endParaRPr b="0"/>
                    </a:p>
                    <a:p>
                      <a:pPr algn="r" defTabSz="634758">
                        <a:lnSpc>
                          <a:spcPct val="200000"/>
                        </a:lnSpc>
                        <a:defRPr b="1" sz="23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rPr b="0"/>
                        <a:t>    …………………………………………………….……………………………………………………….…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  <a:tr h="2506675">
                <a:tc>
                  <a:txBody>
                    <a:bodyPr/>
                    <a:lstStyle/>
                    <a:p>
                      <a:pPr defTabSz="914400">
                        <a:tabLst>
                          <a:tab pos="1790700" algn="l"/>
                        </a:tabLst>
                        <a:defRPr b="0" sz="1800"/>
                      </a:pPr>
                      <a:r>
                        <a:rPr b="1" sz="2500">
                          <a:solidFill>
                            <a:srgbClr val="99244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b="1" sz="23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حلل العددين التاليين إلى عواملهما الأولية:</a:t>
                      </a:r>
                    </a:p>
                  </a:txBody>
                  <a:tcPr marL="50800" marR="50800" marT="50800" marB="50800" anchor="t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  <p:pic>
        <p:nvPicPr>
          <p:cNvPr id="73" name="IMG_1583.jpeg" descr="IMG_1583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63146" y="8245530"/>
            <a:ext cx="3692194" cy="1638610"/>
          </a:xfrm>
          <a:prstGeom prst="rect">
            <a:avLst/>
          </a:prstGeom>
          <a:ln w="3175">
            <a:miter lim="400000"/>
          </a:ln>
        </p:spPr>
      </p:pic>
      <p:sp>
        <p:nvSpPr>
          <p:cNvPr id="74" name="تمت الأسئلة مع تمنياتي لكم بالتوفيق"/>
          <p:cNvSpPr txBox="1"/>
          <p:nvPr/>
        </p:nvSpPr>
        <p:spPr>
          <a:xfrm>
            <a:off x="3220285" y="14306103"/>
            <a:ext cx="3603353" cy="37599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>
            <a:lvl1pPr algn="r" defTabSz="1269517">
              <a:tabLst>
                <a:tab pos="2184400" algn="l"/>
              </a:tabLst>
              <a:defRPr sz="2200">
                <a:solidFill>
                  <a:srgbClr val="371A94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تمت الأسئلة مع تمنياتي لكم بالتوفيق</a:t>
            </a:r>
          </a:p>
        </p:txBody>
      </p:sp>
      <p:grpSp>
        <p:nvGrpSpPr>
          <p:cNvPr id="77" name="تجميع"/>
          <p:cNvGrpSpPr/>
          <p:nvPr/>
        </p:nvGrpSpPr>
        <p:grpSpPr>
          <a:xfrm>
            <a:off x="2421669" y="12133013"/>
            <a:ext cx="6199797" cy="585645"/>
            <a:chOff x="0" y="1577"/>
            <a:chExt cx="6199795" cy="585644"/>
          </a:xfrm>
        </p:grpSpPr>
        <p:sp>
          <p:nvSpPr>
            <p:cNvPr id="75" name="٢٤"/>
            <p:cNvSpPr txBox="1"/>
            <p:nvPr/>
          </p:nvSpPr>
          <p:spPr>
            <a:xfrm>
              <a:off x="4527279" y="1577"/>
              <a:ext cx="1672517" cy="58564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>
                <a:defRPr sz="3200"/>
              </a:lvl1pPr>
            </a:lstStyle>
            <a:p>
              <a:pPr rtl="0">
                <a:defRPr/>
              </a:pPr>
              <a:r>
                <a:t>٢٤</a:t>
              </a:r>
            </a:p>
          </p:txBody>
        </p:sp>
        <p:sp>
          <p:nvSpPr>
            <p:cNvPr id="76" name="١٨"/>
            <p:cNvSpPr txBox="1"/>
            <p:nvPr/>
          </p:nvSpPr>
          <p:spPr>
            <a:xfrm>
              <a:off x="0" y="1577"/>
              <a:ext cx="1672516" cy="58564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0981" tIns="40981" rIns="40981" bIns="40981" numCol="1" anchor="ctr">
              <a:spAutoFit/>
            </a:bodyPr>
            <a:lstStyle>
              <a:lvl1pPr>
                <a:defRPr sz="3200"/>
              </a:lvl1pPr>
            </a:lstStyle>
            <a:p>
              <a:pPr rtl="0">
                <a:defRPr/>
              </a:pPr>
              <a:r>
                <a:t>١٨</a:t>
              </a:r>
            </a:p>
          </p:txBody>
        </p:sp>
      </p:grpSp>
      <p:sp>
        <p:nvSpPr>
          <p:cNvPr id="78" name="خط"/>
          <p:cNvSpPr/>
          <p:nvPr/>
        </p:nvSpPr>
        <p:spPr>
          <a:xfrm flipV="1">
            <a:off x="5028312" y="12095373"/>
            <a:ext cx="1" cy="2159980"/>
          </a:xfrm>
          <a:prstGeom prst="line">
            <a:avLst/>
          </a:prstGeom>
          <a:ln>
            <a:solidFill>
              <a:srgbClr val="000000"/>
            </a:solidFill>
            <a:miter lim="400000"/>
          </a:ln>
        </p:spPr>
        <p:txBody>
          <a:bodyPr lIns="40981" tIns="40981" rIns="40981" bIns="40981" anchor="ctr"/>
          <a:lstStyle/>
          <a:p>
            <a:pPr rtl="0">
              <a:defRPr sz="3200"/>
            </a:pPr>
          </a:p>
        </p:txBody>
      </p:sp>
      <p:grpSp>
        <p:nvGrpSpPr>
          <p:cNvPr id="83" name="تجميع"/>
          <p:cNvGrpSpPr/>
          <p:nvPr/>
        </p:nvGrpSpPr>
        <p:grpSpPr>
          <a:xfrm>
            <a:off x="7971867" y="7568488"/>
            <a:ext cx="510538" cy="569347"/>
            <a:chOff x="0" y="0"/>
            <a:chExt cx="510537" cy="569346"/>
          </a:xfrm>
        </p:grpSpPr>
        <p:grpSp>
          <p:nvGrpSpPr>
            <p:cNvPr id="81" name="تجميع"/>
            <p:cNvGrpSpPr/>
            <p:nvPr/>
          </p:nvGrpSpPr>
          <p:grpSpPr>
            <a:xfrm>
              <a:off x="0" y="0"/>
              <a:ext cx="510538" cy="537159"/>
              <a:chOff x="0" y="0"/>
              <a:chExt cx="510537" cy="537158"/>
            </a:xfrm>
          </p:grpSpPr>
          <p:sp>
            <p:nvSpPr>
              <p:cNvPr id="79" name="مستطيل 11"/>
              <p:cNvSpPr/>
              <p:nvPr/>
            </p:nvSpPr>
            <p:spPr>
              <a:xfrm>
                <a:off x="0" y="0"/>
                <a:ext cx="505341" cy="537159"/>
              </a:xfrm>
              <a:prstGeom prst="rect">
                <a:avLst/>
              </a:prstGeom>
              <a:solidFill>
                <a:srgbClr val="FFFFFF"/>
              </a:solidFill>
              <a:ln w="127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80" name="رابط مستقيم 13"/>
              <p:cNvSpPr/>
              <p:nvPr/>
            </p:nvSpPr>
            <p:spPr>
              <a:xfrm flipH="1" flipV="1">
                <a:off x="0" y="268579"/>
                <a:ext cx="510538" cy="1"/>
              </a:xfrm>
              <a:prstGeom prst="line">
                <a:avLst/>
              </a:prstGeom>
              <a:noFill/>
              <a:ln w="9525" cap="flat">
                <a:solidFill>
                  <a:srgbClr val="0D0D0D"/>
                </a:solidFill>
                <a:prstDash val="solid"/>
                <a:round/>
              </a:ln>
              <a:effectLst/>
            </p:spPr>
            <p:txBody>
              <a:bodyPr wrap="square" lIns="58792" tIns="58792" rIns="58792" bIns="58792" numCol="1" anchor="ctr">
                <a:noAutofit/>
              </a:bodyPr>
              <a:lstStyle/>
              <a:p>
                <a:pPr algn="r" defTabSz="1269517" rtl="0">
                  <a:defRPr b="0" sz="24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82" name="٧"/>
            <p:cNvSpPr txBox="1"/>
            <p:nvPr/>
          </p:nvSpPr>
          <p:spPr>
            <a:xfrm>
              <a:off x="97656" y="248151"/>
              <a:ext cx="315225" cy="321196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1026" tIns="41026" rIns="41026" bIns="41026" numCol="1" anchor="ctr">
              <a:noAutofit/>
            </a:bodyPr>
            <a:lstStyle>
              <a:lvl1pPr>
                <a:defRPr sz="1600">
                  <a:solidFill>
                    <a:srgbClr val="99244F"/>
                  </a:solidFill>
                </a:defRPr>
              </a:lvl1pPr>
            </a:lstStyle>
            <a:p>
              <a:pPr rtl="0">
                <a:defRPr/>
              </a:pPr>
              <a:r>
                <a:t>٧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