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"/>
          <p:cNvSpPr/>
          <p:nvPr/>
        </p:nvSpPr>
        <p:spPr>
          <a:xfrm>
            <a:off x="339513" y="184645"/>
            <a:ext cx="9823874" cy="14477009"/>
          </a:xfrm>
          <a:prstGeom prst="rect">
            <a:avLst/>
          </a:prstGeom>
          <a:ln w="63500">
            <a:solidFill>
              <a:srgbClr val="774465"/>
            </a:solidFill>
          </a:ln>
        </p:spPr>
        <p:txBody>
          <a:bodyPr lIns="63475" tIns="63475" rIns="63475" bIns="63475" anchor="ctr"/>
          <a:lstStyle/>
          <a:p>
            <a:pPr algn="l" defTabSz="1269517" rtl="0">
              <a:defRPr b="0" sz="24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22" name="تجميع"/>
          <p:cNvGrpSpPr/>
          <p:nvPr/>
        </p:nvGrpSpPr>
        <p:grpSpPr>
          <a:xfrm>
            <a:off x="125091" y="67644"/>
            <a:ext cx="738714" cy="738714"/>
            <a:chOff x="0" y="0"/>
            <a:chExt cx="738713" cy="738713"/>
          </a:xfrm>
        </p:grpSpPr>
        <p:sp>
          <p:nvSpPr>
            <p:cNvPr id="20" name="دائرة"/>
            <p:cNvSpPr/>
            <p:nvPr/>
          </p:nvSpPr>
          <p:spPr>
            <a:xfrm>
              <a:off x="0" y="0"/>
              <a:ext cx="738714" cy="738714"/>
            </a:xfrm>
            <a:prstGeom prst="ellipse">
              <a:avLst/>
            </a:prstGeom>
            <a:solidFill>
              <a:srgbClr val="FFFFFF"/>
            </a:solidFill>
            <a:ln w="50800" cap="flat">
              <a:solidFill>
                <a:srgbClr val="734262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63475" tIns="63475" rIns="63475" bIns="63475" numCol="1" anchor="ctr">
              <a:noAutofit/>
            </a:bodyPr>
            <a:lstStyle/>
            <a:p>
              <a:pPr algn="l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21" name="IMG_4033.png" descr="IMG_4033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52102" y="92838"/>
              <a:ext cx="634509" cy="571985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23" name="رقم الشريحة"/>
          <p:cNvSpPr txBox="1"/>
          <p:nvPr>
            <p:ph type="sldNum" sz="quarter" idx="2"/>
          </p:nvPr>
        </p:nvSpPr>
        <p:spPr>
          <a:xfrm>
            <a:off x="5054613" y="10988502"/>
            <a:ext cx="388210" cy="425069"/>
          </a:xfrm>
          <a:prstGeom prst="rect">
            <a:avLst/>
          </a:prstGeom>
        </p:spPr>
        <p:txBody>
          <a:bodyPr lIns="40981" tIns="40981" rIns="40981" bIns="40981"/>
          <a:lstStyle>
            <a:lvl1pPr>
              <a:defRPr sz="2200"/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1.jpeg"/><Relationship Id="rId7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الجدول ٢"/>
          <p:cNvGraphicFramePr/>
          <p:nvPr/>
        </p:nvGraphicFramePr>
        <p:xfrm>
          <a:off x="10344224" y="2547426"/>
          <a:ext cx="10097840" cy="105664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27218"/>
                <a:gridCol w="407799"/>
                <a:gridCol w="2098095"/>
                <a:gridCol w="412654"/>
                <a:gridCol w="1917628"/>
                <a:gridCol w="413625"/>
                <a:gridCol w="1995304"/>
                <a:gridCol w="412654"/>
                <a:gridCol w="2000159"/>
              </a:tblGrid>
              <a:tr h="482809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  المعادلة ٣ ق = ٣٠  هو  ق =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أي من الأعداد التالية عدد أولي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قواسم العدد ١٥ هي: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١، ٥ ، 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،٣ ،٥ ،١٥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 ، 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٧ ، ١٨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spcBef>
                          <a:spcPts val="1600"/>
                        </a:spcBef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ماقيمة العبارة التالية  (١٣-٣ ) ٤x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احسب قيمة العبارة ١٢ ص ، إذا كانت ص= ٤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58701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أمضى سلطان في المذاكرة          ساعات في الاستعداد للاختبار ، اكتب هذا الزمن في صورة كسر غير فعلي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2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4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5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78629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تريد مها أن تختار لعبتين من ٤ لعب مختلفة فما عدد الطرائق المختلفة الممكنة التي تستطيع بها اختيار اللعبتين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القاسم المشترك الأكبر  للعددين ١٠ و ١٥  هو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العبارة الجبرية  (أقل من ٢٢ بمقدار ص ) تكتب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٢٢- ص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ص-٢٢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 +٢٢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٢٢ص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ألقي مكعب أرقام (١-٦) فإن احتمال ظهور  العدد ١١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مستحيل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مؤكد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قوي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أكثر احتمالاً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809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من مضاعفات العدد ٤  :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809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3" name="الجدول ١"/>
          <p:cNvGraphicFramePr/>
          <p:nvPr/>
        </p:nvGraphicFramePr>
        <p:xfrm>
          <a:off x="10192419" y="214010"/>
          <a:ext cx="9794231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الخامس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الثاني للصف الخامس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٥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6776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4" name="صورة" descr="صورة"/>
          <p:cNvPicPr>
            <a:picLocks noChangeAspect="1"/>
          </p:cNvPicPr>
          <p:nvPr/>
        </p:nvPicPr>
        <p:blipFill>
          <a:blip r:embed="rId6">
            <a:extLst/>
          </a:blip>
          <a:srcRect l="6745" t="0" r="11805" b="0"/>
          <a:stretch>
            <a:fillRect/>
          </a:stretch>
        </p:blipFill>
        <p:spPr>
          <a:xfrm>
            <a:off x="4283048" y="244210"/>
            <a:ext cx="2841114" cy="1177276"/>
          </a:xfrm>
          <a:prstGeom prst="rect">
            <a:avLst/>
          </a:prstGeom>
          <a:ln w="3175">
            <a:miter lim="400000"/>
          </a:ln>
        </p:spPr>
      </p:pic>
      <p:pic>
        <p:nvPicPr>
          <p:cNvPr id="35" name="IMG_4033.png" descr="IMG_4033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070838" y="287225"/>
            <a:ext cx="1097667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40" name="تجميع"/>
          <p:cNvGrpSpPr/>
          <p:nvPr/>
        </p:nvGrpSpPr>
        <p:grpSpPr>
          <a:xfrm>
            <a:off x="1025489" y="2453253"/>
            <a:ext cx="510538" cy="569348"/>
            <a:chOff x="0" y="0"/>
            <a:chExt cx="510537" cy="569346"/>
          </a:xfrm>
        </p:grpSpPr>
        <p:grpSp>
          <p:nvGrpSpPr>
            <p:cNvPr id="38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36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7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39" name="١٥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١٥</a:t>
              </a:r>
            </a:p>
          </p:txBody>
        </p:sp>
      </p:grpSp>
      <p:grpSp>
        <p:nvGrpSpPr>
          <p:cNvPr id="45" name="تجميع"/>
          <p:cNvGrpSpPr/>
          <p:nvPr/>
        </p:nvGrpSpPr>
        <p:grpSpPr>
          <a:xfrm>
            <a:off x="6791173" y="7747950"/>
            <a:ext cx="582434" cy="643836"/>
            <a:chOff x="0" y="0"/>
            <a:chExt cx="582433" cy="643835"/>
          </a:xfrm>
        </p:grpSpPr>
        <p:sp>
          <p:nvSpPr>
            <p:cNvPr id="41" name="٣"/>
            <p:cNvSpPr txBox="1"/>
            <p:nvPr/>
          </p:nvSpPr>
          <p:spPr>
            <a:xfrm>
              <a:off x="0" y="55350"/>
              <a:ext cx="328528" cy="4007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٣</a:t>
              </a:r>
            </a:p>
          </p:txBody>
        </p:sp>
        <p:sp>
          <p:nvSpPr>
            <p:cNvPr id="42" name="٣"/>
            <p:cNvSpPr txBox="1"/>
            <p:nvPr/>
          </p:nvSpPr>
          <p:spPr>
            <a:xfrm>
              <a:off x="268409" y="243045"/>
              <a:ext cx="314025" cy="40079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٣</a:t>
              </a:r>
            </a:p>
          </p:txBody>
        </p:sp>
        <p:sp>
          <p:nvSpPr>
            <p:cNvPr id="43" name="١"/>
            <p:cNvSpPr txBox="1"/>
            <p:nvPr/>
          </p:nvSpPr>
          <p:spPr>
            <a:xfrm>
              <a:off x="255709" y="0"/>
              <a:ext cx="314025" cy="40079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44" name="خط"/>
            <p:cNvSpPr/>
            <p:nvPr/>
          </p:nvSpPr>
          <p:spPr>
            <a:xfrm>
              <a:off x="255709" y="323602"/>
              <a:ext cx="31402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48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46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47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الجدول ١"/>
          <p:cNvGraphicFramePr/>
          <p:nvPr/>
        </p:nvGraphicFramePr>
        <p:xfrm>
          <a:off x="10224554" y="11008956"/>
          <a:ext cx="9905257" cy="523868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3937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2939933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استعمل التمثيل المجاور لحل المسائل من ١ -٣ :</a:t>
                      </a:r>
                    </a:p>
                    <a:p>
                      <a:pPr algn="r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 -  ما الأسبوع الذي وفر فيه خالد ٩ ريالات ؟</a:t>
                      </a:r>
                    </a:p>
                    <a:p>
                      <a:pPr algn="r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1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٢- أيهما وفر مبلغا أكبر خلال الأسبوع الرابع ؟  </a:t>
                      </a:r>
                    </a:p>
                    <a:p>
                      <a:pPr algn="r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1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٣   - ما منوال البيانات ؟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51" name="الجدول ١-١"/>
          <p:cNvGraphicFramePr/>
          <p:nvPr/>
        </p:nvGraphicFramePr>
        <p:xfrm>
          <a:off x="10207993" y="4833408"/>
          <a:ext cx="9925787" cy="1960035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470836"/>
                <a:gridCol w="2360562"/>
                <a:gridCol w="2360562"/>
                <a:gridCol w="2360562"/>
                <a:gridCol w="2360562"/>
              </a:tblGrid>
              <a:tr h="460484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5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الثاني : 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08406">
                <a:tc rowSpan="2"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4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قارن  باستعمال:   &gt;  ، &lt;  ، =  فيما يلي 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1084792">
                <a:tc vMerge="1">
                  <a:tcPr/>
                </a:tc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52" name="الجدول ٢"/>
          <p:cNvGraphicFramePr/>
          <p:nvPr/>
        </p:nvGraphicFramePr>
        <p:xfrm>
          <a:off x="10213275" y="213146"/>
          <a:ext cx="9932106" cy="46942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20197"/>
                <a:gridCol w="401097"/>
                <a:gridCol w="2063616"/>
                <a:gridCol w="405872"/>
                <a:gridCol w="1886115"/>
                <a:gridCol w="406827"/>
                <a:gridCol w="1962514"/>
                <a:gridCol w="405872"/>
                <a:gridCol w="1967289"/>
              </a:tblGrid>
              <a:tr h="4318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تابع السؤال الاول: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الكسر المكافئ للكسر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2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b="1"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4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5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lnSpc>
                          <a:spcPct val="115000"/>
                        </a:lnSpc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الوسيط لمجموعة البيانات (٣ ، ٥ ، ١١ ،٤ ، ٢ ،٧ ،١)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lnSpc>
                          <a:spcPct val="115000"/>
                        </a:lnSpc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قرب الكسر           إلى صفر أو نصف أو ١؟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صفر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نصف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ربع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953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spcBef>
                          <a:spcPts val="16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 المعادلة  ٤-ب = ٢  هو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953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ب=٢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ب=١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 =٤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ب=٣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56" name="تجميع"/>
          <p:cNvGrpSpPr/>
          <p:nvPr/>
        </p:nvGrpSpPr>
        <p:grpSpPr>
          <a:xfrm>
            <a:off x="7277562" y="566380"/>
            <a:ext cx="593629" cy="599267"/>
            <a:chOff x="0" y="0"/>
            <a:chExt cx="593627" cy="599266"/>
          </a:xfrm>
        </p:grpSpPr>
        <p:sp>
          <p:nvSpPr>
            <p:cNvPr id="53" name="٤"/>
            <p:cNvSpPr txBox="1"/>
            <p:nvPr/>
          </p:nvSpPr>
          <p:spPr>
            <a:xfrm>
              <a:off x="23074" y="242032"/>
              <a:ext cx="570554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٤</a:t>
              </a:r>
            </a:p>
          </p:txBody>
        </p:sp>
        <p:sp>
          <p:nvSpPr>
            <p:cNvPr id="54" name="٢"/>
            <p:cNvSpPr txBox="1"/>
            <p:nvPr/>
          </p:nvSpPr>
          <p:spPr>
            <a:xfrm>
              <a:off x="0" y="0"/>
              <a:ext cx="570553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٢</a:t>
              </a:r>
            </a:p>
          </p:txBody>
        </p:sp>
        <p:sp>
          <p:nvSpPr>
            <p:cNvPr id="55" name="خط"/>
            <p:cNvSpPr/>
            <p:nvPr/>
          </p:nvSpPr>
          <p:spPr>
            <a:xfrm>
              <a:off x="123551" y="313834"/>
              <a:ext cx="359051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60" name="تجميع"/>
          <p:cNvGrpSpPr/>
          <p:nvPr/>
        </p:nvGrpSpPr>
        <p:grpSpPr>
          <a:xfrm>
            <a:off x="8003457" y="2534880"/>
            <a:ext cx="593628" cy="599267"/>
            <a:chOff x="0" y="0"/>
            <a:chExt cx="593627" cy="599266"/>
          </a:xfrm>
        </p:grpSpPr>
        <p:sp>
          <p:nvSpPr>
            <p:cNvPr id="57" name="٥"/>
            <p:cNvSpPr txBox="1"/>
            <p:nvPr/>
          </p:nvSpPr>
          <p:spPr>
            <a:xfrm>
              <a:off x="23074" y="242032"/>
              <a:ext cx="570554" cy="35723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٥</a:t>
              </a:r>
            </a:p>
          </p:txBody>
        </p:sp>
        <p:sp>
          <p:nvSpPr>
            <p:cNvPr id="58" name="١"/>
            <p:cNvSpPr txBox="1"/>
            <p:nvPr/>
          </p:nvSpPr>
          <p:spPr>
            <a:xfrm>
              <a:off x="0" y="0"/>
              <a:ext cx="570553" cy="35723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>
                <a:defRPr sz="2300"/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59" name="خط"/>
            <p:cNvSpPr/>
            <p:nvPr/>
          </p:nvSpPr>
          <p:spPr>
            <a:xfrm>
              <a:off x="123551" y="339234"/>
              <a:ext cx="359051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65" name="تجميع"/>
          <p:cNvGrpSpPr/>
          <p:nvPr/>
        </p:nvGrpSpPr>
        <p:grpSpPr>
          <a:xfrm>
            <a:off x="7492920" y="4677196"/>
            <a:ext cx="510538" cy="569347"/>
            <a:chOff x="0" y="0"/>
            <a:chExt cx="510537" cy="569346"/>
          </a:xfrm>
        </p:grpSpPr>
        <p:grpSp>
          <p:nvGrpSpPr>
            <p:cNvPr id="63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61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62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64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grpSp>
        <p:nvGrpSpPr>
          <p:cNvPr id="76" name="تجميع"/>
          <p:cNvGrpSpPr/>
          <p:nvPr/>
        </p:nvGrpSpPr>
        <p:grpSpPr>
          <a:xfrm>
            <a:off x="4364059" y="6885074"/>
            <a:ext cx="15789259" cy="3806889"/>
            <a:chOff x="4058205" y="25400"/>
            <a:chExt cx="15789257" cy="3806888"/>
          </a:xfrm>
        </p:grpSpPr>
        <p:graphicFrame>
          <p:nvGraphicFramePr>
            <p:cNvPr id="66" name="الجدول ٢-١"/>
            <p:cNvGraphicFramePr/>
            <p:nvPr/>
          </p:nvGraphicFramePr>
          <p:xfrm>
            <a:off x="9893300" y="25400"/>
            <a:ext cx="9954163" cy="3361621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628653"/>
                  <a:gridCol w="1580560"/>
                  <a:gridCol w="1104607"/>
                  <a:gridCol w="1104607"/>
                  <a:gridCol w="1104607"/>
                  <a:gridCol w="1104607"/>
                  <a:gridCol w="1104607"/>
                  <a:gridCol w="1104607"/>
                  <a:gridCol w="1028407"/>
                </a:tblGrid>
                <a:tr h="442354">
                  <a:tc gridSpan="9"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b="1" sz="2500" u="sng">
                            <a:solidFill>
                              <a:srgbClr val="0042A9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(ب) </a:t>
                        </a:r>
                        <a:r>
                          <a:t>ضع علامة ( </a:t>
                        </a:r>
                        <a:r>
                          <a:rPr b="0"/>
                          <a:t>✓ </a:t>
                        </a:r>
                        <a:r>
                          <a:t>) أمام العبارة الصحيحة وعلامة (</a:t>
                        </a:r>
                        <a:r>
                          <a:rPr b="0"/>
                          <a:t>✗ </a:t>
                        </a:r>
                        <a:r>
                          <a:t>) أمام العبارة الخاطئة :</a:t>
                        </a: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FFFFFF"/>
                        </a:solidFill>
                      </a:lnL>
                      <a:lnR w="12700">
                        <a:solidFill>
                          <a:srgbClr val="FFFFFF"/>
                        </a:solidFill>
                      </a:lnR>
                      <a:lnT w="12700">
                        <a:solidFill>
                          <a:srgbClr val="FFFFFF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226695" algn="r" defTabSz="457200" rtl="0">
                          <a:lnSpc>
                            <a:spcPct val="150000"/>
                          </a:lnSpc>
                          <a:tabLst>
                            <a:tab pos="50927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قيمة ف + ٧ إذا كانت ف= ٧  هي ١٤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2048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226695" algn="r" defTabSz="457200" rtl="0">
                          <a:lnSpc>
                            <a:spcPct val="150000"/>
                          </a:lnSpc>
                          <a:tabLst>
                            <a:tab pos="50927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تحليل العدد ٤٠ إلى عوامله الأولية هو  ٢ × ٢ × ٨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226695" algn="r" defTabSz="457200" rtl="0">
                          <a:lnSpc>
                            <a:spcPct val="150000"/>
                          </a:lnSpc>
                          <a:tabLst>
                            <a:tab pos="50927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احتمال ظهور الحرف  س من كلمة الرياضيات  مستحيل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2048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226695" algn="r" defTabSz="457200" rtl="0">
                          <a:lnSpc>
                            <a:spcPct val="150000"/>
                          </a:lnSpc>
                          <a:tabLst>
                            <a:tab pos="50927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المضاعف المشترك الأصغر للعددين ٢ و ٣ هو ٦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226695" algn="r" defTabSz="457200" rtl="0">
                          <a:lnSpc>
                            <a:spcPct val="150000"/>
                          </a:lnSpc>
                          <a:tabLst>
                            <a:tab pos="50927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الرسم الشجري مخطط لإيجاد النواتج الممكنة.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226695" algn="r" defTabSz="457200" rtl="0">
                          <a:lnSpc>
                            <a:spcPct val="150000"/>
                          </a:lnSpc>
                          <a:tabLst>
                            <a:tab pos="50927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تحويل الكسر غير فعلي            إلى عدد كسري         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grpSp>
          <p:nvGrpSpPr>
            <p:cNvPr id="70" name="تجميع"/>
            <p:cNvGrpSpPr/>
            <p:nvPr/>
          </p:nvGrpSpPr>
          <p:grpSpPr>
            <a:xfrm>
              <a:off x="6318401" y="3207622"/>
              <a:ext cx="593628" cy="624667"/>
              <a:chOff x="0" y="0"/>
              <a:chExt cx="593627" cy="624666"/>
            </a:xfrm>
          </p:grpSpPr>
          <p:sp>
            <p:nvSpPr>
              <p:cNvPr id="67" name="٣"/>
              <p:cNvSpPr txBox="1"/>
              <p:nvPr/>
            </p:nvSpPr>
            <p:spPr>
              <a:xfrm>
                <a:off x="23074" y="267432"/>
                <a:ext cx="570554" cy="3572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68" name="١٧"/>
              <p:cNvSpPr txBox="1"/>
              <p:nvPr/>
            </p:nvSpPr>
            <p:spPr>
              <a:xfrm>
                <a:off x="0" y="0"/>
                <a:ext cx="570553" cy="35723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١٧</a:t>
                </a:r>
              </a:p>
            </p:txBody>
          </p:sp>
          <p:sp>
            <p:nvSpPr>
              <p:cNvPr id="69" name="خط"/>
              <p:cNvSpPr/>
              <p:nvPr/>
            </p:nvSpPr>
            <p:spPr>
              <a:xfrm>
                <a:off x="123551" y="339234"/>
                <a:ext cx="359051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75" name="تجميع"/>
            <p:cNvGrpSpPr/>
            <p:nvPr/>
          </p:nvGrpSpPr>
          <p:grpSpPr>
            <a:xfrm>
              <a:off x="4058205" y="3207622"/>
              <a:ext cx="735502" cy="624667"/>
              <a:chOff x="0" y="0"/>
              <a:chExt cx="735501" cy="624666"/>
            </a:xfrm>
          </p:grpSpPr>
          <p:sp>
            <p:nvSpPr>
              <p:cNvPr id="71" name="٣"/>
              <p:cNvSpPr txBox="1"/>
              <p:nvPr/>
            </p:nvSpPr>
            <p:spPr>
              <a:xfrm>
                <a:off x="164948" y="267432"/>
                <a:ext cx="570554" cy="35723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٣</a:t>
                </a:r>
              </a:p>
            </p:txBody>
          </p:sp>
          <p:sp>
            <p:nvSpPr>
              <p:cNvPr id="72" name="١"/>
              <p:cNvSpPr txBox="1"/>
              <p:nvPr/>
            </p:nvSpPr>
            <p:spPr>
              <a:xfrm>
                <a:off x="141873" y="0"/>
                <a:ext cx="570554" cy="357234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١</a:t>
                </a:r>
              </a:p>
            </p:txBody>
          </p:sp>
          <p:sp>
            <p:nvSpPr>
              <p:cNvPr id="73" name="خط"/>
              <p:cNvSpPr/>
              <p:nvPr/>
            </p:nvSpPr>
            <p:spPr>
              <a:xfrm>
                <a:off x="265425" y="339234"/>
                <a:ext cx="359051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74" name="٤"/>
              <p:cNvSpPr txBox="1"/>
              <p:nvPr/>
            </p:nvSpPr>
            <p:spPr>
              <a:xfrm>
                <a:off x="0" y="77355"/>
                <a:ext cx="329898" cy="38015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>
                <a:lvl1pPr>
                  <a:defRPr sz="2300"/>
                </a:lvl1pPr>
              </a:lstStyle>
              <a:p>
                <a:pPr rtl="0">
                  <a:defRPr/>
                </a:pPr>
                <a:r>
                  <a:t>٤</a:t>
                </a:r>
              </a:p>
            </p:txBody>
          </p:sp>
        </p:grpSp>
      </p:grpSp>
      <p:grpSp>
        <p:nvGrpSpPr>
          <p:cNvPr id="81" name="تجميع"/>
          <p:cNvGrpSpPr/>
          <p:nvPr/>
        </p:nvGrpSpPr>
        <p:grpSpPr>
          <a:xfrm>
            <a:off x="7615921" y="10787783"/>
            <a:ext cx="510539" cy="569347"/>
            <a:chOff x="0" y="0"/>
            <a:chExt cx="510537" cy="569346"/>
          </a:xfrm>
        </p:grpSpPr>
        <p:grpSp>
          <p:nvGrpSpPr>
            <p:cNvPr id="79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77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78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80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grpSp>
        <p:nvGrpSpPr>
          <p:cNvPr id="100" name="تجميع"/>
          <p:cNvGrpSpPr/>
          <p:nvPr/>
        </p:nvGrpSpPr>
        <p:grpSpPr>
          <a:xfrm>
            <a:off x="690003" y="5758031"/>
            <a:ext cx="9013023" cy="1029062"/>
            <a:chOff x="0" y="0"/>
            <a:chExt cx="9013022" cy="1029061"/>
          </a:xfrm>
        </p:grpSpPr>
        <p:grpSp>
          <p:nvGrpSpPr>
            <p:cNvPr id="85" name="تجميع"/>
            <p:cNvGrpSpPr/>
            <p:nvPr/>
          </p:nvGrpSpPr>
          <p:grpSpPr>
            <a:xfrm>
              <a:off x="2315417" y="65731"/>
              <a:ext cx="1911718" cy="925599"/>
              <a:chOff x="0" y="0"/>
              <a:chExt cx="1911716" cy="925598"/>
            </a:xfrm>
          </p:grpSpPr>
          <p:sp>
            <p:nvSpPr>
              <p:cNvPr id="82" name="بيضاوي"/>
              <p:cNvSpPr/>
              <p:nvPr/>
            </p:nvSpPr>
            <p:spPr>
              <a:xfrm>
                <a:off x="609416" y="203111"/>
                <a:ext cx="627198" cy="519376"/>
              </a:xfrm>
              <a:prstGeom prst="ellipse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b="0" sz="26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  <p:sp>
            <p:nvSpPr>
              <p:cNvPr id="83" name="٨…"/>
              <p:cNvSpPr txBox="1"/>
              <p:nvPr/>
            </p:nvSpPr>
            <p:spPr>
              <a:xfrm>
                <a:off x="1346927" y="0"/>
                <a:ext cx="564790" cy="925599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sz="2600" u="sng"/>
                </a:pPr>
                <a:r>
                  <a:t>٨</a:t>
                </a:r>
                <a:endParaRPr u="none"/>
              </a:p>
              <a:p>
                <a:pPr rtl="0">
                  <a:defRPr sz="2600" u="sng"/>
                </a:pPr>
                <a:r>
                  <a:rPr u="none"/>
                  <a:t>١٦</a:t>
                </a:r>
              </a:p>
            </p:txBody>
          </p:sp>
          <p:sp>
            <p:nvSpPr>
              <p:cNvPr id="84" name="٨…"/>
              <p:cNvSpPr txBox="1"/>
              <p:nvPr/>
            </p:nvSpPr>
            <p:spPr>
              <a:xfrm>
                <a:off x="0" y="0"/>
                <a:ext cx="603067" cy="925599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sz="2600" u="sng"/>
                </a:pPr>
                <a:r>
                  <a:t>٨</a:t>
                </a:r>
                <a:endParaRPr u="none"/>
              </a:p>
              <a:p>
                <a:pPr rtl="0">
                  <a:defRPr sz="2600" u="sng"/>
                </a:pPr>
                <a:r>
                  <a:rPr u="none"/>
                  <a:t>١٦</a:t>
                </a:r>
              </a:p>
            </p:txBody>
          </p:sp>
        </p:grpSp>
        <p:grpSp>
          <p:nvGrpSpPr>
            <p:cNvPr id="89" name="تجميع"/>
            <p:cNvGrpSpPr/>
            <p:nvPr/>
          </p:nvGrpSpPr>
          <p:grpSpPr>
            <a:xfrm>
              <a:off x="0" y="0"/>
              <a:ext cx="1855633" cy="1029062"/>
              <a:chOff x="0" y="0"/>
              <a:chExt cx="1855632" cy="1029061"/>
            </a:xfrm>
          </p:grpSpPr>
          <p:sp>
            <p:nvSpPr>
              <p:cNvPr id="86" name="٢…"/>
              <p:cNvSpPr txBox="1"/>
              <p:nvPr/>
            </p:nvSpPr>
            <p:spPr>
              <a:xfrm>
                <a:off x="1214363" y="0"/>
                <a:ext cx="641270" cy="102906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sz="2600" u="sng"/>
                </a:pPr>
                <a:r>
                  <a:t>٢</a:t>
                </a:r>
                <a:endParaRPr u="none"/>
              </a:p>
              <a:p>
                <a:pPr rtl="0">
                  <a:defRPr sz="2600" u="sng"/>
                </a:pPr>
                <a:r>
                  <a:rPr u="none"/>
                  <a:t>٨</a:t>
                </a:r>
              </a:p>
            </p:txBody>
          </p:sp>
          <p:sp>
            <p:nvSpPr>
              <p:cNvPr id="87" name="٣…"/>
              <p:cNvSpPr txBox="1"/>
              <p:nvPr/>
            </p:nvSpPr>
            <p:spPr>
              <a:xfrm>
                <a:off x="0" y="0"/>
                <a:ext cx="574467" cy="1029062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sz="2600" u="sng"/>
                </a:pPr>
                <a:r>
                  <a:t>٣</a:t>
                </a:r>
                <a:endParaRPr u="none"/>
              </a:p>
              <a:p>
                <a:pPr rtl="0">
                  <a:defRPr sz="2600" u="sng"/>
                </a:pPr>
                <a:r>
                  <a:rPr u="none"/>
                  <a:t>٨</a:t>
                </a:r>
              </a:p>
            </p:txBody>
          </p:sp>
          <p:sp>
            <p:nvSpPr>
              <p:cNvPr id="88" name="بيضاوي"/>
              <p:cNvSpPr/>
              <p:nvPr/>
            </p:nvSpPr>
            <p:spPr>
              <a:xfrm>
                <a:off x="580816" y="254843"/>
                <a:ext cx="627198" cy="519376"/>
              </a:xfrm>
              <a:prstGeom prst="ellipse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b="0" sz="26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</p:grpSp>
        <p:grpSp>
          <p:nvGrpSpPr>
            <p:cNvPr id="94" name="تجميع"/>
            <p:cNvGrpSpPr/>
            <p:nvPr/>
          </p:nvGrpSpPr>
          <p:grpSpPr>
            <a:xfrm>
              <a:off x="4686919" y="65730"/>
              <a:ext cx="1762267" cy="897601"/>
              <a:chOff x="0" y="0"/>
              <a:chExt cx="1762265" cy="897599"/>
            </a:xfrm>
          </p:grpSpPr>
          <p:grpSp>
            <p:nvGrpSpPr>
              <p:cNvPr id="92" name="تجميع"/>
              <p:cNvGrpSpPr/>
              <p:nvPr/>
            </p:nvGrpSpPr>
            <p:grpSpPr>
              <a:xfrm>
                <a:off x="0" y="0"/>
                <a:ext cx="1762266" cy="897600"/>
                <a:chOff x="0" y="0"/>
                <a:chExt cx="1762265" cy="897599"/>
              </a:xfrm>
            </p:grpSpPr>
            <p:sp>
              <p:nvSpPr>
                <p:cNvPr id="90" name="٤…"/>
                <p:cNvSpPr txBox="1"/>
                <p:nvPr/>
              </p:nvSpPr>
              <p:spPr>
                <a:xfrm>
                  <a:off x="1199572" y="0"/>
                  <a:ext cx="562694" cy="897600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sz="2600" u="sng"/>
                  </a:pPr>
                  <a:r>
                    <a:t>٤</a:t>
                  </a:r>
                  <a:endParaRPr u="none"/>
                </a:p>
                <a:p>
                  <a:pPr rtl="0">
                    <a:defRPr sz="2600" u="sng"/>
                  </a:pPr>
                  <a:r>
                    <a:rPr u="none"/>
                    <a:t>٨</a:t>
                  </a:r>
                </a:p>
              </p:txBody>
            </p:sp>
            <p:sp>
              <p:nvSpPr>
                <p:cNvPr id="91" name="١…"/>
                <p:cNvSpPr txBox="1"/>
                <p:nvPr/>
              </p:nvSpPr>
              <p:spPr>
                <a:xfrm>
                  <a:off x="0" y="0"/>
                  <a:ext cx="629434" cy="897600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sz="2600" u="sng"/>
                  </a:pPr>
                  <a:r>
                    <a:t>١</a:t>
                  </a:r>
                  <a:endParaRPr u="none"/>
                </a:p>
                <a:p>
                  <a:pPr rtl="0">
                    <a:defRPr sz="2600" u="sng"/>
                  </a:pPr>
                  <a:r>
                    <a:rPr u="none"/>
                    <a:t>٢</a:t>
                  </a:r>
                </a:p>
              </p:txBody>
            </p:sp>
          </p:grpSp>
          <p:sp>
            <p:nvSpPr>
              <p:cNvPr id="93" name="بيضاوي"/>
              <p:cNvSpPr/>
              <p:nvPr/>
            </p:nvSpPr>
            <p:spPr>
              <a:xfrm>
                <a:off x="579994" y="256861"/>
                <a:ext cx="627198" cy="519376"/>
              </a:xfrm>
              <a:prstGeom prst="ellipse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b="0" sz="26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</p:grpSp>
        <p:grpSp>
          <p:nvGrpSpPr>
            <p:cNvPr id="99" name="تجميع"/>
            <p:cNvGrpSpPr/>
            <p:nvPr/>
          </p:nvGrpSpPr>
          <p:grpSpPr>
            <a:xfrm>
              <a:off x="7024580" y="3833"/>
              <a:ext cx="1988443" cy="959498"/>
              <a:chOff x="0" y="0"/>
              <a:chExt cx="1988441" cy="959497"/>
            </a:xfrm>
          </p:grpSpPr>
          <p:grpSp>
            <p:nvGrpSpPr>
              <p:cNvPr id="97" name="تجميع"/>
              <p:cNvGrpSpPr/>
              <p:nvPr/>
            </p:nvGrpSpPr>
            <p:grpSpPr>
              <a:xfrm>
                <a:off x="0" y="0"/>
                <a:ext cx="1988443" cy="959498"/>
                <a:chOff x="0" y="0"/>
                <a:chExt cx="1988442" cy="959497"/>
              </a:xfrm>
            </p:grpSpPr>
            <p:sp>
              <p:nvSpPr>
                <p:cNvPr id="95" name="٢…"/>
                <p:cNvSpPr txBox="1"/>
                <p:nvPr/>
              </p:nvSpPr>
              <p:spPr>
                <a:xfrm>
                  <a:off x="1352800" y="0"/>
                  <a:ext cx="635643" cy="959498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sz="2600" u="sng"/>
                  </a:pPr>
                  <a:r>
                    <a:t>٢</a:t>
                  </a:r>
                  <a:endParaRPr u="none"/>
                </a:p>
                <a:p>
                  <a:pPr rtl="0">
                    <a:defRPr sz="2600" u="sng"/>
                  </a:pPr>
                  <a:r>
                    <a:rPr u="none"/>
                    <a:t>٥</a:t>
                  </a:r>
                </a:p>
              </p:txBody>
            </p:sp>
            <p:sp>
              <p:nvSpPr>
                <p:cNvPr id="96" name="٣…"/>
                <p:cNvSpPr txBox="1"/>
                <p:nvPr/>
              </p:nvSpPr>
              <p:spPr>
                <a:xfrm>
                  <a:off x="0" y="0"/>
                  <a:ext cx="648082" cy="959498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0981" tIns="40981" rIns="40981" bIns="40981" numCol="1" anchor="ctr">
                  <a:noAutofit/>
                </a:bodyPr>
                <a:lstStyle/>
                <a:p>
                  <a:pPr rtl="0">
                    <a:defRPr sz="2600" u="sng"/>
                  </a:pPr>
                  <a:r>
                    <a:t>٣</a:t>
                  </a:r>
                  <a:endParaRPr u="none"/>
                </a:p>
                <a:p>
                  <a:pPr rtl="0">
                    <a:defRPr sz="2600" u="sng"/>
                  </a:pPr>
                  <a:r>
                    <a:rPr u="none"/>
                    <a:t>١٠</a:t>
                  </a:r>
                </a:p>
              </p:txBody>
            </p:sp>
          </p:grpSp>
          <p:sp>
            <p:nvSpPr>
              <p:cNvPr id="98" name="بيضاوي"/>
              <p:cNvSpPr/>
              <p:nvPr/>
            </p:nvSpPr>
            <p:spPr>
              <a:xfrm>
                <a:off x="690143" y="220060"/>
                <a:ext cx="627199" cy="519376"/>
              </a:xfrm>
              <a:prstGeom prst="ellipse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b="0" sz="26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Geeza Pro Regular"/>
                  </a:defRPr>
                </a:pPr>
              </a:p>
            </p:txBody>
          </p:sp>
        </p:grpSp>
      </p:grpSp>
      <p:grpSp>
        <p:nvGrpSpPr>
          <p:cNvPr id="103" name="تجميع"/>
          <p:cNvGrpSpPr/>
          <p:nvPr/>
        </p:nvGrpSpPr>
        <p:grpSpPr>
          <a:xfrm>
            <a:off x="329625" y="14435580"/>
            <a:ext cx="2185715" cy="1339481"/>
            <a:chOff x="0" y="92991"/>
            <a:chExt cx="2185713" cy="1339479"/>
          </a:xfrm>
        </p:grpSpPr>
        <p:sp>
          <p:nvSpPr>
            <p:cNvPr id="101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02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pic>
        <p:nvPicPr>
          <p:cNvPr id="104" name="IMG_5848.jpeg" descr="IMG_5848.jpeg"/>
          <p:cNvPicPr>
            <a:picLocks noChangeAspect="1"/>
          </p:cNvPicPr>
          <p:nvPr/>
        </p:nvPicPr>
        <p:blipFill>
          <a:blip r:embed="rId6">
            <a:extLst/>
          </a:blip>
          <a:srcRect l="4607" t="4297" r="50000" b="10259"/>
          <a:stretch>
            <a:fillRect/>
          </a:stretch>
        </p:blipFill>
        <p:spPr>
          <a:xfrm>
            <a:off x="351876" y="11516903"/>
            <a:ext cx="3089780" cy="2711229"/>
          </a:xfrm>
          <a:prstGeom prst="rect">
            <a:avLst/>
          </a:prstGeom>
          <a:ln w="3175">
            <a:miter lim="400000"/>
          </a:ln>
        </p:spPr>
      </p:pic>
      <p:sp>
        <p:nvSpPr>
          <p:cNvPr id="105" name="خط"/>
          <p:cNvSpPr/>
          <p:nvPr/>
        </p:nvSpPr>
        <p:spPr>
          <a:xfrm>
            <a:off x="5205495" y="12523242"/>
            <a:ext cx="4144124" cy="1"/>
          </a:xfrm>
          <a:prstGeom prst="line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sp>
        <p:nvSpPr>
          <p:cNvPr id="106" name="خط"/>
          <p:cNvSpPr/>
          <p:nvPr/>
        </p:nvSpPr>
        <p:spPr>
          <a:xfrm>
            <a:off x="5256301" y="13463807"/>
            <a:ext cx="4144124" cy="1"/>
          </a:xfrm>
          <a:prstGeom prst="line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sp>
        <p:nvSpPr>
          <p:cNvPr id="107" name="خط"/>
          <p:cNvSpPr/>
          <p:nvPr/>
        </p:nvSpPr>
        <p:spPr>
          <a:xfrm>
            <a:off x="2964313" y="13995779"/>
            <a:ext cx="4144124" cy="1"/>
          </a:xfrm>
          <a:prstGeom prst="line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الجدول ١-١"/>
          <p:cNvGraphicFramePr/>
          <p:nvPr/>
        </p:nvGraphicFramePr>
        <p:xfrm>
          <a:off x="10197727" y="7550150"/>
          <a:ext cx="9905257" cy="523868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5080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الرابع : 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2322307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أكمل جدول الدالة التالية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814602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أكتب الكسر الممثل بالشكل المجاور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928474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قسم معلم الفنية  ٣ كيلو صلصال  على ٤ طلاب فما نصيب  كل منهم؟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110" name="الجدول ١"/>
          <p:cNvGraphicFramePr/>
          <p:nvPr/>
        </p:nvGraphicFramePr>
        <p:xfrm>
          <a:off x="10197727" y="229029"/>
          <a:ext cx="9905257" cy="523868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212"/>
                <a:gridCol w="9353388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2867817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إذا تم تدوير مؤشر القرص المجاور مرة واحدة ، فأوجد احتمال كل حدث مما يأتي  ي ، واكتبه في أبسط صورة ؟    </a:t>
                      </a:r>
                      <a:endParaRPr sz="800"/>
                    </a:p>
                    <a:p>
                      <a:pPr algn="r">
                        <a:defRPr b="1" sz="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lnSpc>
                          <a:spcPct val="150000"/>
                        </a:lnSpc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١- ح(٧) =     </a:t>
                      </a:r>
                      <a:r>
                        <a:rPr b="0"/>
                        <a:t>……………………………………………………………………</a:t>
                      </a:r>
                      <a:endParaRPr b="0"/>
                    </a:p>
                    <a:p>
                      <a:pPr algn="r">
                        <a:lnSpc>
                          <a:spcPct val="150000"/>
                        </a:lnSpc>
                        <a:defRPr b="1" sz="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b="0"/>
                    </a:p>
                    <a:p>
                      <a:pPr algn="r">
                        <a:lnSpc>
                          <a:spcPct val="150000"/>
                        </a:lnSpc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٢- ح ( عدد زوجي ) =  </a:t>
                      </a:r>
                      <a:r>
                        <a:rPr b="0"/>
                        <a:t>……………………………………………………………………</a:t>
                      </a:r>
                      <a:endParaRPr b="0"/>
                    </a:p>
                    <a:p>
                      <a:pPr algn="r">
                        <a:lnSpc>
                          <a:spcPct val="150000"/>
                        </a:lnSpc>
                        <a:defRPr b="1" sz="7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                     </a:t>
                      </a:r>
                    </a:p>
                    <a:p>
                      <a:pPr algn="r">
                        <a:lnSpc>
                          <a:spcPct val="150000"/>
                        </a:lnSpc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٣- ح ( عدد أكبر من ٦ ) = </a:t>
                      </a:r>
                      <a:r>
                        <a:rPr b="0"/>
                        <a:t>……………………………………………………………………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833265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أوجد المتوسط الحسابي لمجموعة أعمار الطلاب التالية:  ١٢ ، ١٣ ،١٠ ،١١ ،١٤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066291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0042A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حلل العدد ١٨  إلى عوامله الاولية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pic>
        <p:nvPicPr>
          <p:cNvPr id="111" name="IMG_5849.jpeg" descr="IMG_5849.jpeg"/>
          <p:cNvPicPr>
            <a:picLocks noChangeAspect="1"/>
          </p:cNvPicPr>
          <p:nvPr/>
        </p:nvPicPr>
        <p:blipFill>
          <a:blip r:embed="rId2">
            <a:extLst/>
          </a:blip>
          <a:srcRect l="3826" t="25562" r="78546" b="28904"/>
          <a:stretch>
            <a:fillRect/>
          </a:stretch>
        </p:blipFill>
        <p:spPr>
          <a:xfrm>
            <a:off x="419276" y="1461293"/>
            <a:ext cx="1854445" cy="1827965"/>
          </a:xfrm>
          <a:prstGeom prst="rect">
            <a:avLst/>
          </a:prstGeom>
          <a:ln w="3175">
            <a:miter lim="400000"/>
          </a:ln>
        </p:spPr>
      </p:pic>
      <p:sp>
        <p:nvSpPr>
          <p:cNvPr id="112" name="خط"/>
          <p:cNvSpPr/>
          <p:nvPr/>
        </p:nvSpPr>
        <p:spPr>
          <a:xfrm>
            <a:off x="562145" y="4749815"/>
            <a:ext cx="9018921" cy="1"/>
          </a:xfrm>
          <a:prstGeom prst="line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grpSp>
        <p:nvGrpSpPr>
          <p:cNvPr id="117" name="تجميع"/>
          <p:cNvGrpSpPr/>
          <p:nvPr/>
        </p:nvGrpSpPr>
        <p:grpSpPr>
          <a:xfrm>
            <a:off x="7832065" y="7476103"/>
            <a:ext cx="510538" cy="569347"/>
            <a:chOff x="0" y="0"/>
            <a:chExt cx="510537" cy="569346"/>
          </a:xfrm>
        </p:grpSpPr>
        <p:grpSp>
          <p:nvGrpSpPr>
            <p:cNvPr id="115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113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14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116" name="٥"/>
            <p:cNvSpPr txBox="1"/>
            <p:nvPr/>
          </p:nvSpPr>
          <p:spPr>
            <a:xfrm>
              <a:off x="152774" y="248151"/>
              <a:ext cx="204990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٥</a:t>
              </a:r>
            </a:p>
          </p:txBody>
        </p:sp>
      </p:grpSp>
      <p:graphicFrame>
        <p:nvGraphicFramePr>
          <p:cNvPr id="118" name="الجدول ١-٢"/>
          <p:cNvGraphicFramePr/>
          <p:nvPr/>
        </p:nvGraphicFramePr>
        <p:xfrm>
          <a:off x="6210074" y="8215088"/>
          <a:ext cx="3948902" cy="2085212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1" bandCol="0" bandRow="1" rtl="1">
                <a:tableStyleId>{33BA23B1-9221-436E-865A-0063620EA4FD}</a:tableStyleId>
              </a:tblPr>
              <a:tblGrid>
                <a:gridCol w="1312066"/>
                <a:gridCol w="1312066"/>
                <a:gridCol w="1312066"/>
              </a:tblGrid>
              <a:tr h="414502"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المدخلة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س+ 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المخرجة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14502"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14502"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14502"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14502"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9" name="IMG_5836.jpeg" descr="IMG_5836.jpeg"/>
          <p:cNvPicPr>
            <a:picLocks noChangeAspect="1"/>
          </p:cNvPicPr>
          <p:nvPr/>
        </p:nvPicPr>
        <p:blipFill>
          <a:blip r:embed="rId3">
            <a:extLst/>
          </a:blip>
          <a:srcRect l="22230" t="18449" r="10794" b="8199"/>
          <a:stretch>
            <a:fillRect/>
          </a:stretch>
        </p:blipFill>
        <p:spPr>
          <a:xfrm>
            <a:off x="765935" y="10804928"/>
            <a:ext cx="2441785" cy="1173414"/>
          </a:xfrm>
          <a:prstGeom prst="rect">
            <a:avLst/>
          </a:prstGeom>
          <a:ln w="3175">
            <a:miter lim="400000"/>
          </a:ln>
        </p:spPr>
      </p:pic>
      <p:sp>
        <p:nvSpPr>
          <p:cNvPr id="120" name="خط"/>
          <p:cNvSpPr/>
          <p:nvPr/>
        </p:nvSpPr>
        <p:spPr>
          <a:xfrm>
            <a:off x="3708233" y="11574767"/>
            <a:ext cx="5872833" cy="1"/>
          </a:xfrm>
          <a:prstGeom prst="line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sp>
        <p:nvSpPr>
          <p:cNvPr id="121" name="خط"/>
          <p:cNvSpPr/>
          <p:nvPr/>
        </p:nvSpPr>
        <p:spPr>
          <a:xfrm>
            <a:off x="437237" y="13201701"/>
            <a:ext cx="9018920" cy="1"/>
          </a:xfrm>
          <a:prstGeom prst="line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sp>
        <p:nvSpPr>
          <p:cNvPr id="122" name="خط"/>
          <p:cNvSpPr/>
          <p:nvPr/>
        </p:nvSpPr>
        <p:spPr>
          <a:xfrm>
            <a:off x="562145" y="13854470"/>
            <a:ext cx="9018921" cy="1"/>
          </a:xfrm>
          <a:prstGeom prst="line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sp>
        <p:nvSpPr>
          <p:cNvPr id="123" name="تمت الأسئلة مع تمنياتي لكم بالتوفيق"/>
          <p:cNvSpPr txBox="1"/>
          <p:nvPr/>
        </p:nvSpPr>
        <p:spPr>
          <a:xfrm>
            <a:off x="2863646" y="14180684"/>
            <a:ext cx="4415920" cy="45819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2896" tIns="52896" rIns="52896" bIns="52896" anchor="ctr">
            <a:spAutoFit/>
          </a:bodyPr>
          <a:lstStyle>
            <a:lvl1pPr>
              <a:tabLst>
                <a:tab pos="2184400" algn="l"/>
              </a:tabLst>
              <a:defRPr b="0" sz="2800">
                <a:solidFill>
                  <a:srgbClr val="371A94"/>
                </a:solidFill>
                <a:latin typeface="29LTAzer"/>
                <a:ea typeface="29LTAzer"/>
                <a:cs typeface="29LTAzer"/>
                <a:sym typeface="29LTAzer"/>
              </a:defRPr>
            </a:lvl1pPr>
          </a:lstStyle>
          <a:p>
            <a:pPr defTabSz="914400" rtl="0">
              <a:defRPr/>
            </a:pPr>
            <a:r>
              <a:t>تمت الأسئلة مع تمنياتي لكم بالتوفيق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