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9.png"/><Relationship Id="rId5" Type="http://schemas.openxmlformats.org/officeDocument/2006/relationships/image" Target="../media/image22.png"/><Relationship Id="rId6" Type="http://schemas.openxmlformats.org/officeDocument/2006/relationships/image" Target="../media/image30.png"/><Relationship Id="rId7" Type="http://schemas.openxmlformats.org/officeDocument/2006/relationships/image" Target="../media/image4.jpeg"/><Relationship Id="rId8" Type="http://schemas.openxmlformats.org/officeDocument/2006/relationships/image" Target="../media/image3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0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4.jpeg"/><Relationship Id="rId6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hyperlink" Target="https://youtu.be/Jrg-kC6qLSU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.jpeg"/><Relationship Id="rId7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376.jpeg" descr="IMG_237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699"/>
            <a:ext cx="24384000" cy="1362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296637" y="967902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541700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الفصل ٨ - ٧ تمثيل النقاط  على خط الأعداد"/>
          <p:cNvSpPr txBox="1"/>
          <p:nvPr/>
        </p:nvSpPr>
        <p:spPr>
          <a:xfrm>
            <a:off x="8594702" y="4004014"/>
            <a:ext cx="6820970" cy="4826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٧ تمثيل النقاط  على خط الأعداد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6" name="صفحة ١٤١ صفحة ١٤١" descr="صفحة ١٤١ صفحة ١٤١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1544" y="2825100"/>
            <a:ext cx="9282485" cy="2108201"/>
          </a:xfrm>
          <a:prstGeom prst="rect">
            <a:avLst/>
          </a:prstGeom>
        </p:spPr>
      </p:pic>
      <p:grpSp>
        <p:nvGrpSpPr>
          <p:cNvPr id="239" name="تجميع"/>
          <p:cNvGrpSpPr/>
          <p:nvPr/>
        </p:nvGrpSpPr>
        <p:grpSpPr>
          <a:xfrm>
            <a:off x="6582914" y="1069370"/>
            <a:ext cx="16758814" cy="5074412"/>
            <a:chOff x="0" y="0"/>
            <a:chExt cx="16758812" cy="5074410"/>
          </a:xfrm>
        </p:grpSpPr>
        <p:sp>
          <p:nvSpPr>
            <p:cNvPr id="237" name="الفصل ٨ - ٧ تمثيل النقاط  على خط الأعداد"/>
            <p:cNvSpPr txBox="1"/>
            <p:nvPr/>
          </p:nvSpPr>
          <p:spPr>
            <a:xfrm>
              <a:off x="0" y="-1"/>
              <a:ext cx="16758813" cy="1215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٧ تمثيل النقاط  على خط الأعداد </a:t>
              </a:r>
            </a:p>
          </p:txBody>
        </p:sp>
        <p:pic>
          <p:nvPicPr>
            <p:cNvPr id="238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770" t="0" r="6" b="2788"/>
            <a:stretch>
              <a:fillRect/>
            </a:stretch>
          </p:blipFill>
          <p:spPr>
            <a:xfrm>
              <a:off x="13996943" y="985407"/>
              <a:ext cx="2460636" cy="4089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324" y="0"/>
                  </a:moveTo>
                  <a:lnTo>
                    <a:pt x="1345" y="627"/>
                  </a:lnTo>
                  <a:cubicBezTo>
                    <a:pt x="2888" y="1576"/>
                    <a:pt x="4749" y="2081"/>
                    <a:pt x="7395" y="2268"/>
                  </a:cubicBezTo>
                  <a:lnTo>
                    <a:pt x="9544" y="2421"/>
                  </a:lnTo>
                  <a:lnTo>
                    <a:pt x="9858" y="3147"/>
                  </a:lnTo>
                  <a:cubicBezTo>
                    <a:pt x="10144" y="3810"/>
                    <a:pt x="10142" y="3886"/>
                    <a:pt x="9837" y="4021"/>
                  </a:cubicBezTo>
                  <a:cubicBezTo>
                    <a:pt x="9653" y="4102"/>
                    <a:pt x="9472" y="4306"/>
                    <a:pt x="9433" y="4474"/>
                  </a:cubicBezTo>
                  <a:lnTo>
                    <a:pt x="9360" y="4780"/>
                  </a:lnTo>
                  <a:lnTo>
                    <a:pt x="4880" y="4841"/>
                  </a:lnTo>
                  <a:cubicBezTo>
                    <a:pt x="1199" y="4892"/>
                    <a:pt x="362" y="4937"/>
                    <a:pt x="202" y="5090"/>
                  </a:cubicBezTo>
                  <a:cubicBezTo>
                    <a:pt x="63" y="5223"/>
                    <a:pt x="-3" y="9211"/>
                    <a:pt x="0" y="13206"/>
                  </a:cubicBezTo>
                  <a:cubicBezTo>
                    <a:pt x="3" y="17201"/>
                    <a:pt x="77" y="21202"/>
                    <a:pt x="216" y="21359"/>
                  </a:cubicBezTo>
                  <a:cubicBezTo>
                    <a:pt x="422" y="21591"/>
                    <a:pt x="742" y="21600"/>
                    <a:pt x="9635" y="21600"/>
                  </a:cubicBezTo>
                  <a:cubicBezTo>
                    <a:pt x="16522" y="21600"/>
                    <a:pt x="18904" y="21560"/>
                    <a:pt x="19089" y="21449"/>
                  </a:cubicBezTo>
                  <a:cubicBezTo>
                    <a:pt x="19276" y="21336"/>
                    <a:pt x="19336" y="19335"/>
                    <a:pt x="19336" y="13199"/>
                  </a:cubicBezTo>
                  <a:cubicBezTo>
                    <a:pt x="19336" y="5317"/>
                    <a:pt x="19326" y="5094"/>
                    <a:pt x="18939" y="4969"/>
                  </a:cubicBezTo>
                  <a:cubicBezTo>
                    <a:pt x="18720" y="4898"/>
                    <a:pt x="17294" y="4841"/>
                    <a:pt x="15769" y="4841"/>
                  </a:cubicBezTo>
                  <a:lnTo>
                    <a:pt x="12996" y="4841"/>
                  </a:lnTo>
                  <a:lnTo>
                    <a:pt x="12558" y="4291"/>
                  </a:lnTo>
                  <a:cubicBezTo>
                    <a:pt x="12152" y="3785"/>
                    <a:pt x="12136" y="3692"/>
                    <a:pt x="12383" y="3082"/>
                  </a:cubicBezTo>
                  <a:lnTo>
                    <a:pt x="12652" y="2421"/>
                  </a:lnTo>
                  <a:lnTo>
                    <a:pt x="17124" y="2388"/>
                  </a:lnTo>
                  <a:lnTo>
                    <a:pt x="21597" y="2354"/>
                  </a:lnTo>
                  <a:lnTo>
                    <a:pt x="21597" y="1176"/>
                  </a:lnTo>
                  <a:lnTo>
                    <a:pt x="21597" y="0"/>
                  </a:lnTo>
                  <a:lnTo>
                    <a:pt x="10962" y="0"/>
                  </a:lnTo>
                  <a:lnTo>
                    <a:pt x="32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4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42257" y="3093439"/>
            <a:ext cx="10405769" cy="7736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179879"/>
            <a:ext cx="24597753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5" name="صفحة ١٤٠ صفحة ١٤٠" descr="صفحة ١٤٠ صفحة ١٤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4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0078444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1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4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4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179879"/>
            <a:ext cx="24597753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6" name="صفحة ١٤٠ صفحة ١٤٠" descr="صفحة ١٤٠ صفحة ١٤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5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0078444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5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5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35023" y="3570676"/>
            <a:ext cx="13919661" cy="138209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6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76454" y="6067252"/>
            <a:ext cx="12878434" cy="3529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179879"/>
            <a:ext cx="24597753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9" name="صفحة ١٤٠ صفحة ١٤٠" descr="صفحة ١٤٠ صفحة ١٤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7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0078444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5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7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35022" y="3570676"/>
            <a:ext cx="13919662" cy="138209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7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93650" y="6365273"/>
            <a:ext cx="12964404" cy="3568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179879"/>
            <a:ext cx="24597753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81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2" name="صفحة ١٤٠ صفحة ١٤٠" descr="صفحة ١٤٠ صفحة ١٤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8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0078444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8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84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8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668218" y="3715454"/>
            <a:ext cx="12243910" cy="146724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9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283661" y="6154952"/>
            <a:ext cx="12127757" cy="2324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179879"/>
            <a:ext cx="24597753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9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5" name="صفحة ١٤٠ صفحة ١٤٠" descr="صفحة ١٤٠ صفحة ١٤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9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0078444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1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9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66069" y="3782744"/>
            <a:ext cx="15128424" cy="11163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5" name="تجميع"/>
          <p:cNvGrpSpPr/>
          <p:nvPr/>
        </p:nvGrpSpPr>
        <p:grpSpPr>
          <a:xfrm>
            <a:off x="5836976" y="6332946"/>
            <a:ext cx="14624967" cy="1622605"/>
            <a:chOff x="0" y="0"/>
            <a:chExt cx="14624965" cy="1622604"/>
          </a:xfrm>
        </p:grpSpPr>
        <p:sp>
          <p:nvSpPr>
            <p:cNvPr id="303" name="خط"/>
            <p:cNvSpPr/>
            <p:nvPr/>
          </p:nvSpPr>
          <p:spPr>
            <a:xfrm>
              <a:off x="0" y="1622604"/>
              <a:ext cx="14624966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4" name="خط"/>
            <p:cNvSpPr/>
            <p:nvPr/>
          </p:nvSpPr>
          <p:spPr>
            <a:xfrm>
              <a:off x="1" y="0"/>
              <a:ext cx="14624966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0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0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193" y="1035723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5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311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1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6" name="صفحة ١٤٢ صفحة ١٤٢" descr="صفحة ١٤٢ صفحة ١٤٢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317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18597937" y="10796747"/>
            <a:ext cx="1798241" cy="1885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67469" y="2431887"/>
            <a:ext cx="13550211" cy="17364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1" name="تجميع"/>
          <p:cNvGrpSpPr/>
          <p:nvPr/>
        </p:nvGrpSpPr>
        <p:grpSpPr>
          <a:xfrm>
            <a:off x="5836976" y="6332946"/>
            <a:ext cx="14624967" cy="1622605"/>
            <a:chOff x="0" y="0"/>
            <a:chExt cx="14624965" cy="1622604"/>
          </a:xfrm>
        </p:grpSpPr>
        <p:sp>
          <p:nvSpPr>
            <p:cNvPr id="319" name="خط"/>
            <p:cNvSpPr/>
            <p:nvPr/>
          </p:nvSpPr>
          <p:spPr>
            <a:xfrm>
              <a:off x="0" y="1622604"/>
              <a:ext cx="14624966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0" name="خط"/>
            <p:cNvSpPr/>
            <p:nvPr/>
          </p:nvSpPr>
          <p:spPr>
            <a:xfrm>
              <a:off x="1" y="0"/>
              <a:ext cx="14624966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29906"/>
            <a:ext cx="24597754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6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98110" y="2214076"/>
            <a:ext cx="9280855" cy="2255914"/>
          </a:xfrm>
          <a:prstGeom prst="rect">
            <a:avLst/>
          </a:prstGeom>
        </p:spPr>
      </p:pic>
      <p:pic>
        <p:nvPicPr>
          <p:cNvPr id="32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65005" y="1291949"/>
            <a:ext cx="3326995" cy="29579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2" name="تجميع"/>
          <p:cNvGrpSpPr/>
          <p:nvPr/>
        </p:nvGrpSpPr>
        <p:grpSpPr>
          <a:xfrm>
            <a:off x="1923010" y="5835287"/>
            <a:ext cx="3171292" cy="5269335"/>
            <a:chOff x="0" y="0"/>
            <a:chExt cx="3171291" cy="5269334"/>
          </a:xfrm>
        </p:grpSpPr>
        <p:pic>
          <p:nvPicPr>
            <p:cNvPr id="32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2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33" name="صفحة ١٤٢ صفحة ١٤٢" descr="صفحة ١٤٢ صفحة ١٤٢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72997" y="3112030"/>
            <a:ext cx="8843870" cy="2222501"/>
          </a:xfrm>
          <a:prstGeom prst="rect">
            <a:avLst/>
          </a:prstGeom>
        </p:spPr>
      </p:pic>
      <p:pic>
        <p:nvPicPr>
          <p:cNvPr id="33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44552" y="4905441"/>
            <a:ext cx="13856238" cy="111882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3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93446" y="7074136"/>
            <a:ext cx="15385519" cy="2817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3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43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34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42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47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2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48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0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1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7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53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5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6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62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358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0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1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67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63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5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6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72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68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0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1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77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73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5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6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80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379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78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181403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9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4193" y="1987875"/>
            <a:ext cx="12945505" cy="1851376"/>
          </a:xfrm>
          <a:prstGeom prst="rect">
            <a:avLst/>
          </a:prstGeom>
        </p:spPr>
      </p:pic>
      <p:pic>
        <p:nvPicPr>
          <p:cNvPr id="160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4" b="20308"/>
          <a:stretch>
            <a:fillRect/>
          </a:stretch>
        </p:blipFill>
        <p:spPr>
          <a:xfrm>
            <a:off x="5514739" y="7170991"/>
            <a:ext cx="1866107" cy="195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5" h="21572" fill="norm" stroke="1" extrusionOk="0">
                <a:moveTo>
                  <a:pt x="11333" y="0"/>
                </a:moveTo>
                <a:cubicBezTo>
                  <a:pt x="9845" y="0"/>
                  <a:pt x="9322" y="509"/>
                  <a:pt x="8950" y="2328"/>
                </a:cubicBezTo>
                <a:cubicBezTo>
                  <a:pt x="8331" y="5354"/>
                  <a:pt x="7628" y="5703"/>
                  <a:pt x="5900" y="3837"/>
                </a:cubicBezTo>
                <a:cubicBezTo>
                  <a:pt x="5124" y="2999"/>
                  <a:pt x="4190" y="2310"/>
                  <a:pt x="3824" y="2310"/>
                </a:cubicBezTo>
                <a:cubicBezTo>
                  <a:pt x="2440" y="2310"/>
                  <a:pt x="0" y="5471"/>
                  <a:pt x="0" y="7263"/>
                </a:cubicBezTo>
                <a:cubicBezTo>
                  <a:pt x="0" y="8708"/>
                  <a:pt x="531" y="9243"/>
                  <a:pt x="2357" y="9634"/>
                </a:cubicBezTo>
                <a:cubicBezTo>
                  <a:pt x="5809" y="10375"/>
                  <a:pt x="5952" y="11363"/>
                  <a:pt x="2792" y="12653"/>
                </a:cubicBezTo>
                <a:cubicBezTo>
                  <a:pt x="-450" y="13977"/>
                  <a:pt x="-695" y="15308"/>
                  <a:pt x="1779" y="18118"/>
                </a:cubicBezTo>
                <a:cubicBezTo>
                  <a:pt x="3835" y="20454"/>
                  <a:pt x="5646" y="20156"/>
                  <a:pt x="6998" y="17256"/>
                </a:cubicBezTo>
                <a:cubicBezTo>
                  <a:pt x="8103" y="14886"/>
                  <a:pt x="9466" y="15527"/>
                  <a:pt x="9466" y="18416"/>
                </a:cubicBezTo>
                <a:cubicBezTo>
                  <a:pt x="9466" y="19592"/>
                  <a:pt x="9701" y="20784"/>
                  <a:pt x="9990" y="21067"/>
                </a:cubicBezTo>
                <a:cubicBezTo>
                  <a:pt x="10321" y="21390"/>
                  <a:pt x="10944" y="21552"/>
                  <a:pt x="11671" y="21570"/>
                </a:cubicBezTo>
                <a:cubicBezTo>
                  <a:pt x="12882" y="21600"/>
                  <a:pt x="14388" y="21232"/>
                  <a:pt x="15348" y="20546"/>
                </a:cubicBezTo>
                <a:cubicBezTo>
                  <a:pt x="16462" y="19750"/>
                  <a:pt x="16665" y="18990"/>
                  <a:pt x="16223" y="17269"/>
                </a:cubicBezTo>
                <a:cubicBezTo>
                  <a:pt x="15441" y="14221"/>
                  <a:pt x="15386" y="14308"/>
                  <a:pt x="18309" y="13874"/>
                </a:cubicBezTo>
                <a:cubicBezTo>
                  <a:pt x="20744" y="13512"/>
                  <a:pt x="20905" y="13298"/>
                  <a:pt x="20905" y="10404"/>
                </a:cubicBezTo>
                <a:cubicBezTo>
                  <a:pt x="20905" y="7413"/>
                  <a:pt x="20823" y="7319"/>
                  <a:pt x="18144" y="7228"/>
                </a:cubicBezTo>
                <a:cubicBezTo>
                  <a:pt x="14046" y="7088"/>
                  <a:pt x="14054" y="7096"/>
                  <a:pt x="15521" y="4909"/>
                </a:cubicBezTo>
                <a:cubicBezTo>
                  <a:pt x="16837" y="2946"/>
                  <a:pt x="16824" y="2840"/>
                  <a:pt x="15059" y="1444"/>
                </a:cubicBezTo>
                <a:cubicBezTo>
                  <a:pt x="14056" y="651"/>
                  <a:pt x="12380" y="0"/>
                  <a:pt x="1133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6" b="20304"/>
          <a:stretch>
            <a:fillRect/>
          </a:stretch>
        </p:blipFill>
        <p:spPr>
          <a:xfrm>
            <a:off x="10724786" y="10346059"/>
            <a:ext cx="1727201" cy="1811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3" h="21572" fill="norm" stroke="1" extrusionOk="0">
                <a:moveTo>
                  <a:pt x="11330" y="0"/>
                </a:moveTo>
                <a:cubicBezTo>
                  <a:pt x="9842" y="0"/>
                  <a:pt x="9320" y="511"/>
                  <a:pt x="8948" y="2330"/>
                </a:cubicBezTo>
                <a:cubicBezTo>
                  <a:pt x="8329" y="5356"/>
                  <a:pt x="7626" y="5703"/>
                  <a:pt x="5898" y="3838"/>
                </a:cubicBezTo>
                <a:cubicBezTo>
                  <a:pt x="5122" y="3000"/>
                  <a:pt x="4190" y="2311"/>
                  <a:pt x="3823" y="2311"/>
                </a:cubicBezTo>
                <a:cubicBezTo>
                  <a:pt x="2439" y="2311"/>
                  <a:pt x="0" y="5467"/>
                  <a:pt x="0" y="7259"/>
                </a:cubicBezTo>
                <a:cubicBezTo>
                  <a:pt x="0" y="8704"/>
                  <a:pt x="533" y="9240"/>
                  <a:pt x="2358" y="9632"/>
                </a:cubicBezTo>
                <a:cubicBezTo>
                  <a:pt x="5810" y="10373"/>
                  <a:pt x="5950" y="11362"/>
                  <a:pt x="2790" y="12652"/>
                </a:cubicBezTo>
                <a:cubicBezTo>
                  <a:pt x="-452" y="13975"/>
                  <a:pt x="-697" y="15305"/>
                  <a:pt x="1777" y="18115"/>
                </a:cubicBezTo>
                <a:cubicBezTo>
                  <a:pt x="3833" y="20451"/>
                  <a:pt x="5646" y="20154"/>
                  <a:pt x="6998" y="17255"/>
                </a:cubicBezTo>
                <a:cubicBezTo>
                  <a:pt x="8103" y="14885"/>
                  <a:pt x="9467" y="15525"/>
                  <a:pt x="9467" y="18413"/>
                </a:cubicBezTo>
                <a:cubicBezTo>
                  <a:pt x="9467" y="19589"/>
                  <a:pt x="9701" y="20782"/>
                  <a:pt x="9990" y="21064"/>
                </a:cubicBezTo>
                <a:cubicBezTo>
                  <a:pt x="10321" y="21387"/>
                  <a:pt x="10945" y="21552"/>
                  <a:pt x="11671" y="21570"/>
                </a:cubicBezTo>
                <a:cubicBezTo>
                  <a:pt x="12883" y="21600"/>
                  <a:pt x="14386" y="21230"/>
                  <a:pt x="15346" y="20545"/>
                </a:cubicBezTo>
                <a:cubicBezTo>
                  <a:pt x="16460" y="19749"/>
                  <a:pt x="16667" y="18990"/>
                  <a:pt x="16225" y="17269"/>
                </a:cubicBezTo>
                <a:cubicBezTo>
                  <a:pt x="15442" y="14222"/>
                  <a:pt x="15387" y="14305"/>
                  <a:pt x="18309" y="13871"/>
                </a:cubicBezTo>
                <a:cubicBezTo>
                  <a:pt x="20745" y="13510"/>
                  <a:pt x="20903" y="13296"/>
                  <a:pt x="20903" y="10402"/>
                </a:cubicBezTo>
                <a:cubicBezTo>
                  <a:pt x="20903" y="7411"/>
                  <a:pt x="20820" y="7317"/>
                  <a:pt x="18141" y="7226"/>
                </a:cubicBezTo>
                <a:cubicBezTo>
                  <a:pt x="14043" y="7087"/>
                  <a:pt x="14057" y="7098"/>
                  <a:pt x="15523" y="4910"/>
                </a:cubicBezTo>
                <a:cubicBezTo>
                  <a:pt x="16840" y="2948"/>
                  <a:pt x="16823" y="2838"/>
                  <a:pt x="15058" y="1441"/>
                </a:cubicBezTo>
                <a:cubicBezTo>
                  <a:pt x="14055" y="648"/>
                  <a:pt x="12378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0845" y="3826550"/>
            <a:ext cx="12756910" cy="8016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5" b="20304"/>
          <a:stretch>
            <a:fillRect/>
          </a:stretch>
        </p:blipFill>
        <p:spPr>
          <a:xfrm>
            <a:off x="19626997" y="4146802"/>
            <a:ext cx="2283619" cy="2394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3" h="21572" fill="norm" stroke="1" extrusionOk="0">
                <a:moveTo>
                  <a:pt x="11331" y="0"/>
                </a:moveTo>
                <a:cubicBezTo>
                  <a:pt x="9843" y="0"/>
                  <a:pt x="9324" y="508"/>
                  <a:pt x="8951" y="2327"/>
                </a:cubicBezTo>
                <a:cubicBezTo>
                  <a:pt x="8332" y="5353"/>
                  <a:pt x="7628" y="5701"/>
                  <a:pt x="5900" y="3836"/>
                </a:cubicBezTo>
                <a:cubicBezTo>
                  <a:pt x="5124" y="2998"/>
                  <a:pt x="4189" y="2313"/>
                  <a:pt x="3822" y="2313"/>
                </a:cubicBezTo>
                <a:cubicBezTo>
                  <a:pt x="2438" y="2313"/>
                  <a:pt x="0" y="5468"/>
                  <a:pt x="0" y="7260"/>
                </a:cubicBezTo>
                <a:cubicBezTo>
                  <a:pt x="0" y="8705"/>
                  <a:pt x="533" y="9239"/>
                  <a:pt x="2358" y="9630"/>
                </a:cubicBezTo>
                <a:cubicBezTo>
                  <a:pt x="5810" y="10371"/>
                  <a:pt x="5954" y="11365"/>
                  <a:pt x="2794" y="12655"/>
                </a:cubicBezTo>
                <a:cubicBezTo>
                  <a:pt x="-448" y="13978"/>
                  <a:pt x="-697" y="15307"/>
                  <a:pt x="1777" y="18117"/>
                </a:cubicBezTo>
                <a:cubicBezTo>
                  <a:pt x="3833" y="20453"/>
                  <a:pt x="5645" y="20155"/>
                  <a:pt x="6997" y="17255"/>
                </a:cubicBezTo>
                <a:cubicBezTo>
                  <a:pt x="8102" y="14886"/>
                  <a:pt x="9467" y="15525"/>
                  <a:pt x="9467" y="18414"/>
                </a:cubicBezTo>
                <a:cubicBezTo>
                  <a:pt x="9467" y="19590"/>
                  <a:pt x="9701" y="20784"/>
                  <a:pt x="9990" y="21066"/>
                </a:cubicBezTo>
                <a:cubicBezTo>
                  <a:pt x="10321" y="21389"/>
                  <a:pt x="10942" y="21552"/>
                  <a:pt x="11669" y="21570"/>
                </a:cubicBezTo>
                <a:cubicBezTo>
                  <a:pt x="12880" y="21600"/>
                  <a:pt x="14389" y="21230"/>
                  <a:pt x="15349" y="20544"/>
                </a:cubicBezTo>
                <a:cubicBezTo>
                  <a:pt x="16463" y="19748"/>
                  <a:pt x="16666" y="18990"/>
                  <a:pt x="16224" y="17270"/>
                </a:cubicBezTo>
                <a:cubicBezTo>
                  <a:pt x="15441" y="14222"/>
                  <a:pt x="15387" y="14308"/>
                  <a:pt x="18309" y="13874"/>
                </a:cubicBezTo>
                <a:cubicBezTo>
                  <a:pt x="20745" y="13512"/>
                  <a:pt x="20903" y="13300"/>
                  <a:pt x="20903" y="10406"/>
                </a:cubicBezTo>
                <a:cubicBezTo>
                  <a:pt x="20903" y="7415"/>
                  <a:pt x="20821" y="7319"/>
                  <a:pt x="18142" y="7228"/>
                </a:cubicBezTo>
                <a:cubicBezTo>
                  <a:pt x="14044" y="7089"/>
                  <a:pt x="14056" y="7099"/>
                  <a:pt x="15523" y="4912"/>
                </a:cubicBezTo>
                <a:cubicBezTo>
                  <a:pt x="16839" y="2949"/>
                  <a:pt x="16823" y="2837"/>
                  <a:pt x="15058" y="1441"/>
                </a:cubicBezTo>
                <a:cubicBezTo>
                  <a:pt x="14056" y="648"/>
                  <a:pt x="12378" y="0"/>
                  <a:pt x="11331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129906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8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00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85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89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86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87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88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90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9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95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92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93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94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99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96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97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98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01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03063" y="848451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09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406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08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76385" y="1021277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7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4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6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6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1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2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3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5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88885" y="1008577"/>
            <a:ext cx="7788165" cy="1851376"/>
          </a:xfrm>
          <a:prstGeom prst="rect">
            <a:avLst/>
          </a:prstGeom>
        </p:spPr>
      </p:pic>
      <p:pic>
        <p:nvPicPr>
          <p:cNvPr id="176" name="IMG_2380.jpeg" descr="IMG_2380.jpeg"/>
          <p:cNvPicPr>
            <a:picLocks noChangeAspect="1"/>
          </p:cNvPicPr>
          <p:nvPr/>
        </p:nvPicPr>
        <p:blipFill>
          <a:blip r:embed="rId11">
            <a:extLst/>
          </a:blip>
          <a:srcRect l="47204" t="39130" r="36336" b="20307"/>
          <a:stretch>
            <a:fillRect/>
          </a:stretch>
        </p:blipFill>
        <p:spPr>
          <a:xfrm>
            <a:off x="18625625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381" y="-1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074653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0" name="أ/ فاطمة جبران"/>
          <p:cNvSpPr txBox="1"/>
          <p:nvPr/>
        </p:nvSpPr>
        <p:spPr>
          <a:xfrm>
            <a:off x="0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1" name="IMG_1451.jpeg" descr="IMG_1451.jpeg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82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7"/>
          <a:stretch>
            <a:fillRect/>
          </a:stretch>
        </p:blipFill>
        <p:spPr>
          <a:xfrm>
            <a:off x="10978003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5" name="تجميع"/>
          <p:cNvGrpSpPr/>
          <p:nvPr/>
        </p:nvGrpSpPr>
        <p:grpSpPr>
          <a:xfrm>
            <a:off x="5293291" y="1069370"/>
            <a:ext cx="18560252" cy="5619676"/>
            <a:chOff x="0" y="0"/>
            <a:chExt cx="18560251" cy="5619674"/>
          </a:xfrm>
        </p:grpSpPr>
        <p:sp>
          <p:nvSpPr>
            <p:cNvPr id="183" name="الفصل ٨ - ٧ تمثيل النقاط  على خط الأعداد"/>
            <p:cNvSpPr txBox="1"/>
            <p:nvPr/>
          </p:nvSpPr>
          <p:spPr>
            <a:xfrm>
              <a:off x="0" y="0"/>
              <a:ext cx="18560252" cy="1346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٧ تمثيل النقاط  على خط الأعداد </a:t>
              </a:r>
            </a:p>
          </p:txBody>
        </p:sp>
        <p:pic>
          <p:nvPicPr>
            <p:cNvPr id="184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2770" t="0" r="0" b="2792"/>
            <a:stretch>
              <a:fillRect/>
            </a:stretch>
          </p:blipFill>
          <p:spPr>
            <a:xfrm>
              <a:off x="15501502" y="1091330"/>
              <a:ext cx="2725317" cy="452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327" y="0"/>
                  </a:moveTo>
                  <a:lnTo>
                    <a:pt x="1346" y="629"/>
                  </a:lnTo>
                  <a:cubicBezTo>
                    <a:pt x="2890" y="1578"/>
                    <a:pt x="4751" y="2081"/>
                    <a:pt x="7397" y="2268"/>
                  </a:cubicBezTo>
                  <a:lnTo>
                    <a:pt x="9545" y="2421"/>
                  </a:lnTo>
                  <a:lnTo>
                    <a:pt x="9860" y="3146"/>
                  </a:lnTo>
                  <a:cubicBezTo>
                    <a:pt x="10145" y="3809"/>
                    <a:pt x="10143" y="3886"/>
                    <a:pt x="9838" y="4021"/>
                  </a:cubicBezTo>
                  <a:cubicBezTo>
                    <a:pt x="9654" y="4102"/>
                    <a:pt x="9471" y="4305"/>
                    <a:pt x="9432" y="4473"/>
                  </a:cubicBezTo>
                  <a:lnTo>
                    <a:pt x="9360" y="4780"/>
                  </a:lnTo>
                  <a:lnTo>
                    <a:pt x="4878" y="4841"/>
                  </a:lnTo>
                  <a:cubicBezTo>
                    <a:pt x="1197" y="4892"/>
                    <a:pt x="361" y="4938"/>
                    <a:pt x="201" y="5090"/>
                  </a:cubicBezTo>
                  <a:cubicBezTo>
                    <a:pt x="62" y="5223"/>
                    <a:pt x="-3" y="9211"/>
                    <a:pt x="0" y="13206"/>
                  </a:cubicBezTo>
                  <a:cubicBezTo>
                    <a:pt x="3" y="17201"/>
                    <a:pt x="75" y="21203"/>
                    <a:pt x="214" y="21360"/>
                  </a:cubicBezTo>
                  <a:cubicBezTo>
                    <a:pt x="419" y="21591"/>
                    <a:pt x="741" y="21600"/>
                    <a:pt x="9633" y="21600"/>
                  </a:cubicBezTo>
                  <a:cubicBezTo>
                    <a:pt x="16520" y="21600"/>
                    <a:pt x="18903" y="21562"/>
                    <a:pt x="19087" y="21450"/>
                  </a:cubicBezTo>
                  <a:cubicBezTo>
                    <a:pt x="19274" y="21338"/>
                    <a:pt x="19336" y="19336"/>
                    <a:pt x="19336" y="13200"/>
                  </a:cubicBezTo>
                  <a:cubicBezTo>
                    <a:pt x="19336" y="5317"/>
                    <a:pt x="19323" y="5094"/>
                    <a:pt x="18936" y="4969"/>
                  </a:cubicBezTo>
                  <a:cubicBezTo>
                    <a:pt x="18717" y="4899"/>
                    <a:pt x="17291" y="4841"/>
                    <a:pt x="15766" y="4841"/>
                  </a:cubicBezTo>
                  <a:lnTo>
                    <a:pt x="12995" y="4841"/>
                  </a:lnTo>
                  <a:lnTo>
                    <a:pt x="12555" y="4292"/>
                  </a:lnTo>
                  <a:cubicBezTo>
                    <a:pt x="12149" y="3785"/>
                    <a:pt x="12135" y="3692"/>
                    <a:pt x="12382" y="3082"/>
                  </a:cubicBezTo>
                  <a:lnTo>
                    <a:pt x="12649" y="2421"/>
                  </a:lnTo>
                  <a:lnTo>
                    <a:pt x="17125" y="2387"/>
                  </a:lnTo>
                  <a:lnTo>
                    <a:pt x="21597" y="2353"/>
                  </a:lnTo>
                  <a:lnTo>
                    <a:pt x="21597" y="1177"/>
                  </a:lnTo>
                  <a:lnTo>
                    <a:pt x="21597" y="0"/>
                  </a:lnTo>
                  <a:lnTo>
                    <a:pt x="10960" y="0"/>
                  </a:lnTo>
                  <a:lnTo>
                    <a:pt x="32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0" name="صفحة ١٤٠ صفحة ١٤٠" descr="صفحة ١٤٠ صفحة ١٤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1544" y="2825100"/>
            <a:ext cx="9282485" cy="2108201"/>
          </a:xfrm>
          <a:prstGeom prst="rect">
            <a:avLst/>
          </a:prstGeom>
        </p:spPr>
      </p:pic>
      <p:grpSp>
        <p:nvGrpSpPr>
          <p:cNvPr id="193" name="تجميع"/>
          <p:cNvGrpSpPr/>
          <p:nvPr/>
        </p:nvGrpSpPr>
        <p:grpSpPr>
          <a:xfrm>
            <a:off x="6582914" y="1069370"/>
            <a:ext cx="16758814" cy="5074412"/>
            <a:chOff x="0" y="0"/>
            <a:chExt cx="16758812" cy="5074410"/>
          </a:xfrm>
        </p:grpSpPr>
        <p:sp>
          <p:nvSpPr>
            <p:cNvPr id="191" name="الفصل ٨ - ٧ تمثيل النقاط  على خط الأعداد"/>
            <p:cNvSpPr txBox="1"/>
            <p:nvPr/>
          </p:nvSpPr>
          <p:spPr>
            <a:xfrm>
              <a:off x="0" y="-1"/>
              <a:ext cx="16758813" cy="1215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٧ تمثيل النقاط  على خط الأعداد </a:t>
              </a:r>
            </a:p>
          </p:txBody>
        </p:sp>
        <p:pic>
          <p:nvPicPr>
            <p:cNvPr id="19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770" t="0" r="6" b="2788"/>
            <a:stretch>
              <a:fillRect/>
            </a:stretch>
          </p:blipFill>
          <p:spPr>
            <a:xfrm>
              <a:off x="13996943" y="985407"/>
              <a:ext cx="2460636" cy="4089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324" y="0"/>
                  </a:moveTo>
                  <a:lnTo>
                    <a:pt x="1345" y="627"/>
                  </a:lnTo>
                  <a:cubicBezTo>
                    <a:pt x="2888" y="1576"/>
                    <a:pt x="4749" y="2081"/>
                    <a:pt x="7395" y="2268"/>
                  </a:cubicBezTo>
                  <a:lnTo>
                    <a:pt x="9544" y="2421"/>
                  </a:lnTo>
                  <a:lnTo>
                    <a:pt x="9858" y="3147"/>
                  </a:lnTo>
                  <a:cubicBezTo>
                    <a:pt x="10144" y="3810"/>
                    <a:pt x="10142" y="3886"/>
                    <a:pt x="9837" y="4021"/>
                  </a:cubicBezTo>
                  <a:cubicBezTo>
                    <a:pt x="9653" y="4102"/>
                    <a:pt x="9472" y="4306"/>
                    <a:pt x="9433" y="4474"/>
                  </a:cubicBezTo>
                  <a:lnTo>
                    <a:pt x="9360" y="4780"/>
                  </a:lnTo>
                  <a:lnTo>
                    <a:pt x="4880" y="4841"/>
                  </a:lnTo>
                  <a:cubicBezTo>
                    <a:pt x="1199" y="4892"/>
                    <a:pt x="362" y="4937"/>
                    <a:pt x="202" y="5090"/>
                  </a:cubicBezTo>
                  <a:cubicBezTo>
                    <a:pt x="63" y="5223"/>
                    <a:pt x="-3" y="9211"/>
                    <a:pt x="0" y="13206"/>
                  </a:cubicBezTo>
                  <a:cubicBezTo>
                    <a:pt x="3" y="17201"/>
                    <a:pt x="77" y="21202"/>
                    <a:pt x="216" y="21359"/>
                  </a:cubicBezTo>
                  <a:cubicBezTo>
                    <a:pt x="422" y="21591"/>
                    <a:pt x="742" y="21600"/>
                    <a:pt x="9635" y="21600"/>
                  </a:cubicBezTo>
                  <a:cubicBezTo>
                    <a:pt x="16522" y="21600"/>
                    <a:pt x="18904" y="21560"/>
                    <a:pt x="19089" y="21449"/>
                  </a:cubicBezTo>
                  <a:cubicBezTo>
                    <a:pt x="19276" y="21336"/>
                    <a:pt x="19336" y="19335"/>
                    <a:pt x="19336" y="13199"/>
                  </a:cubicBezTo>
                  <a:cubicBezTo>
                    <a:pt x="19336" y="5317"/>
                    <a:pt x="19326" y="5094"/>
                    <a:pt x="18939" y="4969"/>
                  </a:cubicBezTo>
                  <a:cubicBezTo>
                    <a:pt x="18720" y="4898"/>
                    <a:pt x="17294" y="4841"/>
                    <a:pt x="15769" y="4841"/>
                  </a:cubicBezTo>
                  <a:lnTo>
                    <a:pt x="12996" y="4841"/>
                  </a:lnTo>
                  <a:lnTo>
                    <a:pt x="12558" y="4291"/>
                  </a:lnTo>
                  <a:cubicBezTo>
                    <a:pt x="12152" y="3785"/>
                    <a:pt x="12136" y="3692"/>
                    <a:pt x="12383" y="3082"/>
                  </a:cubicBezTo>
                  <a:lnTo>
                    <a:pt x="12652" y="2421"/>
                  </a:lnTo>
                  <a:lnTo>
                    <a:pt x="17124" y="2388"/>
                  </a:lnTo>
                  <a:lnTo>
                    <a:pt x="21597" y="2354"/>
                  </a:lnTo>
                  <a:lnTo>
                    <a:pt x="21597" y="1176"/>
                  </a:lnTo>
                  <a:lnTo>
                    <a:pt x="21597" y="0"/>
                  </a:lnTo>
                  <a:lnTo>
                    <a:pt x="10962" y="0"/>
                  </a:lnTo>
                  <a:lnTo>
                    <a:pt x="32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13721" y="3300125"/>
            <a:ext cx="9028246" cy="4314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73522" y="8149365"/>
            <a:ext cx="9420013" cy="3178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70406" y="6499404"/>
            <a:ext cx="4951391" cy="3239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00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1" name="صفحة ١٤٠ صفحة ١٤٠" descr="صفحة ١٤٠ صفحة ١٤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1544" y="2825100"/>
            <a:ext cx="9282485" cy="2108201"/>
          </a:xfrm>
          <a:prstGeom prst="rect">
            <a:avLst/>
          </a:prstGeom>
        </p:spPr>
      </p:pic>
      <p:grpSp>
        <p:nvGrpSpPr>
          <p:cNvPr id="204" name="تجميع"/>
          <p:cNvGrpSpPr/>
          <p:nvPr/>
        </p:nvGrpSpPr>
        <p:grpSpPr>
          <a:xfrm>
            <a:off x="6582914" y="1069370"/>
            <a:ext cx="16758814" cy="5074412"/>
            <a:chOff x="0" y="0"/>
            <a:chExt cx="16758812" cy="5074410"/>
          </a:xfrm>
        </p:grpSpPr>
        <p:sp>
          <p:nvSpPr>
            <p:cNvPr id="202" name="الفصل ٨ - ٧ تمثيل النقاط  على خط الأعداد"/>
            <p:cNvSpPr txBox="1"/>
            <p:nvPr/>
          </p:nvSpPr>
          <p:spPr>
            <a:xfrm>
              <a:off x="0" y="-1"/>
              <a:ext cx="16758813" cy="1215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٧ تمثيل النقاط  على خط الأعداد </a:t>
              </a:r>
            </a:p>
          </p:txBody>
        </p:sp>
        <p:pic>
          <p:nvPicPr>
            <p:cNvPr id="203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770" t="0" r="6" b="2788"/>
            <a:stretch>
              <a:fillRect/>
            </a:stretch>
          </p:blipFill>
          <p:spPr>
            <a:xfrm>
              <a:off x="13996943" y="985407"/>
              <a:ext cx="2460636" cy="4089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324" y="0"/>
                  </a:moveTo>
                  <a:lnTo>
                    <a:pt x="1345" y="627"/>
                  </a:lnTo>
                  <a:cubicBezTo>
                    <a:pt x="2888" y="1576"/>
                    <a:pt x="4749" y="2081"/>
                    <a:pt x="7395" y="2268"/>
                  </a:cubicBezTo>
                  <a:lnTo>
                    <a:pt x="9544" y="2421"/>
                  </a:lnTo>
                  <a:lnTo>
                    <a:pt x="9858" y="3147"/>
                  </a:lnTo>
                  <a:cubicBezTo>
                    <a:pt x="10144" y="3810"/>
                    <a:pt x="10142" y="3886"/>
                    <a:pt x="9837" y="4021"/>
                  </a:cubicBezTo>
                  <a:cubicBezTo>
                    <a:pt x="9653" y="4102"/>
                    <a:pt x="9472" y="4306"/>
                    <a:pt x="9433" y="4474"/>
                  </a:cubicBezTo>
                  <a:lnTo>
                    <a:pt x="9360" y="4780"/>
                  </a:lnTo>
                  <a:lnTo>
                    <a:pt x="4880" y="4841"/>
                  </a:lnTo>
                  <a:cubicBezTo>
                    <a:pt x="1199" y="4892"/>
                    <a:pt x="362" y="4937"/>
                    <a:pt x="202" y="5090"/>
                  </a:cubicBezTo>
                  <a:cubicBezTo>
                    <a:pt x="63" y="5223"/>
                    <a:pt x="-3" y="9211"/>
                    <a:pt x="0" y="13206"/>
                  </a:cubicBezTo>
                  <a:cubicBezTo>
                    <a:pt x="3" y="17201"/>
                    <a:pt x="77" y="21202"/>
                    <a:pt x="216" y="21359"/>
                  </a:cubicBezTo>
                  <a:cubicBezTo>
                    <a:pt x="422" y="21591"/>
                    <a:pt x="742" y="21600"/>
                    <a:pt x="9635" y="21600"/>
                  </a:cubicBezTo>
                  <a:cubicBezTo>
                    <a:pt x="16522" y="21600"/>
                    <a:pt x="18904" y="21560"/>
                    <a:pt x="19089" y="21449"/>
                  </a:cubicBezTo>
                  <a:cubicBezTo>
                    <a:pt x="19276" y="21336"/>
                    <a:pt x="19336" y="19335"/>
                    <a:pt x="19336" y="13199"/>
                  </a:cubicBezTo>
                  <a:cubicBezTo>
                    <a:pt x="19336" y="5317"/>
                    <a:pt x="19326" y="5094"/>
                    <a:pt x="18939" y="4969"/>
                  </a:cubicBezTo>
                  <a:cubicBezTo>
                    <a:pt x="18720" y="4898"/>
                    <a:pt x="17294" y="4841"/>
                    <a:pt x="15769" y="4841"/>
                  </a:cubicBezTo>
                  <a:lnTo>
                    <a:pt x="12996" y="4841"/>
                  </a:lnTo>
                  <a:lnTo>
                    <a:pt x="12558" y="4291"/>
                  </a:lnTo>
                  <a:cubicBezTo>
                    <a:pt x="12152" y="3785"/>
                    <a:pt x="12136" y="3692"/>
                    <a:pt x="12383" y="3082"/>
                  </a:cubicBezTo>
                  <a:lnTo>
                    <a:pt x="12652" y="2421"/>
                  </a:lnTo>
                  <a:lnTo>
                    <a:pt x="17124" y="2388"/>
                  </a:lnTo>
                  <a:lnTo>
                    <a:pt x="21597" y="2354"/>
                  </a:lnTo>
                  <a:lnTo>
                    <a:pt x="21597" y="1176"/>
                  </a:lnTo>
                  <a:lnTo>
                    <a:pt x="21597" y="0"/>
                  </a:lnTo>
                  <a:lnTo>
                    <a:pt x="10962" y="0"/>
                  </a:lnTo>
                  <a:lnTo>
                    <a:pt x="32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0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38193" y="5948001"/>
            <a:ext cx="16044294" cy="2877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0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0" name="صفحة ١٤٠ صفحة ١٤٠" descr="صفحة ١٤٠ صفحة ١٤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1544" y="2825100"/>
            <a:ext cx="9282485" cy="2108201"/>
          </a:xfrm>
          <a:prstGeom prst="rect">
            <a:avLst/>
          </a:prstGeom>
        </p:spPr>
      </p:pic>
      <p:grpSp>
        <p:nvGrpSpPr>
          <p:cNvPr id="213" name="تجميع"/>
          <p:cNvGrpSpPr/>
          <p:nvPr/>
        </p:nvGrpSpPr>
        <p:grpSpPr>
          <a:xfrm>
            <a:off x="6582914" y="1069370"/>
            <a:ext cx="16758814" cy="5074412"/>
            <a:chOff x="0" y="0"/>
            <a:chExt cx="16758812" cy="5074410"/>
          </a:xfrm>
        </p:grpSpPr>
        <p:sp>
          <p:nvSpPr>
            <p:cNvPr id="211" name="الفصل ٨ - ٧ تمثيل النقاط  على خط الأعداد"/>
            <p:cNvSpPr txBox="1"/>
            <p:nvPr/>
          </p:nvSpPr>
          <p:spPr>
            <a:xfrm>
              <a:off x="0" y="-1"/>
              <a:ext cx="16758813" cy="1215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٧ تمثيل النقاط  على خط الأعداد </a:t>
              </a:r>
            </a:p>
          </p:txBody>
        </p:sp>
        <p:pic>
          <p:nvPicPr>
            <p:cNvPr id="21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770" t="0" r="6" b="2788"/>
            <a:stretch>
              <a:fillRect/>
            </a:stretch>
          </p:blipFill>
          <p:spPr>
            <a:xfrm>
              <a:off x="13996943" y="985407"/>
              <a:ext cx="2460636" cy="4089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324" y="0"/>
                  </a:moveTo>
                  <a:lnTo>
                    <a:pt x="1345" y="627"/>
                  </a:lnTo>
                  <a:cubicBezTo>
                    <a:pt x="2888" y="1576"/>
                    <a:pt x="4749" y="2081"/>
                    <a:pt x="7395" y="2268"/>
                  </a:cubicBezTo>
                  <a:lnTo>
                    <a:pt x="9544" y="2421"/>
                  </a:lnTo>
                  <a:lnTo>
                    <a:pt x="9858" y="3147"/>
                  </a:lnTo>
                  <a:cubicBezTo>
                    <a:pt x="10144" y="3810"/>
                    <a:pt x="10142" y="3886"/>
                    <a:pt x="9837" y="4021"/>
                  </a:cubicBezTo>
                  <a:cubicBezTo>
                    <a:pt x="9653" y="4102"/>
                    <a:pt x="9472" y="4306"/>
                    <a:pt x="9433" y="4474"/>
                  </a:cubicBezTo>
                  <a:lnTo>
                    <a:pt x="9360" y="4780"/>
                  </a:lnTo>
                  <a:lnTo>
                    <a:pt x="4880" y="4841"/>
                  </a:lnTo>
                  <a:cubicBezTo>
                    <a:pt x="1199" y="4892"/>
                    <a:pt x="362" y="4937"/>
                    <a:pt x="202" y="5090"/>
                  </a:cubicBezTo>
                  <a:cubicBezTo>
                    <a:pt x="63" y="5223"/>
                    <a:pt x="-3" y="9211"/>
                    <a:pt x="0" y="13206"/>
                  </a:cubicBezTo>
                  <a:cubicBezTo>
                    <a:pt x="3" y="17201"/>
                    <a:pt x="77" y="21202"/>
                    <a:pt x="216" y="21359"/>
                  </a:cubicBezTo>
                  <a:cubicBezTo>
                    <a:pt x="422" y="21591"/>
                    <a:pt x="742" y="21600"/>
                    <a:pt x="9635" y="21600"/>
                  </a:cubicBezTo>
                  <a:cubicBezTo>
                    <a:pt x="16522" y="21600"/>
                    <a:pt x="18904" y="21560"/>
                    <a:pt x="19089" y="21449"/>
                  </a:cubicBezTo>
                  <a:cubicBezTo>
                    <a:pt x="19276" y="21336"/>
                    <a:pt x="19336" y="19335"/>
                    <a:pt x="19336" y="13199"/>
                  </a:cubicBezTo>
                  <a:cubicBezTo>
                    <a:pt x="19336" y="5317"/>
                    <a:pt x="19326" y="5094"/>
                    <a:pt x="18939" y="4969"/>
                  </a:cubicBezTo>
                  <a:cubicBezTo>
                    <a:pt x="18720" y="4898"/>
                    <a:pt x="17294" y="4841"/>
                    <a:pt x="15769" y="4841"/>
                  </a:cubicBezTo>
                  <a:lnTo>
                    <a:pt x="12996" y="4841"/>
                  </a:lnTo>
                  <a:lnTo>
                    <a:pt x="12558" y="4291"/>
                  </a:lnTo>
                  <a:cubicBezTo>
                    <a:pt x="12152" y="3785"/>
                    <a:pt x="12136" y="3692"/>
                    <a:pt x="12383" y="3082"/>
                  </a:cubicBezTo>
                  <a:lnTo>
                    <a:pt x="12652" y="2421"/>
                  </a:lnTo>
                  <a:lnTo>
                    <a:pt x="17124" y="2388"/>
                  </a:lnTo>
                  <a:lnTo>
                    <a:pt x="21597" y="2354"/>
                  </a:lnTo>
                  <a:lnTo>
                    <a:pt x="21597" y="1176"/>
                  </a:lnTo>
                  <a:lnTo>
                    <a:pt x="21597" y="0"/>
                  </a:lnTo>
                  <a:lnTo>
                    <a:pt x="10962" y="0"/>
                  </a:lnTo>
                  <a:lnTo>
                    <a:pt x="32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93291" y="4238956"/>
            <a:ext cx="15088593" cy="4632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صفحة ١٤٠ صفحة ١٤٠" descr="صفحة ١٤٠ صفحة ١٤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1544" y="2825100"/>
            <a:ext cx="9282485" cy="2108201"/>
          </a:xfrm>
          <a:prstGeom prst="rect">
            <a:avLst/>
          </a:prstGeom>
        </p:spPr>
      </p:pic>
      <p:grpSp>
        <p:nvGrpSpPr>
          <p:cNvPr id="222" name="تجميع"/>
          <p:cNvGrpSpPr/>
          <p:nvPr/>
        </p:nvGrpSpPr>
        <p:grpSpPr>
          <a:xfrm>
            <a:off x="6582914" y="1069370"/>
            <a:ext cx="16758814" cy="5074412"/>
            <a:chOff x="0" y="0"/>
            <a:chExt cx="16758812" cy="5074410"/>
          </a:xfrm>
        </p:grpSpPr>
        <p:sp>
          <p:nvSpPr>
            <p:cNvPr id="220" name="الفصل ٨ - ٧ تمثيل النقاط  على خط الأعداد"/>
            <p:cNvSpPr txBox="1"/>
            <p:nvPr/>
          </p:nvSpPr>
          <p:spPr>
            <a:xfrm>
              <a:off x="0" y="-1"/>
              <a:ext cx="16758813" cy="1215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٧ تمثيل النقاط  على خط الأعداد </a:t>
              </a:r>
            </a:p>
          </p:txBody>
        </p:sp>
        <p:pic>
          <p:nvPicPr>
            <p:cNvPr id="22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770" t="0" r="6" b="2788"/>
            <a:stretch>
              <a:fillRect/>
            </a:stretch>
          </p:blipFill>
          <p:spPr>
            <a:xfrm>
              <a:off x="13996943" y="985407"/>
              <a:ext cx="2460636" cy="4089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324" y="0"/>
                  </a:moveTo>
                  <a:lnTo>
                    <a:pt x="1345" y="627"/>
                  </a:lnTo>
                  <a:cubicBezTo>
                    <a:pt x="2888" y="1576"/>
                    <a:pt x="4749" y="2081"/>
                    <a:pt x="7395" y="2268"/>
                  </a:cubicBezTo>
                  <a:lnTo>
                    <a:pt x="9544" y="2421"/>
                  </a:lnTo>
                  <a:lnTo>
                    <a:pt x="9858" y="3147"/>
                  </a:lnTo>
                  <a:cubicBezTo>
                    <a:pt x="10144" y="3810"/>
                    <a:pt x="10142" y="3886"/>
                    <a:pt x="9837" y="4021"/>
                  </a:cubicBezTo>
                  <a:cubicBezTo>
                    <a:pt x="9653" y="4102"/>
                    <a:pt x="9472" y="4306"/>
                    <a:pt x="9433" y="4474"/>
                  </a:cubicBezTo>
                  <a:lnTo>
                    <a:pt x="9360" y="4780"/>
                  </a:lnTo>
                  <a:lnTo>
                    <a:pt x="4880" y="4841"/>
                  </a:lnTo>
                  <a:cubicBezTo>
                    <a:pt x="1199" y="4892"/>
                    <a:pt x="362" y="4937"/>
                    <a:pt x="202" y="5090"/>
                  </a:cubicBezTo>
                  <a:cubicBezTo>
                    <a:pt x="63" y="5223"/>
                    <a:pt x="-3" y="9211"/>
                    <a:pt x="0" y="13206"/>
                  </a:cubicBezTo>
                  <a:cubicBezTo>
                    <a:pt x="3" y="17201"/>
                    <a:pt x="77" y="21202"/>
                    <a:pt x="216" y="21359"/>
                  </a:cubicBezTo>
                  <a:cubicBezTo>
                    <a:pt x="422" y="21591"/>
                    <a:pt x="742" y="21600"/>
                    <a:pt x="9635" y="21600"/>
                  </a:cubicBezTo>
                  <a:cubicBezTo>
                    <a:pt x="16522" y="21600"/>
                    <a:pt x="18904" y="21560"/>
                    <a:pt x="19089" y="21449"/>
                  </a:cubicBezTo>
                  <a:cubicBezTo>
                    <a:pt x="19276" y="21336"/>
                    <a:pt x="19336" y="19335"/>
                    <a:pt x="19336" y="13199"/>
                  </a:cubicBezTo>
                  <a:cubicBezTo>
                    <a:pt x="19336" y="5317"/>
                    <a:pt x="19326" y="5094"/>
                    <a:pt x="18939" y="4969"/>
                  </a:cubicBezTo>
                  <a:cubicBezTo>
                    <a:pt x="18720" y="4898"/>
                    <a:pt x="17294" y="4841"/>
                    <a:pt x="15769" y="4841"/>
                  </a:cubicBezTo>
                  <a:lnTo>
                    <a:pt x="12996" y="4841"/>
                  </a:lnTo>
                  <a:lnTo>
                    <a:pt x="12558" y="4291"/>
                  </a:lnTo>
                  <a:cubicBezTo>
                    <a:pt x="12152" y="3785"/>
                    <a:pt x="12136" y="3692"/>
                    <a:pt x="12383" y="3082"/>
                  </a:cubicBezTo>
                  <a:lnTo>
                    <a:pt x="12652" y="2421"/>
                  </a:lnTo>
                  <a:lnTo>
                    <a:pt x="17124" y="2388"/>
                  </a:lnTo>
                  <a:lnTo>
                    <a:pt x="21597" y="2354"/>
                  </a:lnTo>
                  <a:lnTo>
                    <a:pt x="21597" y="1176"/>
                  </a:lnTo>
                  <a:lnTo>
                    <a:pt x="21597" y="0"/>
                  </a:lnTo>
                  <a:lnTo>
                    <a:pt x="10962" y="0"/>
                  </a:lnTo>
                  <a:lnTo>
                    <a:pt x="32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2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7" name="صفحة ١٤٠ صفحة ١٤٠" descr="صفحة ١٤٠ صفحة ١٤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1544" y="2825100"/>
            <a:ext cx="9282485" cy="2108201"/>
          </a:xfrm>
          <a:prstGeom prst="rect">
            <a:avLst/>
          </a:prstGeom>
        </p:spPr>
      </p:pic>
      <p:grpSp>
        <p:nvGrpSpPr>
          <p:cNvPr id="230" name="تجميع"/>
          <p:cNvGrpSpPr/>
          <p:nvPr/>
        </p:nvGrpSpPr>
        <p:grpSpPr>
          <a:xfrm>
            <a:off x="6582914" y="1069370"/>
            <a:ext cx="16758814" cy="5074412"/>
            <a:chOff x="0" y="0"/>
            <a:chExt cx="16758812" cy="5074410"/>
          </a:xfrm>
        </p:grpSpPr>
        <p:sp>
          <p:nvSpPr>
            <p:cNvPr id="228" name="الفصل ٨ - ٧ تمثيل النقاط  على خط الأعداد"/>
            <p:cNvSpPr txBox="1"/>
            <p:nvPr/>
          </p:nvSpPr>
          <p:spPr>
            <a:xfrm>
              <a:off x="0" y="-1"/>
              <a:ext cx="16758813" cy="1215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٧ تمثيل النقاط  على خط الأعداد </a:t>
              </a:r>
            </a:p>
          </p:txBody>
        </p:sp>
        <p:pic>
          <p:nvPicPr>
            <p:cNvPr id="229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770" t="0" r="6" b="2788"/>
            <a:stretch>
              <a:fillRect/>
            </a:stretch>
          </p:blipFill>
          <p:spPr>
            <a:xfrm>
              <a:off x="13996943" y="985407"/>
              <a:ext cx="2460636" cy="4089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324" y="0"/>
                  </a:moveTo>
                  <a:lnTo>
                    <a:pt x="1345" y="627"/>
                  </a:lnTo>
                  <a:cubicBezTo>
                    <a:pt x="2888" y="1576"/>
                    <a:pt x="4749" y="2081"/>
                    <a:pt x="7395" y="2268"/>
                  </a:cubicBezTo>
                  <a:lnTo>
                    <a:pt x="9544" y="2421"/>
                  </a:lnTo>
                  <a:lnTo>
                    <a:pt x="9858" y="3147"/>
                  </a:lnTo>
                  <a:cubicBezTo>
                    <a:pt x="10144" y="3810"/>
                    <a:pt x="10142" y="3886"/>
                    <a:pt x="9837" y="4021"/>
                  </a:cubicBezTo>
                  <a:cubicBezTo>
                    <a:pt x="9653" y="4102"/>
                    <a:pt x="9472" y="4306"/>
                    <a:pt x="9433" y="4474"/>
                  </a:cubicBezTo>
                  <a:lnTo>
                    <a:pt x="9360" y="4780"/>
                  </a:lnTo>
                  <a:lnTo>
                    <a:pt x="4880" y="4841"/>
                  </a:lnTo>
                  <a:cubicBezTo>
                    <a:pt x="1199" y="4892"/>
                    <a:pt x="362" y="4937"/>
                    <a:pt x="202" y="5090"/>
                  </a:cubicBezTo>
                  <a:cubicBezTo>
                    <a:pt x="63" y="5223"/>
                    <a:pt x="-3" y="9211"/>
                    <a:pt x="0" y="13206"/>
                  </a:cubicBezTo>
                  <a:cubicBezTo>
                    <a:pt x="3" y="17201"/>
                    <a:pt x="77" y="21202"/>
                    <a:pt x="216" y="21359"/>
                  </a:cubicBezTo>
                  <a:cubicBezTo>
                    <a:pt x="422" y="21591"/>
                    <a:pt x="742" y="21600"/>
                    <a:pt x="9635" y="21600"/>
                  </a:cubicBezTo>
                  <a:cubicBezTo>
                    <a:pt x="16522" y="21600"/>
                    <a:pt x="18904" y="21560"/>
                    <a:pt x="19089" y="21449"/>
                  </a:cubicBezTo>
                  <a:cubicBezTo>
                    <a:pt x="19276" y="21336"/>
                    <a:pt x="19336" y="19335"/>
                    <a:pt x="19336" y="13199"/>
                  </a:cubicBezTo>
                  <a:cubicBezTo>
                    <a:pt x="19336" y="5317"/>
                    <a:pt x="19326" y="5094"/>
                    <a:pt x="18939" y="4969"/>
                  </a:cubicBezTo>
                  <a:cubicBezTo>
                    <a:pt x="18720" y="4898"/>
                    <a:pt x="17294" y="4841"/>
                    <a:pt x="15769" y="4841"/>
                  </a:cubicBezTo>
                  <a:lnTo>
                    <a:pt x="12996" y="4841"/>
                  </a:lnTo>
                  <a:lnTo>
                    <a:pt x="12558" y="4291"/>
                  </a:lnTo>
                  <a:cubicBezTo>
                    <a:pt x="12152" y="3785"/>
                    <a:pt x="12136" y="3692"/>
                    <a:pt x="12383" y="3082"/>
                  </a:cubicBezTo>
                  <a:lnTo>
                    <a:pt x="12652" y="2421"/>
                  </a:lnTo>
                  <a:lnTo>
                    <a:pt x="17124" y="2388"/>
                  </a:lnTo>
                  <a:lnTo>
                    <a:pt x="21597" y="2354"/>
                  </a:lnTo>
                  <a:lnTo>
                    <a:pt x="21597" y="1176"/>
                  </a:lnTo>
                  <a:lnTo>
                    <a:pt x="21597" y="0"/>
                  </a:lnTo>
                  <a:lnTo>
                    <a:pt x="10962" y="0"/>
                  </a:lnTo>
                  <a:lnTo>
                    <a:pt x="32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96992" y="2965561"/>
            <a:ext cx="11662557" cy="8461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