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256" r:id="rId2"/>
    <p:sldId id="262" r:id="rId3"/>
    <p:sldId id="259" r:id="rId4"/>
    <p:sldId id="263" r:id="rId5"/>
    <p:sldId id="264" r:id="rId6"/>
    <p:sldId id="260" r:id="rId7"/>
    <p:sldId id="261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E696"/>
    <a:srgbClr val="883994"/>
    <a:srgbClr val="624097"/>
    <a:srgbClr val="9704C7"/>
    <a:srgbClr val="CC00FF"/>
    <a:srgbClr val="E6DA61"/>
    <a:srgbClr val="9900CC"/>
    <a:srgbClr val="9966FF"/>
    <a:srgbClr val="CC99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07/07/44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07/07/44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07/07/44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07/07/44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07/07/44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07/07/44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07/07/44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07/07/44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9.emf"/><Relationship Id="rId5" Type="http://schemas.microsoft.com/office/2007/relationships/hdphoto" Target="../media/hdphoto2.wdp"/><Relationship Id="rId10" Type="http://schemas.openxmlformats.org/officeDocument/2006/relationships/image" Target="../media/image35.jpeg"/><Relationship Id="rId4" Type="http://schemas.openxmlformats.org/officeDocument/2006/relationships/image" Target="../media/image2.png"/><Relationship Id="rId9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4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0.emf"/><Relationship Id="rId5" Type="http://schemas.microsoft.com/office/2007/relationships/hdphoto" Target="../media/hdphoto2.wdp"/><Relationship Id="rId10" Type="http://schemas.openxmlformats.org/officeDocument/2006/relationships/image" Target="../media/image35.jpeg"/><Relationship Id="rId4" Type="http://schemas.openxmlformats.org/officeDocument/2006/relationships/image" Target="../media/image2.png"/><Relationship Id="rId9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4.emf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4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2.emf"/><Relationship Id="rId5" Type="http://schemas.microsoft.com/office/2007/relationships/hdphoto" Target="../media/hdphoto2.wdp"/><Relationship Id="rId10" Type="http://schemas.openxmlformats.org/officeDocument/2006/relationships/image" Target="../media/image35.jpeg"/><Relationship Id="rId4" Type="http://schemas.openxmlformats.org/officeDocument/2006/relationships/image" Target="../media/image2.png"/><Relationship Id="rId9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4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2.emf"/><Relationship Id="rId5" Type="http://schemas.microsoft.com/office/2007/relationships/hdphoto" Target="../media/hdphoto2.wdp"/><Relationship Id="rId10" Type="http://schemas.openxmlformats.org/officeDocument/2006/relationships/image" Target="../media/image35.jpeg"/><Relationship Id="rId4" Type="http://schemas.openxmlformats.org/officeDocument/2006/relationships/image" Target="../media/image2.png"/><Relationship Id="rId9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4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2.emf"/><Relationship Id="rId5" Type="http://schemas.microsoft.com/office/2007/relationships/hdphoto" Target="../media/hdphoto2.wdp"/><Relationship Id="rId10" Type="http://schemas.openxmlformats.org/officeDocument/2006/relationships/image" Target="../media/image35.jpeg"/><Relationship Id="rId4" Type="http://schemas.openxmlformats.org/officeDocument/2006/relationships/image" Target="../media/image2.png"/><Relationship Id="rId9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4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8.emf"/><Relationship Id="rId5" Type="http://schemas.microsoft.com/office/2007/relationships/hdphoto" Target="../media/hdphoto2.wdp"/><Relationship Id="rId10" Type="http://schemas.openxmlformats.org/officeDocument/2006/relationships/image" Target="../media/image47.emf"/><Relationship Id="rId4" Type="http://schemas.openxmlformats.org/officeDocument/2006/relationships/image" Target="../media/image2.png"/><Relationship Id="rId9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9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0.emf"/><Relationship Id="rId5" Type="http://schemas.microsoft.com/office/2007/relationships/hdphoto" Target="../media/hdphoto2.wdp"/><Relationship Id="rId10" Type="http://schemas.openxmlformats.org/officeDocument/2006/relationships/image" Target="../media/image47.emf"/><Relationship Id="rId4" Type="http://schemas.openxmlformats.org/officeDocument/2006/relationships/image" Target="../media/image2.png"/><Relationship Id="rId9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3.JPG"/><Relationship Id="rId5" Type="http://schemas.microsoft.com/office/2007/relationships/hdphoto" Target="../media/hdphoto2.wdp"/><Relationship Id="rId10" Type="http://schemas.openxmlformats.org/officeDocument/2006/relationships/image" Target="../media/image52.emf"/><Relationship Id="rId4" Type="http://schemas.openxmlformats.org/officeDocument/2006/relationships/image" Target="../media/image2.png"/><Relationship Id="rId9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emf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5" Type="http://schemas.openxmlformats.org/officeDocument/2006/relationships/image" Target="../media/image10.emf"/><Relationship Id="rId10" Type="http://schemas.openxmlformats.org/officeDocument/2006/relationships/image" Target="../media/image6.emf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4.emf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microsoft.com/office/2007/relationships/hdphoto" Target="../media/hdphoto7.wd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0" Type="http://schemas.microsoft.com/office/2007/relationships/hdphoto" Target="../media/hdphoto6.wdp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emf"/><Relationship Id="rId18" Type="http://schemas.openxmlformats.org/officeDocument/2006/relationships/image" Target="../media/image22.emf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6.emf"/><Relationship Id="rId17" Type="http://schemas.openxmlformats.org/officeDocument/2006/relationships/image" Target="../media/image21.emf"/><Relationship Id="rId2" Type="http://schemas.openxmlformats.org/officeDocument/2006/relationships/image" Target="../media/image1.png"/><Relationship Id="rId16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7.wdp"/><Relationship Id="rId5" Type="http://schemas.microsoft.com/office/2007/relationships/hdphoto" Target="../media/hdphoto2.wdp"/><Relationship Id="rId15" Type="http://schemas.openxmlformats.org/officeDocument/2006/relationships/image" Target="../media/image19.emf"/><Relationship Id="rId10" Type="http://schemas.openxmlformats.org/officeDocument/2006/relationships/image" Target="../media/image13.png"/><Relationship Id="rId19" Type="http://schemas.openxmlformats.org/officeDocument/2006/relationships/image" Target="../media/image23.emf"/><Relationship Id="rId4" Type="http://schemas.openxmlformats.org/officeDocument/2006/relationships/image" Target="../media/image2.png"/><Relationship Id="rId9" Type="http://schemas.microsoft.com/office/2007/relationships/hdphoto" Target="../media/hdphoto6.wdp"/><Relationship Id="rId14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7.wdp"/><Relationship Id="rId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7.jpeg"/><Relationship Id="rId3" Type="http://schemas.openxmlformats.org/officeDocument/2006/relationships/image" Target="../media/image25.JPG"/><Relationship Id="rId7" Type="http://schemas.microsoft.com/office/2007/relationships/hdphoto" Target="../media/hdphoto2.wdp"/><Relationship Id="rId12" Type="http://schemas.openxmlformats.org/officeDocument/2006/relationships/image" Target="../media/image2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microsoft.com/office/2007/relationships/hdphoto" Target="../media/hdphoto6.wdp"/><Relationship Id="rId5" Type="http://schemas.microsoft.com/office/2007/relationships/hdphoto" Target="../media/hdphoto1.wdp"/><Relationship Id="rId15" Type="http://schemas.microsoft.com/office/2007/relationships/hdphoto" Target="../media/hdphoto8.wdp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microsoft.com/office/2007/relationships/hdphoto" Target="../media/hdphoto3.wdp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31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30.jpeg"/><Relationship Id="rId5" Type="http://schemas.openxmlformats.org/officeDocument/2006/relationships/image" Target="../media/image2.png"/><Relationship Id="rId10" Type="http://schemas.microsoft.com/office/2007/relationships/hdphoto" Target="../media/hdphoto6.wdp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2.emf"/><Relationship Id="rId5" Type="http://schemas.microsoft.com/office/2007/relationships/hdphoto" Target="../media/hdphoto2.wdp"/><Relationship Id="rId10" Type="http://schemas.openxmlformats.org/officeDocument/2006/relationships/image" Target="../media/image30.jpeg"/><Relationship Id="rId4" Type="http://schemas.openxmlformats.org/officeDocument/2006/relationships/image" Target="../media/image2.png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7.emf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3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5.jpeg"/><Relationship Id="rId5" Type="http://schemas.microsoft.com/office/2007/relationships/hdphoto" Target="../media/hdphoto2.wdp"/><Relationship Id="rId10" Type="http://schemas.openxmlformats.org/officeDocument/2006/relationships/image" Target="../media/image34.emf"/><Relationship Id="rId4" Type="http://schemas.openxmlformats.org/officeDocument/2006/relationships/image" Target="../media/image2.png"/><Relationship Id="rId9" Type="http://schemas.microsoft.com/office/2007/relationships/hdphoto" Target="../media/hdphoto6.wdp"/><Relationship Id="rId14" Type="http://schemas.openxmlformats.org/officeDocument/2006/relationships/image" Target="../media/image3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sp>
        <p:nvSpPr>
          <p:cNvPr id="22" name="مخطط انسيابي: محطة طرفية 21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3312251" y="438803"/>
            <a:ext cx="34461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القسمة 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وعلى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٤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27665" r="13355" b="17169"/>
          <a:stretch/>
        </p:blipFill>
        <p:spPr>
          <a:xfrm>
            <a:off x="1619529" y="1871668"/>
            <a:ext cx="9223940" cy="397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115977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١١٦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42" name="مربع نص 41"/>
          <p:cNvSpPr txBox="1"/>
          <p:nvPr/>
        </p:nvSpPr>
        <p:spPr>
          <a:xfrm>
            <a:off x="3312251" y="438803"/>
            <a:ext cx="34461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القسمة 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وعلى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٤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مخطط انسيابي: محطة طرفية 42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4149969" y="1357287"/>
            <a:ext cx="636490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solidFill>
                  <a:srgbClr val="002060"/>
                </a:solidFill>
              </a:rPr>
              <a:t>أتــدرب وأحـل المـسائل </a:t>
            </a:r>
            <a:r>
              <a:rPr lang="ar-SA" sz="2000" b="1" u="sng" dirty="0" smtClean="0">
                <a:solidFill>
                  <a:srgbClr val="002060"/>
                </a:solidFill>
              </a:rPr>
              <a:t>: </a:t>
            </a:r>
            <a:r>
              <a:rPr lang="ar-SA" sz="2000" b="1" dirty="0"/>
              <a:t>أستعمل أياً من طرائق القسمة لأجد ناتج القسمة : </a:t>
            </a:r>
            <a:endParaRPr lang="ar-SA" sz="2000" b="1" dirty="0"/>
          </a:p>
        </p:txBody>
      </p:sp>
      <p:pic>
        <p:nvPicPr>
          <p:cNvPr id="21" name="صورة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658" y="1221404"/>
            <a:ext cx="621509" cy="621509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85663" y="2226814"/>
            <a:ext cx="8694721" cy="2678720"/>
          </a:xfrm>
          <a:prstGeom prst="rect">
            <a:avLst/>
          </a:prstGeom>
        </p:spPr>
      </p:pic>
      <p:sp>
        <p:nvSpPr>
          <p:cNvPr id="44" name="مربع نص 43"/>
          <p:cNvSpPr txBox="1"/>
          <p:nvPr/>
        </p:nvSpPr>
        <p:spPr>
          <a:xfrm>
            <a:off x="9297385" y="3363398"/>
            <a:ext cx="6483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٢٤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2698875" y="3363398"/>
            <a:ext cx="4288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9407107" y="4417319"/>
            <a:ext cx="4288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2939692" y="4417319"/>
            <a:ext cx="4288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7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115977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١١٦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42" name="مربع نص 41"/>
          <p:cNvSpPr txBox="1"/>
          <p:nvPr/>
        </p:nvSpPr>
        <p:spPr>
          <a:xfrm>
            <a:off x="3312251" y="438803"/>
            <a:ext cx="34461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القسمة 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وعلى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٤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مخطط انسيابي: محطة طرفية 42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4149969" y="1357287"/>
            <a:ext cx="636490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solidFill>
                  <a:srgbClr val="002060"/>
                </a:solidFill>
              </a:rPr>
              <a:t>أتــدرب وأحـل المـسائل </a:t>
            </a:r>
            <a:r>
              <a:rPr lang="ar-SA" sz="2000" b="1" u="sng" dirty="0" smtClean="0">
                <a:solidFill>
                  <a:srgbClr val="002060"/>
                </a:solidFill>
              </a:rPr>
              <a:t>: </a:t>
            </a:r>
            <a:r>
              <a:rPr lang="ar-SA" sz="2000" b="1" dirty="0"/>
              <a:t>أستعمل أياً من طرائق القسمة لأجد ناتج القسمة : </a:t>
            </a:r>
            <a:endParaRPr lang="ar-SA" sz="2000" b="1" dirty="0"/>
          </a:p>
        </p:txBody>
      </p:sp>
      <p:pic>
        <p:nvPicPr>
          <p:cNvPr id="21" name="صورة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658" y="1221404"/>
            <a:ext cx="621509" cy="62150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58035" y="2226814"/>
            <a:ext cx="5005201" cy="2690134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2973" y="3126957"/>
            <a:ext cx="4927801" cy="1726600"/>
          </a:xfrm>
          <a:prstGeom prst="rect">
            <a:avLst/>
          </a:prstGeom>
        </p:spPr>
      </p:pic>
      <p:sp>
        <p:nvSpPr>
          <p:cNvPr id="16" name="مربع نص 15"/>
          <p:cNvSpPr txBox="1"/>
          <p:nvPr/>
        </p:nvSpPr>
        <p:spPr>
          <a:xfrm>
            <a:off x="8932323" y="4330337"/>
            <a:ext cx="4288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8074256" y="3815909"/>
            <a:ext cx="6711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١٢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7391818" y="4330337"/>
            <a:ext cx="6330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6685092" y="3807117"/>
            <a:ext cx="6310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١٨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3361518" y="4330337"/>
            <a:ext cx="4288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2527820" y="3815909"/>
            <a:ext cx="6048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١٦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1907267" y="4330540"/>
            <a:ext cx="4288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1094811" y="3807117"/>
            <a:ext cx="6207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٣٦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01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115977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١١٦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42" name="مربع نص 41"/>
          <p:cNvSpPr txBox="1"/>
          <p:nvPr/>
        </p:nvSpPr>
        <p:spPr>
          <a:xfrm>
            <a:off x="3312251" y="438803"/>
            <a:ext cx="34461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القسمة 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وعلى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٤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مخطط انسيابي: محطة طرفية 42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8243299" y="1357287"/>
            <a:ext cx="22715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solidFill>
                  <a:srgbClr val="002060"/>
                </a:solidFill>
              </a:rPr>
              <a:t>أتــدرب وأحـل المـسائل </a:t>
            </a:r>
            <a:r>
              <a:rPr lang="ar-SA" sz="2000" b="1" u="sng" dirty="0" smtClean="0">
                <a:solidFill>
                  <a:srgbClr val="002060"/>
                </a:solidFill>
              </a:rPr>
              <a:t>:</a:t>
            </a:r>
            <a:endParaRPr lang="ar-SA" sz="2000" b="1" dirty="0"/>
          </a:p>
        </p:txBody>
      </p:sp>
      <p:pic>
        <p:nvPicPr>
          <p:cNvPr id="21" name="صورة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658" y="1221404"/>
            <a:ext cx="621509" cy="62150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89327" y="1263124"/>
            <a:ext cx="4236989" cy="53595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4475" y="2086732"/>
            <a:ext cx="11124834" cy="1330962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9723" y="3993278"/>
            <a:ext cx="11359586" cy="1328710"/>
          </a:xfrm>
          <a:prstGeom prst="rect">
            <a:avLst/>
          </a:prstGeom>
        </p:spPr>
      </p:pic>
      <p:sp>
        <p:nvSpPr>
          <p:cNvPr id="19" name="مستطيل 18"/>
          <p:cNvSpPr/>
          <p:nvPr/>
        </p:nvSpPr>
        <p:spPr>
          <a:xfrm>
            <a:off x="4588188" y="3417694"/>
            <a:ext cx="3382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١٨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٣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كيلو مترات  </a:t>
            </a:r>
            <a:endParaRPr lang="ar-SA" sz="2800" dirty="0"/>
          </a:p>
        </p:txBody>
      </p:sp>
      <p:sp>
        <p:nvSpPr>
          <p:cNvPr id="22" name="مستطيل 21"/>
          <p:cNvSpPr/>
          <p:nvPr/>
        </p:nvSpPr>
        <p:spPr>
          <a:xfrm>
            <a:off x="2539438" y="4968882"/>
            <a:ext cx="53046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٤٠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٤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ريالات في الساعة الواحدة  </a:t>
            </a:r>
            <a:endParaRPr lang="ar-SA" sz="2800" dirty="0"/>
          </a:p>
        </p:txBody>
      </p:sp>
      <p:sp>
        <p:nvSpPr>
          <p:cNvPr id="23" name="مستطيل 22"/>
          <p:cNvSpPr/>
          <p:nvPr/>
        </p:nvSpPr>
        <p:spPr>
          <a:xfrm>
            <a:off x="2404786" y="5537213"/>
            <a:ext cx="5439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٢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ساعة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٢٠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ريالا للشخص الواحد 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349275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115977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١١٦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42" name="مربع نص 41"/>
          <p:cNvSpPr txBox="1"/>
          <p:nvPr/>
        </p:nvSpPr>
        <p:spPr>
          <a:xfrm>
            <a:off x="3312251" y="438803"/>
            <a:ext cx="34461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القسمة 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وعلى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٤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مخطط انسيابي: محطة طرفية 42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8243299" y="1357287"/>
            <a:ext cx="22715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solidFill>
                  <a:srgbClr val="002060"/>
                </a:solidFill>
              </a:rPr>
              <a:t>أتــدرب وأحـل المـسائل </a:t>
            </a:r>
            <a:r>
              <a:rPr lang="ar-SA" sz="2000" b="1" u="sng" dirty="0" smtClean="0">
                <a:solidFill>
                  <a:srgbClr val="002060"/>
                </a:solidFill>
              </a:rPr>
              <a:t>:</a:t>
            </a:r>
            <a:endParaRPr lang="ar-SA" sz="2000" b="1" dirty="0"/>
          </a:p>
        </p:txBody>
      </p:sp>
      <p:pic>
        <p:nvPicPr>
          <p:cNvPr id="21" name="صورة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658" y="1221404"/>
            <a:ext cx="621509" cy="62150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89327" y="1263124"/>
            <a:ext cx="4236989" cy="53595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81145" y="2229158"/>
            <a:ext cx="9587309" cy="711157"/>
          </a:xfrm>
          <a:prstGeom prst="rect">
            <a:avLst/>
          </a:prstGeom>
        </p:spPr>
      </p:pic>
      <p:sp>
        <p:nvSpPr>
          <p:cNvPr id="19" name="مستطيل 18"/>
          <p:cNvSpPr/>
          <p:nvPr/>
        </p:nvSpPr>
        <p:spPr>
          <a:xfrm>
            <a:off x="5569169" y="3061051"/>
            <a:ext cx="26741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٢٧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٣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 </a:t>
            </a:r>
            <a:r>
              <a:rPr lang="ar-SA" sz="2800" b="1" dirty="0" err="1" smtClean="0">
                <a:solidFill>
                  <a:schemeClr val="accent1">
                    <a:lumMod val="75000"/>
                  </a:schemeClr>
                </a:solidFill>
              </a:rPr>
              <a:t>موزات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84575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115977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١١٧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42" name="مربع نص 41"/>
          <p:cNvSpPr txBox="1"/>
          <p:nvPr/>
        </p:nvSpPr>
        <p:spPr>
          <a:xfrm>
            <a:off x="3312251" y="438803"/>
            <a:ext cx="34461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القسمة 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وعلى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٤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مخطط انسيابي: محطة طرفية 42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8243299" y="1357287"/>
            <a:ext cx="22715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solidFill>
                  <a:srgbClr val="002060"/>
                </a:solidFill>
              </a:rPr>
              <a:t>أتــدرب وأحـل المـسائل </a:t>
            </a:r>
            <a:r>
              <a:rPr lang="ar-SA" sz="2000" b="1" u="sng" dirty="0" smtClean="0">
                <a:solidFill>
                  <a:srgbClr val="002060"/>
                </a:solidFill>
              </a:rPr>
              <a:t>:</a:t>
            </a:r>
            <a:endParaRPr lang="ar-SA" sz="2000" b="1" dirty="0"/>
          </a:p>
        </p:txBody>
      </p:sp>
      <p:pic>
        <p:nvPicPr>
          <p:cNvPr id="21" name="صورة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658" y="1221404"/>
            <a:ext cx="621509" cy="62150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89327" y="1263124"/>
            <a:ext cx="4236989" cy="53595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59811" y="1978796"/>
            <a:ext cx="9081601" cy="4468467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>
            <a:off x="7288824" y="3951419"/>
            <a:ext cx="13393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رموز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6854114" y="5700642"/>
            <a:ext cx="17741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مجموعات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90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115977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١١٧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42" name="مربع نص 41"/>
          <p:cNvSpPr txBox="1"/>
          <p:nvPr/>
        </p:nvSpPr>
        <p:spPr>
          <a:xfrm>
            <a:off x="3312251" y="438803"/>
            <a:ext cx="34461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القسمة 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وعلى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٤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مخطط انسيابي: محطة طرفية 42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0"/>
          <a:srcRect t="8311"/>
          <a:stretch/>
        </p:blipFill>
        <p:spPr>
          <a:xfrm>
            <a:off x="4160793" y="1181636"/>
            <a:ext cx="5421811" cy="832462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80852" y="2336313"/>
            <a:ext cx="8307601" cy="202406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8038" y="2189284"/>
            <a:ext cx="2782042" cy="2646193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5937190" y="4396238"/>
            <a:ext cx="32406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 + ٥ + ٦ = ١٩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ريال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6024275" y="4987933"/>
            <a:ext cx="3220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١٩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٣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 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والباقي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 </a:t>
            </a:r>
            <a:endParaRPr lang="ar-SA" sz="2800" dirty="0"/>
          </a:p>
        </p:txBody>
      </p:sp>
      <p:sp>
        <p:nvSpPr>
          <p:cNvPr id="22" name="مستطيل 21"/>
          <p:cNvSpPr/>
          <p:nvPr/>
        </p:nvSpPr>
        <p:spPr>
          <a:xfrm>
            <a:off x="5246159" y="5615486"/>
            <a:ext cx="4336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لا أستطيع أن أقسم المبلغ بالتساوي 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151201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115977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١١٧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42" name="مربع نص 41"/>
          <p:cNvSpPr txBox="1"/>
          <p:nvPr/>
        </p:nvSpPr>
        <p:spPr>
          <a:xfrm>
            <a:off x="3312251" y="438803"/>
            <a:ext cx="34461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القسمة 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وعلى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٤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مخطط انسيابي: محطة طرفية 42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0"/>
          <a:srcRect t="8311"/>
          <a:stretch/>
        </p:blipFill>
        <p:spPr>
          <a:xfrm>
            <a:off x="4160793" y="1181636"/>
            <a:ext cx="5421811" cy="83246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11"/>
          <a:srcRect l="6763" t="1021"/>
          <a:stretch/>
        </p:blipFill>
        <p:spPr>
          <a:xfrm>
            <a:off x="1148402" y="2260733"/>
            <a:ext cx="9857191" cy="3720645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078" b="94727" l="3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53" y="1869887"/>
            <a:ext cx="1422400" cy="1422400"/>
          </a:xfrm>
          <a:prstGeom prst="rect">
            <a:avLst/>
          </a:prstGeom>
        </p:spPr>
      </p:pic>
      <p:sp>
        <p:nvSpPr>
          <p:cNvPr id="21" name="مربع نص 20"/>
          <p:cNvSpPr txBox="1"/>
          <p:nvPr/>
        </p:nvSpPr>
        <p:spPr>
          <a:xfrm>
            <a:off x="3312251" y="5559131"/>
            <a:ext cx="422621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عبدالله إجابته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صحيحة </a:t>
            </a:r>
          </a:p>
          <a:p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و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حسين لم يستعمل حقيقة الضرب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64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115977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١١٨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42" name="مربع نص 41"/>
          <p:cNvSpPr txBox="1"/>
          <p:nvPr/>
        </p:nvSpPr>
        <p:spPr>
          <a:xfrm>
            <a:off x="3312251" y="438803"/>
            <a:ext cx="34461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القسمة 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وعلى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٤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مخطط انسيابي: محطة طرفية 42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88222" y="1404775"/>
            <a:ext cx="8303031" cy="4551103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1" t="2499" r="16987" b="5001"/>
          <a:stretch/>
        </p:blipFill>
        <p:spPr>
          <a:xfrm>
            <a:off x="162225" y="2126685"/>
            <a:ext cx="2218932" cy="3111680"/>
          </a:xfrm>
          <a:prstGeom prst="rect">
            <a:avLst/>
          </a:prstGeom>
        </p:spPr>
      </p:pic>
      <p:sp>
        <p:nvSpPr>
          <p:cNvPr id="19" name="مستطيل مستدير الزوايا 18"/>
          <p:cNvSpPr/>
          <p:nvPr/>
        </p:nvSpPr>
        <p:spPr>
          <a:xfrm>
            <a:off x="8686799" y="4816334"/>
            <a:ext cx="1440102" cy="4220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5569925" y="4914900"/>
            <a:ext cx="747347" cy="3234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706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401729" y="1541083"/>
            <a:ext cx="845959" cy="365760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EE696"/>
            </a:solidFill>
          </a:ln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115977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١١٣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sp>
        <p:nvSpPr>
          <p:cNvPr id="21" name="مخطط انسيابي: محطة طرفية 20"/>
          <p:cNvSpPr/>
          <p:nvPr/>
        </p:nvSpPr>
        <p:spPr>
          <a:xfrm>
            <a:off x="8105007" y="1430758"/>
            <a:ext cx="1126539" cy="346832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</a:rPr>
              <a:t>أستعد</a:t>
            </a:r>
            <a:endParaRPr lang="ar-S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مخطط انسيابي: محطة طرفية 21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3312251" y="438803"/>
            <a:ext cx="34461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القسمة 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وعلى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٤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10362023" y="2298970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فكرة الدرس </a:t>
            </a:r>
            <a:endParaRPr lang="ar-SA" b="1" u="sng" dirty="0">
              <a:solidFill>
                <a:srgbClr val="C00000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9878499" y="2736714"/>
            <a:ext cx="1995854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أستعمل النماذج وحقائق الضرب المترابطة والطرح المتكرر ، لأجد ناتج القسمة على </a:t>
            </a:r>
            <a:r>
              <a:rPr lang="ku-Arab-IQ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وعلى </a:t>
            </a:r>
            <a:r>
              <a:rPr lang="ku-Arab-IQ" b="1" dirty="0" smtClean="0">
                <a:solidFill>
                  <a:schemeClr val="bg2">
                    <a:lumMod val="25000"/>
                  </a:schemeClr>
                </a:solidFill>
              </a:rPr>
              <a:t>٤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2664069" y="1612807"/>
            <a:ext cx="538022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مع محمد وعلي وحسن </a:t>
            </a:r>
            <a:r>
              <a:rPr lang="ku-Arab-IQ" sz="2400" b="1" dirty="0" smtClean="0">
                <a:solidFill>
                  <a:schemeClr val="accent1">
                    <a:lumMod val="50000"/>
                  </a:schemeClr>
                </a:solidFill>
              </a:rPr>
              <a:t>٢٤ 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لعبة ، إذا كان كل منهم معه مثل ما مع الآخر ، فكم لعبة مع كل واحد منهم ؟ </a:t>
            </a:r>
            <a:endParaRPr lang="ar-S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880" y="1089006"/>
            <a:ext cx="2022721" cy="1647708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4624754" y="2656647"/>
            <a:ext cx="361854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2">
                    <a:lumMod val="75000"/>
                  </a:schemeClr>
                </a:solidFill>
              </a:rPr>
              <a:t>أقسم </a:t>
            </a:r>
            <a:r>
              <a:rPr lang="ku-Arab-IQ" sz="2000" b="1" dirty="0" smtClean="0">
                <a:solidFill>
                  <a:schemeClr val="accent2">
                    <a:lumMod val="75000"/>
                  </a:schemeClr>
                </a:solidFill>
              </a:rPr>
              <a:t>٢٤ </a:t>
            </a:r>
            <a:r>
              <a:rPr lang="ar-SA" sz="2000" b="1" dirty="0" smtClean="0">
                <a:solidFill>
                  <a:schemeClr val="accent2">
                    <a:lumMod val="75000"/>
                  </a:schemeClr>
                </a:solidFill>
              </a:rPr>
              <a:t>لعبة على </a:t>
            </a:r>
            <a:r>
              <a:rPr lang="ku-Arab-IQ" sz="2000" b="1" dirty="0" smtClean="0">
                <a:solidFill>
                  <a:schemeClr val="accent2">
                    <a:lumMod val="75000"/>
                  </a:schemeClr>
                </a:solidFill>
              </a:rPr>
              <a:t>٣ </a:t>
            </a:r>
            <a:r>
              <a:rPr lang="ar-SA" sz="2000" b="1" dirty="0" smtClean="0">
                <a:solidFill>
                  <a:schemeClr val="accent2">
                    <a:lumMod val="75000"/>
                  </a:schemeClr>
                </a:solidFill>
              </a:rPr>
              <a:t>مجموعات متساوية</a:t>
            </a:r>
          </a:p>
          <a:p>
            <a:pPr algn="ctr"/>
            <a:r>
              <a:rPr lang="ar-SA" sz="2000" b="1" dirty="0" smtClean="0">
                <a:solidFill>
                  <a:schemeClr val="accent2">
                    <a:lumMod val="75000"/>
                  </a:schemeClr>
                </a:solidFill>
              </a:rPr>
              <a:t>أي أجد ناتج  </a:t>
            </a:r>
            <a:r>
              <a:rPr lang="ku-Arab-IQ" sz="2000" b="1" dirty="0" smtClean="0">
                <a:solidFill>
                  <a:schemeClr val="accent2">
                    <a:lumMod val="75000"/>
                  </a:schemeClr>
                </a:solidFill>
              </a:rPr>
              <a:t>٢٤  </a:t>
            </a:r>
            <a:r>
              <a:rPr lang="ar-SA" sz="2000" b="1" dirty="0" smtClean="0">
                <a:solidFill>
                  <a:schemeClr val="accent2">
                    <a:lumMod val="75000"/>
                  </a:schemeClr>
                </a:solidFill>
              </a:rPr>
              <a:t>÷  </a:t>
            </a:r>
            <a:r>
              <a:rPr lang="ku-Arab-IQ" sz="2000" b="1" dirty="0" smtClean="0">
                <a:solidFill>
                  <a:schemeClr val="accent2">
                    <a:lumMod val="75000"/>
                  </a:schemeClr>
                </a:solidFill>
              </a:rPr>
              <a:t>٣ </a:t>
            </a:r>
            <a:r>
              <a:rPr lang="ar-SA" sz="2000" b="1" dirty="0" smtClean="0">
                <a:solidFill>
                  <a:schemeClr val="accent2">
                    <a:lumMod val="75000"/>
                  </a:schemeClr>
                </a:solidFill>
              </a:rPr>
              <a:t>  أو </a:t>
            </a:r>
            <a:endParaRPr lang="ar-S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250" b="9668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54" b="5379"/>
          <a:stretch/>
        </p:blipFill>
        <p:spPr>
          <a:xfrm>
            <a:off x="8531902" y="2298970"/>
            <a:ext cx="1314887" cy="1164552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76571" y="3033033"/>
            <a:ext cx="1105341" cy="514520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11509" y="4283113"/>
            <a:ext cx="3887037" cy="1555202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6085892" y="3691883"/>
            <a:ext cx="993531" cy="36933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المقسوم 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4692226" y="3691883"/>
            <a:ext cx="1268235" cy="36933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المقسوم عليه 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7" name="رابط كسهم مستقيم 26"/>
          <p:cNvCxnSpPr/>
          <p:nvPr/>
        </p:nvCxnSpPr>
        <p:spPr>
          <a:xfrm flipH="1" flipV="1">
            <a:off x="6361441" y="3364533"/>
            <a:ext cx="14044" cy="32735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كسهم مستقيم 27"/>
          <p:cNvCxnSpPr/>
          <p:nvPr/>
        </p:nvCxnSpPr>
        <p:spPr>
          <a:xfrm flipH="1" flipV="1">
            <a:off x="5701867" y="3364533"/>
            <a:ext cx="14044" cy="32735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مربع نص 28"/>
          <p:cNvSpPr txBox="1"/>
          <p:nvPr/>
        </p:nvSpPr>
        <p:spPr>
          <a:xfrm>
            <a:off x="1162056" y="4136782"/>
            <a:ext cx="281357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من هذا النموذج يتضح أن </a:t>
            </a:r>
          </a:p>
          <a:p>
            <a:pPr algn="ctr"/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٢٤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٣ = ٨  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أو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" name="صورة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44545" y="4935213"/>
            <a:ext cx="1371485" cy="1430029"/>
          </a:xfrm>
          <a:prstGeom prst="rect">
            <a:avLst/>
          </a:prstGeom>
        </p:spPr>
      </p:pic>
      <p:sp>
        <p:nvSpPr>
          <p:cNvPr id="30" name="مربع نص 29"/>
          <p:cNvSpPr txBox="1"/>
          <p:nvPr/>
        </p:nvSpPr>
        <p:spPr>
          <a:xfrm>
            <a:off x="2589485" y="6104156"/>
            <a:ext cx="72930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جملة القسمة</a:t>
            </a:r>
            <a:r>
              <a:rPr lang="ku-Arab-IQ" sz="2400" b="1" dirty="0" smtClean="0">
                <a:solidFill>
                  <a:srgbClr val="C00000"/>
                </a:solidFill>
              </a:rPr>
              <a:t> ٢٤ </a:t>
            </a:r>
            <a:r>
              <a:rPr lang="ar-SA" sz="2400" b="1" dirty="0" smtClean="0">
                <a:solidFill>
                  <a:srgbClr val="C00000"/>
                </a:solidFill>
              </a:rPr>
              <a:t>÷ </a:t>
            </a:r>
            <a:r>
              <a:rPr lang="ku-Arab-IQ" sz="2400" b="1" dirty="0" smtClean="0">
                <a:solidFill>
                  <a:srgbClr val="C00000"/>
                </a:solidFill>
              </a:rPr>
              <a:t>٣ = ٨ </a:t>
            </a:r>
            <a:r>
              <a:rPr lang="ar-SA" sz="2400" b="1" dirty="0" smtClean="0">
                <a:solidFill>
                  <a:srgbClr val="C00000"/>
                </a:solidFill>
              </a:rPr>
              <a:t>تبين أن نصيب كل شخص منهم </a:t>
            </a:r>
            <a:r>
              <a:rPr lang="ku-Arab-IQ" sz="2400" b="1" dirty="0" smtClean="0">
                <a:solidFill>
                  <a:srgbClr val="C00000"/>
                </a:solidFill>
              </a:rPr>
              <a:t>٨ </a:t>
            </a:r>
            <a:r>
              <a:rPr lang="ar-SA" sz="2400" b="1" dirty="0" smtClean="0">
                <a:solidFill>
                  <a:srgbClr val="C00000"/>
                </a:solidFill>
              </a:rPr>
              <a:t>لعب 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6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  <p:bldP spid="4" grpId="0"/>
      <p:bldP spid="13" grpId="0" animBg="1"/>
      <p:bldP spid="26" grpId="0" animBg="1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" t="36373" r="65846" b="36441"/>
          <a:stretch/>
        </p:blipFill>
        <p:spPr>
          <a:xfrm>
            <a:off x="3757688" y="3505733"/>
            <a:ext cx="2469407" cy="1898938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115977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١١٤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1073385" y="1953468"/>
            <a:ext cx="808089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طيور :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 كتلة فرخ النعام </a:t>
            </a:r>
            <a:r>
              <a:rPr lang="ku-Arab-IQ" sz="2400" b="1" dirty="0" smtClean="0">
                <a:solidFill>
                  <a:schemeClr val="accent1">
                    <a:lumMod val="50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كيلو جرامات ، إذا كان مجموع كتل </a:t>
            </a:r>
            <a:r>
              <a:rPr lang="ar-SA" sz="2400" b="1" dirty="0" err="1" smtClean="0">
                <a:solidFill>
                  <a:schemeClr val="accent1">
                    <a:lumMod val="50000"/>
                  </a:schemeClr>
                </a:solidFill>
              </a:rPr>
              <a:t>الأفرخ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 في العش </a:t>
            </a:r>
            <a:r>
              <a:rPr lang="ku-Arab-IQ" sz="2400" b="1" dirty="0" smtClean="0">
                <a:solidFill>
                  <a:schemeClr val="accent1">
                    <a:lumMod val="50000"/>
                  </a:schemeClr>
                </a:solidFill>
              </a:rPr>
              <a:t>٢٨ 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كيلو جراماً ، فهل أستطيع أن أكتب جملة عددية تبين عدد </a:t>
            </a:r>
            <a:r>
              <a:rPr lang="ar-SA" sz="2400" b="1" dirty="0" err="1" smtClean="0">
                <a:solidFill>
                  <a:schemeClr val="accent1">
                    <a:lumMod val="50000"/>
                  </a:schemeClr>
                </a:solidFill>
              </a:rPr>
              <a:t>الأفرخ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 في العش ؟  </a:t>
            </a:r>
            <a:endParaRPr lang="ar-S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2" name="صورة 51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53" name="مربع نص 52"/>
          <p:cNvSpPr txBox="1"/>
          <p:nvPr/>
        </p:nvSpPr>
        <p:spPr>
          <a:xfrm>
            <a:off x="6087643" y="1504168"/>
            <a:ext cx="27164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أستعمل الحقائق المترابطة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7" name="مخطط انسيابي: محطة طرفية 116"/>
          <p:cNvSpPr/>
          <p:nvPr/>
        </p:nvSpPr>
        <p:spPr>
          <a:xfrm>
            <a:off x="8827470" y="1443920"/>
            <a:ext cx="1943007" cy="444457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مثال من واقع الحياة </a:t>
            </a:r>
            <a:endParaRPr lang="ar-SA" b="1" dirty="0">
              <a:solidFill>
                <a:schemeClr val="bg1"/>
              </a:solidFill>
            </a:endParaRPr>
          </a:p>
        </p:txBody>
      </p:sp>
      <p:pic>
        <p:nvPicPr>
          <p:cNvPr id="118" name="صورة 11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477" y="1441082"/>
            <a:ext cx="444457" cy="444457"/>
          </a:xfrm>
          <a:prstGeom prst="rect">
            <a:avLst/>
          </a:prstGeom>
        </p:spPr>
      </p:pic>
      <p:sp>
        <p:nvSpPr>
          <p:cNvPr id="119" name="مربع نص 118"/>
          <p:cNvSpPr txBox="1"/>
          <p:nvPr/>
        </p:nvSpPr>
        <p:spPr>
          <a:xfrm>
            <a:off x="3312251" y="438803"/>
            <a:ext cx="34461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القسمة 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وعلى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٤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0" name="مخطط انسيابي: محطة طرفية 119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69198" y="2118311"/>
            <a:ext cx="1578278" cy="2039234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4362474" y="2954703"/>
            <a:ext cx="47918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أستعمل حقيقة الضرب المناسبة لأجد ناتج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٢٨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÷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 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أو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23191" y="2954703"/>
            <a:ext cx="925992" cy="432179"/>
          </a:xfrm>
          <a:prstGeom prst="rect">
            <a:avLst/>
          </a:prstGeom>
        </p:spPr>
      </p:pic>
      <p:sp>
        <p:nvSpPr>
          <p:cNvPr id="121" name="مستطيل 120"/>
          <p:cNvSpPr/>
          <p:nvPr/>
        </p:nvSpPr>
        <p:spPr>
          <a:xfrm>
            <a:off x="7014851" y="3639527"/>
            <a:ext cx="1750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 </a:t>
            </a:r>
            <a:endParaRPr lang="ar-SA" sz="2400" dirty="0"/>
          </a:p>
        </p:txBody>
      </p:sp>
      <p:sp>
        <p:nvSpPr>
          <p:cNvPr id="122" name="مستطيل 121"/>
          <p:cNvSpPr/>
          <p:nvPr/>
        </p:nvSpPr>
        <p:spPr>
          <a:xfrm>
            <a:off x="7088589" y="4224369"/>
            <a:ext cx="1677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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٢٨</a:t>
            </a:r>
            <a:endParaRPr lang="ar-SA" sz="2400" dirty="0"/>
          </a:p>
        </p:txBody>
      </p:sp>
      <p:sp>
        <p:nvSpPr>
          <p:cNvPr id="123" name="مستطيل 122"/>
          <p:cNvSpPr/>
          <p:nvPr/>
        </p:nvSpPr>
        <p:spPr>
          <a:xfrm>
            <a:off x="7210110" y="4754524"/>
            <a:ext cx="1576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rgbClr val="C00000"/>
                </a:solidFill>
              </a:rPr>
              <a:t>٧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= ٢٨</a:t>
            </a:r>
            <a:endParaRPr lang="ar-SA" sz="2400" dirty="0"/>
          </a:p>
        </p:txBody>
      </p:sp>
      <p:sp>
        <p:nvSpPr>
          <p:cNvPr id="9" name="مربع نص 8"/>
          <p:cNvSpPr txBox="1"/>
          <p:nvPr/>
        </p:nvSpPr>
        <p:spPr>
          <a:xfrm>
            <a:off x="3605865" y="5689385"/>
            <a:ext cx="52424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إذن :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= ٧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، أي ان في العش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أفرخ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201778" y="3965709"/>
            <a:ext cx="158122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/>
              <a:t>أفكر : ما العدد الذي إذا ضربته في </a:t>
            </a:r>
            <a:r>
              <a:rPr lang="ku-Arab-IQ" b="1" dirty="0" smtClean="0"/>
              <a:t>٤ </a:t>
            </a:r>
            <a:r>
              <a:rPr lang="ar-SA" b="1" dirty="0" smtClean="0"/>
              <a:t>كان الناتج </a:t>
            </a:r>
            <a:r>
              <a:rPr lang="ku-Arab-IQ" b="1" dirty="0" smtClean="0"/>
              <a:t>٢٨ </a:t>
            </a:r>
            <a:r>
              <a:rPr lang="ar-SA" b="1" dirty="0" smtClean="0"/>
              <a:t>؟ 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49750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1" grpId="0"/>
      <p:bldP spid="122" grpId="0"/>
      <p:bldP spid="123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115977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١١٤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1073385" y="1953468"/>
            <a:ext cx="808089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نقود :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 يريد احمد أن يقسم </a:t>
            </a:r>
            <a:r>
              <a:rPr lang="ku-Arab-IQ" sz="2400" b="1" dirty="0" smtClean="0">
                <a:solidFill>
                  <a:schemeClr val="accent1">
                    <a:lumMod val="50000"/>
                  </a:schemeClr>
                </a:solidFill>
              </a:rPr>
              <a:t>٢٠ 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ريالاً بالتساوي على </a:t>
            </a:r>
            <a:r>
              <a:rPr lang="ku-Arab-IQ" sz="2400" b="1" dirty="0" smtClean="0">
                <a:solidFill>
                  <a:schemeClr val="accent1">
                    <a:lumMod val="50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أشخاص. أكتب جملة عددية تبين نصيب كل شخص.</a:t>
            </a:r>
            <a:endParaRPr lang="ar-S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2" name="صورة 51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53" name="مربع نص 52"/>
          <p:cNvSpPr txBox="1"/>
          <p:nvPr/>
        </p:nvSpPr>
        <p:spPr>
          <a:xfrm>
            <a:off x="6087643" y="1504168"/>
            <a:ext cx="27164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أستعمل الطرح المتكرر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7" name="مخطط انسيابي: محطة طرفية 116"/>
          <p:cNvSpPr/>
          <p:nvPr/>
        </p:nvSpPr>
        <p:spPr>
          <a:xfrm>
            <a:off x="8827470" y="1443920"/>
            <a:ext cx="1943007" cy="444457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مثال من واقع الحياة </a:t>
            </a:r>
            <a:endParaRPr lang="ar-SA" b="1" dirty="0">
              <a:solidFill>
                <a:schemeClr val="bg1"/>
              </a:solidFill>
            </a:endParaRPr>
          </a:p>
        </p:txBody>
      </p:sp>
      <p:pic>
        <p:nvPicPr>
          <p:cNvPr id="118" name="صورة 11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477" y="1441082"/>
            <a:ext cx="444457" cy="444457"/>
          </a:xfrm>
          <a:prstGeom prst="rect">
            <a:avLst/>
          </a:prstGeom>
        </p:spPr>
      </p:pic>
      <p:sp>
        <p:nvSpPr>
          <p:cNvPr id="119" name="مربع نص 118"/>
          <p:cNvSpPr txBox="1"/>
          <p:nvPr/>
        </p:nvSpPr>
        <p:spPr>
          <a:xfrm>
            <a:off x="3312251" y="438803"/>
            <a:ext cx="34461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القسمة 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وعلى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٤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0" name="مخطط انسيابي: محطة طرفية 119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903785" y="2954703"/>
            <a:ext cx="5250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لكي أعرف نصيب كل شخص أجد ناتج القسمة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٢٠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÷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 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أو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871699" y="5371066"/>
            <a:ext cx="25553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لذلك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= 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أو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42038" y="2170844"/>
            <a:ext cx="1507569" cy="1794865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27419" y="2910919"/>
            <a:ext cx="956891" cy="487677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32160" y="3677023"/>
            <a:ext cx="516000" cy="1429134"/>
          </a:xfrm>
          <a:prstGeom prst="rect">
            <a:avLst/>
          </a:prstGeom>
        </p:spPr>
      </p:pic>
      <p:cxnSp>
        <p:nvCxnSpPr>
          <p:cNvPr id="27" name="رابط كسهم مستقيم 26"/>
          <p:cNvCxnSpPr/>
          <p:nvPr/>
        </p:nvCxnSpPr>
        <p:spPr>
          <a:xfrm flipH="1" flipV="1">
            <a:off x="8243299" y="4282622"/>
            <a:ext cx="705841" cy="5879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5" name="صورة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53219" y="3709303"/>
            <a:ext cx="516000" cy="1409734"/>
          </a:xfrm>
          <a:prstGeom prst="rect">
            <a:avLst/>
          </a:prstGeom>
        </p:spPr>
      </p:pic>
      <p:cxnSp>
        <p:nvCxnSpPr>
          <p:cNvPr id="30" name="رابط كسهم مستقيم 29"/>
          <p:cNvCxnSpPr/>
          <p:nvPr/>
        </p:nvCxnSpPr>
        <p:spPr>
          <a:xfrm flipH="1" flipV="1">
            <a:off x="6939498" y="4286580"/>
            <a:ext cx="705841" cy="5879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9" name="صورة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81988" y="3735170"/>
            <a:ext cx="516000" cy="1383867"/>
          </a:xfrm>
          <a:prstGeom prst="rect">
            <a:avLst/>
          </a:prstGeom>
        </p:spPr>
      </p:pic>
      <p:cxnSp>
        <p:nvCxnSpPr>
          <p:cNvPr id="32" name="رابط كسهم مستقيم 31"/>
          <p:cNvCxnSpPr/>
          <p:nvPr/>
        </p:nvCxnSpPr>
        <p:spPr>
          <a:xfrm flipH="1" flipV="1">
            <a:off x="5587164" y="4282622"/>
            <a:ext cx="705841" cy="5879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صورة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59801" y="3764547"/>
            <a:ext cx="516000" cy="1364467"/>
          </a:xfrm>
          <a:prstGeom prst="rect">
            <a:avLst/>
          </a:prstGeom>
        </p:spPr>
      </p:pic>
      <p:cxnSp>
        <p:nvCxnSpPr>
          <p:cNvPr id="34" name="رابط كسهم مستقيم 33"/>
          <p:cNvCxnSpPr/>
          <p:nvPr/>
        </p:nvCxnSpPr>
        <p:spPr>
          <a:xfrm flipH="1" flipV="1">
            <a:off x="4279265" y="4282622"/>
            <a:ext cx="705841" cy="5879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1" name="صورة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55018" y="3775808"/>
            <a:ext cx="490200" cy="1345067"/>
          </a:xfrm>
          <a:prstGeom prst="rect">
            <a:avLst/>
          </a:prstGeom>
        </p:spPr>
      </p:pic>
      <p:sp>
        <p:nvSpPr>
          <p:cNvPr id="22" name="مربع نص 21"/>
          <p:cNvSpPr txBox="1"/>
          <p:nvPr/>
        </p:nvSpPr>
        <p:spPr>
          <a:xfrm>
            <a:off x="1289465" y="3952505"/>
            <a:ext cx="1480342" cy="92333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أطرح العدد </a:t>
            </a:r>
            <a:r>
              <a:rPr lang="ku-Arab-IQ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خمس مرات حتى أصل إلى الصفر 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صورة 22"/>
          <p:cNvPicPr>
            <a:picLocks noChangeAspect="1"/>
          </p:cNvPicPr>
          <p:nvPr/>
        </p:nvPicPr>
        <p:blipFill>
          <a:blip r:embed="rId1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7643" y="5289744"/>
            <a:ext cx="996090" cy="624307"/>
          </a:xfrm>
          <a:prstGeom prst="rect">
            <a:avLst/>
          </a:prstGeom>
        </p:spPr>
      </p:pic>
      <p:sp>
        <p:nvSpPr>
          <p:cNvPr id="24" name="مربع نص 23"/>
          <p:cNvSpPr txBox="1"/>
          <p:nvPr/>
        </p:nvSpPr>
        <p:spPr>
          <a:xfrm>
            <a:off x="3203449" y="6056823"/>
            <a:ext cx="38207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أي أن نصيب كل شخص </a:t>
            </a:r>
            <a:r>
              <a:rPr lang="ku-Arab-IQ" sz="2400" b="1" dirty="0" smtClean="0">
                <a:solidFill>
                  <a:srgbClr val="C00000"/>
                </a:solidFill>
              </a:rPr>
              <a:t>٥ </a:t>
            </a:r>
            <a:r>
              <a:rPr lang="ar-SA" sz="2400" b="1" dirty="0" smtClean="0">
                <a:solidFill>
                  <a:srgbClr val="C00000"/>
                </a:solidFill>
              </a:rPr>
              <a:t>ريالات 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3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22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115977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١١٤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1073385" y="1953468"/>
            <a:ext cx="808089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نقود :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 يريد احمد أن يقسم </a:t>
            </a:r>
            <a:r>
              <a:rPr lang="ku-Arab-IQ" sz="2400" b="1" dirty="0" smtClean="0">
                <a:solidFill>
                  <a:schemeClr val="accent1">
                    <a:lumMod val="50000"/>
                  </a:schemeClr>
                </a:solidFill>
              </a:rPr>
              <a:t>٢٠ 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ريالاً بالتساوي على </a:t>
            </a:r>
            <a:r>
              <a:rPr lang="ku-Arab-IQ" sz="2400" b="1" dirty="0" smtClean="0">
                <a:solidFill>
                  <a:schemeClr val="accent1">
                    <a:lumMod val="50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أشخاص. أكتب جملة عددية تبين نصيب كل شخص.</a:t>
            </a:r>
            <a:endParaRPr lang="ar-S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2" name="صورة 51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53" name="مربع نص 52"/>
          <p:cNvSpPr txBox="1"/>
          <p:nvPr/>
        </p:nvSpPr>
        <p:spPr>
          <a:xfrm>
            <a:off x="6087643" y="1504168"/>
            <a:ext cx="27164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أستعمل الطرح المتكرر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7" name="مخطط انسيابي: محطة طرفية 116"/>
          <p:cNvSpPr/>
          <p:nvPr/>
        </p:nvSpPr>
        <p:spPr>
          <a:xfrm>
            <a:off x="8827470" y="1443920"/>
            <a:ext cx="1943007" cy="444457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مثال من واقع الحياة </a:t>
            </a:r>
            <a:endParaRPr lang="ar-SA" b="1" dirty="0">
              <a:solidFill>
                <a:schemeClr val="bg1"/>
              </a:solidFill>
            </a:endParaRPr>
          </a:p>
        </p:txBody>
      </p:sp>
      <p:pic>
        <p:nvPicPr>
          <p:cNvPr id="118" name="صورة 11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477" y="1441082"/>
            <a:ext cx="444457" cy="444457"/>
          </a:xfrm>
          <a:prstGeom prst="rect">
            <a:avLst/>
          </a:prstGeom>
        </p:spPr>
      </p:pic>
      <p:sp>
        <p:nvSpPr>
          <p:cNvPr id="119" name="مربع نص 118"/>
          <p:cNvSpPr txBox="1"/>
          <p:nvPr/>
        </p:nvSpPr>
        <p:spPr>
          <a:xfrm>
            <a:off x="3312251" y="438803"/>
            <a:ext cx="34461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القسمة 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وعلى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٤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0" name="مخطط انسيابي: محطة طرفية 119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42038" y="2170844"/>
            <a:ext cx="1507569" cy="1794865"/>
          </a:xfrm>
          <a:prstGeom prst="rect">
            <a:avLst/>
          </a:prstGeom>
        </p:spPr>
      </p:pic>
      <p:sp>
        <p:nvSpPr>
          <p:cNvPr id="31" name="مربع نص 30"/>
          <p:cNvSpPr txBox="1"/>
          <p:nvPr/>
        </p:nvSpPr>
        <p:spPr>
          <a:xfrm>
            <a:off x="8282904" y="2966971"/>
            <a:ext cx="1265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أتحقق :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1676520" y="3325464"/>
            <a:ext cx="68746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أبدأ من العدد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٢٠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، وأعد تنازلياً أربعة </a:t>
            </a:r>
            <a:r>
              <a:rPr lang="ar-SA" sz="2400" b="1" dirty="0" err="1" smtClean="0">
                <a:solidFill>
                  <a:schemeClr val="bg2">
                    <a:lumMod val="25000"/>
                  </a:schemeClr>
                </a:solidFill>
              </a:rPr>
              <a:t>أربعة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حتى أصل إلى الصفر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67" b="69325"/>
          <a:stretch/>
        </p:blipFill>
        <p:spPr>
          <a:xfrm>
            <a:off x="2118946" y="4260356"/>
            <a:ext cx="7035336" cy="134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0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" t="10915" r="48120" b="33318"/>
          <a:stretch/>
        </p:blipFill>
        <p:spPr>
          <a:xfrm>
            <a:off x="1220824" y="3026514"/>
            <a:ext cx="1477785" cy="1795589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115977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١١٥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39" name="مربع نص 38"/>
          <p:cNvSpPr txBox="1"/>
          <p:nvPr/>
        </p:nvSpPr>
        <p:spPr>
          <a:xfrm>
            <a:off x="3312251" y="438803"/>
            <a:ext cx="34461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القسمة 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وعلى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٤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57780" y="3026514"/>
            <a:ext cx="7713889" cy="230243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312" y="1556585"/>
            <a:ext cx="1115297" cy="1115297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8413" b="80794" l="2698" r="979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64" b="17436"/>
          <a:stretch/>
        </p:blipFill>
        <p:spPr>
          <a:xfrm>
            <a:off x="8409306" y="1139454"/>
            <a:ext cx="2999319" cy="194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0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766" y="2118756"/>
            <a:ext cx="7559401" cy="52380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115977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١١٥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244" y="1246740"/>
            <a:ext cx="650277" cy="650277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4431324" y="1348600"/>
            <a:ext cx="61051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أتــأكــد: أستعمل </a:t>
            </a:r>
            <a:r>
              <a:rPr lang="ar-SA" sz="2400" b="1" dirty="0" smtClean="0"/>
              <a:t>أياً من طرائق القسمة لأجد ناتج القسمة : </a:t>
            </a:r>
            <a:endParaRPr lang="ar-SA" sz="2400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8600490" y="2167895"/>
            <a:ext cx="7737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2660838" y="2167895"/>
            <a:ext cx="7737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9777046" y="3529791"/>
            <a:ext cx="4288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3312251" y="438803"/>
            <a:ext cx="34461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القسمة 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وعلى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٤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مخطط انسيابي: محطة طرفية 42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مستطيل 43"/>
          <p:cNvSpPr/>
          <p:nvPr/>
        </p:nvSpPr>
        <p:spPr>
          <a:xfrm>
            <a:off x="8804089" y="2772677"/>
            <a:ext cx="1576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٣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١٢</a:t>
            </a:r>
            <a:endParaRPr lang="ar-SA" sz="2400" dirty="0"/>
          </a:p>
        </p:txBody>
      </p:sp>
      <p:sp>
        <p:nvSpPr>
          <p:cNvPr id="45" name="مستطيل 44"/>
          <p:cNvSpPr/>
          <p:nvPr/>
        </p:nvSpPr>
        <p:spPr>
          <a:xfrm>
            <a:off x="2867548" y="2772677"/>
            <a:ext cx="1576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٨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٣٢</a:t>
            </a:r>
            <a:endParaRPr lang="ar-SA" sz="2400" dirty="0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31566" y="3928507"/>
            <a:ext cx="7920601" cy="633733"/>
          </a:xfrm>
          <a:prstGeom prst="rect">
            <a:avLst/>
          </a:prstGeom>
        </p:spPr>
      </p:pic>
      <p:sp>
        <p:nvSpPr>
          <p:cNvPr id="46" name="مربع نص 45"/>
          <p:cNvSpPr txBox="1"/>
          <p:nvPr/>
        </p:nvSpPr>
        <p:spPr>
          <a:xfrm>
            <a:off x="3801207" y="3526316"/>
            <a:ext cx="4288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ستطيل 46"/>
          <p:cNvSpPr/>
          <p:nvPr/>
        </p:nvSpPr>
        <p:spPr>
          <a:xfrm>
            <a:off x="9057988" y="4785776"/>
            <a:ext cx="1402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٣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</a:t>
            </a:r>
            <a:endParaRPr lang="ar-SA" sz="2400" dirty="0"/>
          </a:p>
        </p:txBody>
      </p:sp>
      <p:sp>
        <p:nvSpPr>
          <p:cNvPr id="48" name="مستطيل 47"/>
          <p:cNvSpPr/>
          <p:nvPr/>
        </p:nvSpPr>
        <p:spPr>
          <a:xfrm>
            <a:off x="2942833" y="4785777"/>
            <a:ext cx="1576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٧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٢٨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62826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4" grpId="0"/>
      <p:bldP spid="44" grpId="0"/>
      <p:bldP spid="45" grpId="0"/>
      <p:bldP spid="46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115977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١١٥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244" y="1246740"/>
            <a:ext cx="650277" cy="650277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4431324" y="1348600"/>
            <a:ext cx="61051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أتــأكــد: أستعمل </a:t>
            </a:r>
            <a:r>
              <a:rPr lang="ar-SA" sz="2400" b="1" dirty="0" smtClean="0"/>
              <a:t>أياً من طرائق القسمة لأجد ناتج القسمة : </a:t>
            </a:r>
            <a:endParaRPr lang="ar-SA" sz="2400" b="1" dirty="0"/>
          </a:p>
        </p:txBody>
      </p:sp>
      <p:sp>
        <p:nvSpPr>
          <p:cNvPr id="42" name="مربع نص 41"/>
          <p:cNvSpPr txBox="1"/>
          <p:nvPr/>
        </p:nvSpPr>
        <p:spPr>
          <a:xfrm>
            <a:off x="3312251" y="438803"/>
            <a:ext cx="34461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القسمة 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وعلى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٤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مخطط انسيابي: محطة طرفية 42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7" name="مستطيل 46"/>
          <p:cNvSpPr/>
          <p:nvPr/>
        </p:nvSpPr>
        <p:spPr>
          <a:xfrm>
            <a:off x="5387650" y="3503053"/>
            <a:ext cx="2741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٢١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٣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ريالات </a:t>
            </a:r>
            <a:endParaRPr lang="ar-SA" sz="28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0999" y="2186064"/>
            <a:ext cx="9907201" cy="1202800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5" b="14979"/>
          <a:stretch/>
        </p:blipFill>
        <p:spPr>
          <a:xfrm>
            <a:off x="8968153" y="4551350"/>
            <a:ext cx="1239999" cy="860137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1368834" y="5411487"/>
            <a:ext cx="74352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أتحدث </a:t>
            </a:r>
            <a:r>
              <a:rPr lang="ar-S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أشرح لزملائي كيف استعملت </a:t>
            </a:r>
            <a:r>
              <a:rPr lang="ku-Arab-IQ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لأجد ناتج القسمة </a:t>
            </a:r>
            <a:r>
              <a:rPr lang="ku-Arab-IQ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٢٤ </a:t>
            </a:r>
            <a:r>
              <a:rPr lang="ar-S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٤</a:t>
            </a:r>
            <a:endParaRPr lang="ar-SA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95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115977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١١٥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42" name="مربع نص 41"/>
          <p:cNvSpPr txBox="1"/>
          <p:nvPr/>
        </p:nvSpPr>
        <p:spPr>
          <a:xfrm>
            <a:off x="3312251" y="438803"/>
            <a:ext cx="34461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القسمة 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وعلى </a:t>
            </a:r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٤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مخطط انسيابي: محطة طرفية 42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36074" y="2086349"/>
            <a:ext cx="7378801" cy="543200"/>
          </a:xfrm>
          <a:prstGeom prst="rect">
            <a:avLst/>
          </a:prstGeom>
        </p:spPr>
      </p:pic>
      <p:sp>
        <p:nvSpPr>
          <p:cNvPr id="20" name="مربع نص 19"/>
          <p:cNvSpPr txBox="1"/>
          <p:nvPr/>
        </p:nvSpPr>
        <p:spPr>
          <a:xfrm>
            <a:off x="4149969" y="1357287"/>
            <a:ext cx="636490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solidFill>
                  <a:srgbClr val="002060"/>
                </a:solidFill>
              </a:rPr>
              <a:t>أتــدرب وأحـل المـسائل </a:t>
            </a:r>
            <a:r>
              <a:rPr lang="ar-SA" sz="2000" b="1" u="sng" dirty="0" smtClean="0">
                <a:solidFill>
                  <a:srgbClr val="002060"/>
                </a:solidFill>
              </a:rPr>
              <a:t>: </a:t>
            </a:r>
            <a:r>
              <a:rPr lang="ar-SA" sz="2000" b="1" dirty="0"/>
              <a:t>أستعمل أياً من طرائق القسمة لأجد ناتج القسمة : </a:t>
            </a:r>
            <a:endParaRPr lang="ar-SA" sz="2000" b="1" dirty="0"/>
          </a:p>
        </p:txBody>
      </p:sp>
      <p:pic>
        <p:nvPicPr>
          <p:cNvPr id="21" name="صورة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658" y="1221404"/>
            <a:ext cx="621509" cy="62150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55474" y="3151821"/>
            <a:ext cx="7559401" cy="48500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94274" y="4145548"/>
            <a:ext cx="7920601" cy="653133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62074" y="5262295"/>
            <a:ext cx="8152801" cy="672533"/>
          </a:xfrm>
          <a:prstGeom prst="rect">
            <a:avLst/>
          </a:prstGeom>
        </p:spPr>
      </p:pic>
      <p:sp>
        <p:nvSpPr>
          <p:cNvPr id="24" name="مربع نص 23"/>
          <p:cNvSpPr txBox="1"/>
          <p:nvPr/>
        </p:nvSpPr>
        <p:spPr>
          <a:xfrm>
            <a:off x="8064992" y="2127374"/>
            <a:ext cx="7737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6216711" y="2148158"/>
            <a:ext cx="1576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٣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١٥</a:t>
            </a:r>
            <a:endParaRPr lang="ar-SA" sz="2400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2362074" y="2111339"/>
            <a:ext cx="7737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٠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658645" y="2127374"/>
            <a:ext cx="1402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٣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٠</a:t>
            </a:r>
            <a:endParaRPr lang="ar-SA" sz="2400" dirty="0"/>
          </a:p>
        </p:txBody>
      </p:sp>
      <p:sp>
        <p:nvSpPr>
          <p:cNvPr id="30" name="مستطيل 29"/>
          <p:cNvSpPr/>
          <p:nvPr/>
        </p:nvSpPr>
        <p:spPr>
          <a:xfrm>
            <a:off x="6288945" y="3237700"/>
            <a:ext cx="1576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٤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١٦</a:t>
            </a:r>
            <a:endParaRPr lang="ar-SA" sz="2400" dirty="0"/>
          </a:p>
        </p:txBody>
      </p:sp>
      <p:sp>
        <p:nvSpPr>
          <p:cNvPr id="31" name="مستطيل 30"/>
          <p:cNvSpPr/>
          <p:nvPr/>
        </p:nvSpPr>
        <p:spPr>
          <a:xfrm>
            <a:off x="240150" y="3167318"/>
            <a:ext cx="17491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٣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٣٠</a:t>
            </a:r>
            <a:endParaRPr lang="ar-SA" sz="2400" dirty="0"/>
          </a:p>
        </p:txBody>
      </p:sp>
      <p:sp>
        <p:nvSpPr>
          <p:cNvPr id="32" name="مربع نص 31"/>
          <p:cNvSpPr txBox="1"/>
          <p:nvPr/>
        </p:nvSpPr>
        <p:spPr>
          <a:xfrm>
            <a:off x="8064992" y="3202580"/>
            <a:ext cx="7737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2018450" y="3158714"/>
            <a:ext cx="9079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9231923" y="3790113"/>
            <a:ext cx="4288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3052190" y="3807236"/>
            <a:ext cx="7001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9231560" y="4947744"/>
            <a:ext cx="4288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3310385" y="4955572"/>
            <a:ext cx="4288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مستطيل 37"/>
          <p:cNvSpPr/>
          <p:nvPr/>
        </p:nvSpPr>
        <p:spPr>
          <a:xfrm>
            <a:off x="6515519" y="4348886"/>
            <a:ext cx="1402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١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endParaRPr lang="ar-SA" sz="2400" dirty="0"/>
          </a:p>
        </p:txBody>
      </p:sp>
      <p:sp>
        <p:nvSpPr>
          <p:cNvPr id="39" name="مستطيل 38"/>
          <p:cNvSpPr/>
          <p:nvPr/>
        </p:nvSpPr>
        <p:spPr>
          <a:xfrm>
            <a:off x="6438474" y="5515435"/>
            <a:ext cx="1576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٩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٢٧</a:t>
            </a:r>
            <a:endParaRPr lang="ar-SA" sz="2400" dirty="0"/>
          </a:p>
        </p:txBody>
      </p:sp>
      <p:sp>
        <p:nvSpPr>
          <p:cNvPr id="40" name="مستطيل 39"/>
          <p:cNvSpPr/>
          <p:nvPr/>
        </p:nvSpPr>
        <p:spPr>
          <a:xfrm>
            <a:off x="374348" y="4264829"/>
            <a:ext cx="17491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١٠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٤٠</a:t>
            </a:r>
            <a:endParaRPr lang="ar-SA" sz="2400" dirty="0"/>
          </a:p>
        </p:txBody>
      </p:sp>
      <p:sp>
        <p:nvSpPr>
          <p:cNvPr id="41" name="مستطيل 40"/>
          <p:cNvSpPr/>
          <p:nvPr/>
        </p:nvSpPr>
        <p:spPr>
          <a:xfrm>
            <a:off x="586400" y="5515435"/>
            <a:ext cx="1402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٢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77703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768</Words>
  <Application>Microsoft Office PowerPoint</Application>
  <PresentationFormat>شاشة عريضة</PresentationFormat>
  <Paragraphs>156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121</cp:revision>
  <dcterms:created xsi:type="dcterms:W3CDTF">2022-12-02T21:48:32Z</dcterms:created>
  <dcterms:modified xsi:type="dcterms:W3CDTF">2023-01-28T11:50:37Z</dcterms:modified>
</cp:coreProperties>
</file>