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696"/>
    <a:srgbClr val="883994"/>
    <a:srgbClr val="624097"/>
    <a:srgbClr val="9704C7"/>
    <a:srgbClr val="CC00FF"/>
    <a:srgbClr val="E6DA61"/>
    <a:srgbClr val="9900CC"/>
    <a:srgbClr val="9966FF"/>
    <a:srgbClr val="CC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07/07/44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emf"/><Relationship Id="rId5" Type="http://schemas.microsoft.com/office/2007/relationships/hdphoto" Target="../media/hdphoto2.wdp"/><Relationship Id="rId10" Type="http://schemas.openxmlformats.org/officeDocument/2006/relationships/image" Target="../media/image5.emf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emf"/><Relationship Id="rId5" Type="http://schemas.microsoft.com/office/2007/relationships/hdphoto" Target="../media/hdphoto2.wdp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EE696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1" name="مخطط انسيابي: محطة طرفية 20"/>
          <p:cNvSpPr/>
          <p:nvPr/>
        </p:nvSpPr>
        <p:spPr>
          <a:xfrm>
            <a:off x="8105007" y="1430758"/>
            <a:ext cx="1126539" cy="346832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>نشاط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أستكشف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تمثيل القسمة بنموذج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9878499" y="2736714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أستعمل قطع العد لأعمل نموذجاً لمسألة قسمة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332715" y="1576828"/>
            <a:ext cx="22911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أجد ناتج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٥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98579" y="2251482"/>
            <a:ext cx="90279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000" b="1" dirty="0" smtClean="0">
                <a:solidFill>
                  <a:srgbClr val="C00000"/>
                </a:solidFill>
              </a:rPr>
              <a:t>١</a:t>
            </a:r>
            <a:r>
              <a:rPr lang="ar-SA" sz="2000" b="1" dirty="0" smtClean="0">
                <a:solidFill>
                  <a:srgbClr val="C00000"/>
                </a:solidFill>
              </a:rPr>
              <a:t> 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٢٠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قطعة عد ، وأضع كل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منها في عمود ، وأستمر في تكوين الأعمدة حتى تنفذ القطع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133789" y="2830454"/>
            <a:ext cx="42927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000" b="1" dirty="0" smtClean="0">
                <a:solidFill>
                  <a:srgbClr val="C00000"/>
                </a:solidFill>
              </a:rPr>
              <a:t>٢</a:t>
            </a:r>
            <a:r>
              <a:rPr lang="ar-SA" sz="2000" b="1" dirty="0" smtClean="0">
                <a:solidFill>
                  <a:srgbClr val="C00000"/>
                </a:solidFill>
              </a:rPr>
              <a:t> 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أنظم الأعمدة بعضها بجانب بعض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1602105" y="328174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>
            <a:off x="1955878" y="328174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2306673" y="328173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2657468" y="328173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/>
          <p:cNvSpPr/>
          <p:nvPr/>
        </p:nvSpPr>
        <p:spPr>
          <a:xfrm>
            <a:off x="3008263" y="328808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/>
          <p:cNvSpPr/>
          <p:nvPr/>
        </p:nvSpPr>
        <p:spPr>
          <a:xfrm>
            <a:off x="3365575" y="328173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895768" y="328808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32"/>
          <p:cNvSpPr/>
          <p:nvPr/>
        </p:nvSpPr>
        <p:spPr>
          <a:xfrm>
            <a:off x="1246563" y="328807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1603661" y="370971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/>
          <p:cNvSpPr/>
          <p:nvPr/>
        </p:nvSpPr>
        <p:spPr>
          <a:xfrm>
            <a:off x="1957434" y="370971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2308229" y="370970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/>
          <p:cNvSpPr/>
          <p:nvPr/>
        </p:nvSpPr>
        <p:spPr>
          <a:xfrm>
            <a:off x="2659024" y="370970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>
            <a:off x="3009819" y="371605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367131" y="370970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/>
          <p:cNvSpPr/>
          <p:nvPr/>
        </p:nvSpPr>
        <p:spPr>
          <a:xfrm>
            <a:off x="897324" y="371605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/>
          <p:cNvSpPr/>
          <p:nvPr/>
        </p:nvSpPr>
        <p:spPr>
          <a:xfrm>
            <a:off x="1248119" y="371604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3714814" y="328173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4068373" y="328173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/>
          <p:cNvSpPr/>
          <p:nvPr/>
        </p:nvSpPr>
        <p:spPr>
          <a:xfrm>
            <a:off x="3716370" y="370970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>
            <a:off x="4070143" y="370970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776477" y="3763427"/>
            <a:ext cx="535089" cy="22899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مستدير الزوايا 46"/>
          <p:cNvSpPr/>
          <p:nvPr/>
        </p:nvSpPr>
        <p:spPr>
          <a:xfrm>
            <a:off x="5401333" y="3763427"/>
            <a:ext cx="535089" cy="22899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6029857" y="3763427"/>
            <a:ext cx="535089" cy="22899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مستدير الزوايا 48"/>
          <p:cNvSpPr/>
          <p:nvPr/>
        </p:nvSpPr>
        <p:spPr>
          <a:xfrm>
            <a:off x="6662119" y="3763427"/>
            <a:ext cx="535089" cy="22899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/>
          <p:cNvSpPr txBox="1"/>
          <p:nvPr/>
        </p:nvSpPr>
        <p:spPr>
          <a:xfrm>
            <a:off x="895768" y="3419522"/>
            <a:ext cx="31997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000" b="1" dirty="0" smtClean="0">
                <a:solidFill>
                  <a:srgbClr val="C00000"/>
                </a:solidFill>
              </a:rPr>
              <a:t>٣</a:t>
            </a:r>
            <a:r>
              <a:rPr lang="ar-SA" sz="2000" b="1" dirty="0" smtClean="0">
                <a:solidFill>
                  <a:srgbClr val="C00000"/>
                </a:solidFill>
              </a:rPr>
              <a:t> 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أعد القطع في كل صف ، سأجدها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قطع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مستطيل مستدير الزوايا 50"/>
          <p:cNvSpPr/>
          <p:nvPr/>
        </p:nvSpPr>
        <p:spPr>
          <a:xfrm rot="5400000">
            <a:off x="5726807" y="2743382"/>
            <a:ext cx="535089" cy="25193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952974" y="4441081"/>
            <a:ext cx="27165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لذلك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r>
              <a:rPr lang="ku-Arab-IQ" dirty="0" smtClean="0"/>
              <a:t> </a:t>
            </a:r>
            <a:endParaRPr lang="ar-SA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6980" y="5000410"/>
            <a:ext cx="1219385" cy="85293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1"/>
          <a:srcRect l="9262" r="8714"/>
          <a:stretch/>
        </p:blipFill>
        <p:spPr>
          <a:xfrm>
            <a:off x="7430792" y="3929688"/>
            <a:ext cx="2108817" cy="21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4.81481E-6 L 0.06797 0.0863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4.81481E-6 L 0.09778 0.1449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2552 0.2048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1556 0.2673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18437 0.3310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26315 0.0863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71 L 0.29205 0.1444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4.81481E-6 L 0.3207 0.2060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7.40741E-7 L 0.34935 0.2657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347 L 0.37864 0.3358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4.81481E-6 L 0.17032 0.0238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649 L 0.19817 0.0798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4.81481E-6 L 0.22735 0.1423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556 L 0.2573 0.2025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8607 0.2724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36602 0.0238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4.81481E-6 L 0.39466 0.083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5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4.81481E-6 L 0.42396 0.1419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7.40741E-7 L 0.45339 0.2009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1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7.40741E-7 L 0.48268 0.2715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16" grpId="0"/>
      <p:bldP spid="19" grpId="0"/>
      <p:bldP spid="20" grpId="0" animBg="1"/>
      <p:bldP spid="2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3" grpId="0" animBg="1"/>
      <p:bldP spid="47" grpId="0" animBg="1"/>
      <p:bldP spid="48" grpId="0" animBg="1"/>
      <p:bldP spid="49" grpId="0" animBg="1"/>
      <p:bldP spid="50" grpId="0"/>
      <p:bldP spid="51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1" name="مخطط انسيابي: محطة طرفية 20"/>
          <p:cNvSpPr/>
          <p:nvPr/>
        </p:nvSpPr>
        <p:spPr>
          <a:xfrm>
            <a:off x="10048107" y="1403412"/>
            <a:ext cx="1126539" cy="346832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>نشاط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أستكشف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تمثيل القسمة بنموذج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117124" y="1576828"/>
            <a:ext cx="47012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أكتب جملة قسمة يكون </a:t>
            </a:r>
            <a:r>
              <a:rPr lang="ar-SA" sz="2400" b="1" dirty="0" smtClean="0">
                <a:solidFill>
                  <a:srgbClr val="FF0000"/>
                </a:solidFill>
              </a:rPr>
              <a:t>المقسوم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فيها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١٢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3" name="مربع نص 52"/>
          <p:cNvSpPr txBox="1"/>
          <p:nvPr/>
        </p:nvSpPr>
        <p:spPr>
          <a:xfrm>
            <a:off x="3367454" y="2180270"/>
            <a:ext cx="78071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000" b="1" dirty="0" smtClean="0">
                <a:solidFill>
                  <a:srgbClr val="C00000"/>
                </a:solidFill>
              </a:rPr>
              <a:t>١</a:t>
            </a:r>
            <a:r>
              <a:rPr lang="ar-SA" sz="2000" b="1" dirty="0" smtClean="0">
                <a:solidFill>
                  <a:srgbClr val="C00000"/>
                </a:solidFill>
              </a:rPr>
              <a:t> 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قطعة عد لكي أعمل شبكة ، وأكتب جملة قسمة تصف هذه الشبكة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شكل بيضاوي 53"/>
          <p:cNvSpPr/>
          <p:nvPr/>
        </p:nvSpPr>
        <p:spPr>
          <a:xfrm>
            <a:off x="7546889" y="281740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شكل بيضاوي 54"/>
          <p:cNvSpPr/>
          <p:nvPr/>
        </p:nvSpPr>
        <p:spPr>
          <a:xfrm>
            <a:off x="7897684" y="281740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55"/>
          <p:cNvSpPr/>
          <p:nvPr/>
        </p:nvSpPr>
        <p:spPr>
          <a:xfrm>
            <a:off x="8248479" y="282374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شكل بيضاوي 56"/>
          <p:cNvSpPr/>
          <p:nvPr/>
        </p:nvSpPr>
        <p:spPr>
          <a:xfrm>
            <a:off x="8605791" y="281740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/>
          <p:cNvSpPr/>
          <p:nvPr/>
        </p:nvSpPr>
        <p:spPr>
          <a:xfrm>
            <a:off x="7548445" y="324537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58"/>
          <p:cNvSpPr/>
          <p:nvPr/>
        </p:nvSpPr>
        <p:spPr>
          <a:xfrm>
            <a:off x="7899240" y="324537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59"/>
          <p:cNvSpPr/>
          <p:nvPr/>
        </p:nvSpPr>
        <p:spPr>
          <a:xfrm>
            <a:off x="8250035" y="325171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/>
          <p:cNvSpPr/>
          <p:nvPr/>
        </p:nvSpPr>
        <p:spPr>
          <a:xfrm>
            <a:off x="8607347" y="324537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61"/>
          <p:cNvSpPr/>
          <p:nvPr/>
        </p:nvSpPr>
        <p:spPr>
          <a:xfrm>
            <a:off x="8955030" y="281740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شكل بيضاوي 62"/>
          <p:cNvSpPr/>
          <p:nvPr/>
        </p:nvSpPr>
        <p:spPr>
          <a:xfrm>
            <a:off x="9308589" y="281740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/>
          <p:cNvSpPr/>
          <p:nvPr/>
        </p:nvSpPr>
        <p:spPr>
          <a:xfrm>
            <a:off x="8956586" y="324537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شكل بيضاوي 64"/>
          <p:cNvSpPr/>
          <p:nvPr/>
        </p:nvSpPr>
        <p:spPr>
          <a:xfrm>
            <a:off x="9310359" y="324537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779492" y="2903035"/>
            <a:ext cx="1960684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= ٦</a:t>
            </a:r>
            <a:r>
              <a:rPr lang="ku-Arab-IQ" dirty="0" smtClean="0"/>
              <a:t> </a:t>
            </a:r>
            <a:endParaRPr lang="ar-SA" dirty="0"/>
          </a:p>
        </p:txBody>
      </p:sp>
      <p:cxnSp>
        <p:nvCxnSpPr>
          <p:cNvPr id="66" name="رابط كسهم مستقيم 65"/>
          <p:cNvCxnSpPr/>
          <p:nvPr/>
        </p:nvCxnSpPr>
        <p:spPr>
          <a:xfrm>
            <a:off x="5740176" y="3165035"/>
            <a:ext cx="664676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3779491" y="3842326"/>
            <a:ext cx="73951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000" b="1" dirty="0" smtClean="0">
                <a:solidFill>
                  <a:srgbClr val="C00000"/>
                </a:solidFill>
              </a:rPr>
              <a:t>٢</a:t>
            </a:r>
            <a:r>
              <a:rPr lang="ar-SA" sz="2000" b="1" dirty="0" smtClean="0">
                <a:solidFill>
                  <a:srgbClr val="C00000"/>
                </a:solidFill>
              </a:rPr>
              <a:t> 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أعمل شبكات أخرى مستعملاً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قطعة ، ثم أكتب جمل القسمة المناسبة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كل بيضاوي 79"/>
          <p:cNvSpPr/>
          <p:nvPr/>
        </p:nvSpPr>
        <p:spPr>
          <a:xfrm>
            <a:off x="7539402" y="2841183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شكل بيضاوي 80"/>
          <p:cNvSpPr/>
          <p:nvPr/>
        </p:nvSpPr>
        <p:spPr>
          <a:xfrm>
            <a:off x="7890197" y="2841182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/>
          <p:cNvSpPr/>
          <p:nvPr/>
        </p:nvSpPr>
        <p:spPr>
          <a:xfrm>
            <a:off x="8240992" y="2847524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شكل بيضاوي 82"/>
          <p:cNvSpPr/>
          <p:nvPr/>
        </p:nvSpPr>
        <p:spPr>
          <a:xfrm>
            <a:off x="8598304" y="2841182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شكل بيضاوي 83"/>
          <p:cNvSpPr/>
          <p:nvPr/>
        </p:nvSpPr>
        <p:spPr>
          <a:xfrm>
            <a:off x="7540958" y="3269153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شكل بيضاوي 84"/>
          <p:cNvSpPr/>
          <p:nvPr/>
        </p:nvSpPr>
        <p:spPr>
          <a:xfrm>
            <a:off x="7891753" y="3269152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شكل بيضاوي 85"/>
          <p:cNvSpPr/>
          <p:nvPr/>
        </p:nvSpPr>
        <p:spPr>
          <a:xfrm>
            <a:off x="8242548" y="3275494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شكل بيضاوي 86"/>
          <p:cNvSpPr/>
          <p:nvPr/>
        </p:nvSpPr>
        <p:spPr>
          <a:xfrm>
            <a:off x="8599860" y="3269152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شكل بيضاوي 87"/>
          <p:cNvSpPr/>
          <p:nvPr/>
        </p:nvSpPr>
        <p:spPr>
          <a:xfrm>
            <a:off x="8947543" y="2841182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شكل بيضاوي 88"/>
          <p:cNvSpPr/>
          <p:nvPr/>
        </p:nvSpPr>
        <p:spPr>
          <a:xfrm>
            <a:off x="9301102" y="2841182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شكل بيضاوي 89"/>
          <p:cNvSpPr/>
          <p:nvPr/>
        </p:nvSpPr>
        <p:spPr>
          <a:xfrm>
            <a:off x="8949099" y="3269152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شكل بيضاوي 90"/>
          <p:cNvSpPr/>
          <p:nvPr/>
        </p:nvSpPr>
        <p:spPr>
          <a:xfrm>
            <a:off x="9302872" y="3269152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7967872" y="4834214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٤</a:t>
            </a:r>
            <a:endParaRPr lang="ar-SA" sz="2400" dirty="0"/>
          </a:p>
        </p:txBody>
      </p:sp>
      <p:sp>
        <p:nvSpPr>
          <p:cNvPr id="92" name="شكل بيضاوي 91"/>
          <p:cNvSpPr/>
          <p:nvPr/>
        </p:nvSpPr>
        <p:spPr>
          <a:xfrm>
            <a:off x="7552820" y="281916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شكل بيضاوي 92"/>
          <p:cNvSpPr/>
          <p:nvPr/>
        </p:nvSpPr>
        <p:spPr>
          <a:xfrm>
            <a:off x="7903615" y="281916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شكل بيضاوي 93"/>
          <p:cNvSpPr/>
          <p:nvPr/>
        </p:nvSpPr>
        <p:spPr>
          <a:xfrm>
            <a:off x="8254410" y="282551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شكل بيضاوي 94"/>
          <p:cNvSpPr/>
          <p:nvPr/>
        </p:nvSpPr>
        <p:spPr>
          <a:xfrm>
            <a:off x="8611722" y="281916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شكل بيضاوي 95"/>
          <p:cNvSpPr/>
          <p:nvPr/>
        </p:nvSpPr>
        <p:spPr>
          <a:xfrm>
            <a:off x="7554376" y="324713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شكل بيضاوي 96"/>
          <p:cNvSpPr/>
          <p:nvPr/>
        </p:nvSpPr>
        <p:spPr>
          <a:xfrm>
            <a:off x="7905171" y="324713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شكل بيضاوي 97"/>
          <p:cNvSpPr/>
          <p:nvPr/>
        </p:nvSpPr>
        <p:spPr>
          <a:xfrm>
            <a:off x="8255966" y="3253481"/>
            <a:ext cx="303988" cy="3218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شكل بيضاوي 98"/>
          <p:cNvSpPr/>
          <p:nvPr/>
        </p:nvSpPr>
        <p:spPr>
          <a:xfrm>
            <a:off x="8613278" y="324713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0" name="شكل بيضاوي 99"/>
          <p:cNvSpPr/>
          <p:nvPr/>
        </p:nvSpPr>
        <p:spPr>
          <a:xfrm>
            <a:off x="8960961" y="281916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شكل بيضاوي 100"/>
          <p:cNvSpPr/>
          <p:nvPr/>
        </p:nvSpPr>
        <p:spPr>
          <a:xfrm>
            <a:off x="9314520" y="281916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" name="شكل بيضاوي 101"/>
          <p:cNvSpPr/>
          <p:nvPr/>
        </p:nvSpPr>
        <p:spPr>
          <a:xfrm>
            <a:off x="8962517" y="324713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شكل بيضاوي 102"/>
          <p:cNvSpPr/>
          <p:nvPr/>
        </p:nvSpPr>
        <p:spPr>
          <a:xfrm>
            <a:off x="9316290" y="324713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4" name="شكل بيضاوي 103"/>
          <p:cNvSpPr/>
          <p:nvPr/>
        </p:nvSpPr>
        <p:spPr>
          <a:xfrm>
            <a:off x="7545333" y="2842944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شكل بيضاوي 104"/>
          <p:cNvSpPr/>
          <p:nvPr/>
        </p:nvSpPr>
        <p:spPr>
          <a:xfrm>
            <a:off x="7896128" y="2842943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شكل بيضاوي 105"/>
          <p:cNvSpPr/>
          <p:nvPr/>
        </p:nvSpPr>
        <p:spPr>
          <a:xfrm>
            <a:off x="8246923" y="2849285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7" name="شكل بيضاوي 106"/>
          <p:cNvSpPr/>
          <p:nvPr/>
        </p:nvSpPr>
        <p:spPr>
          <a:xfrm>
            <a:off x="8604235" y="2842943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8" name="شكل بيضاوي 107"/>
          <p:cNvSpPr/>
          <p:nvPr/>
        </p:nvSpPr>
        <p:spPr>
          <a:xfrm>
            <a:off x="7546889" y="3270914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شكل بيضاوي 108"/>
          <p:cNvSpPr/>
          <p:nvPr/>
        </p:nvSpPr>
        <p:spPr>
          <a:xfrm>
            <a:off x="7897684" y="3270913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شكل بيضاوي 109"/>
          <p:cNvSpPr/>
          <p:nvPr/>
        </p:nvSpPr>
        <p:spPr>
          <a:xfrm>
            <a:off x="8248479" y="3277255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شكل بيضاوي 110"/>
          <p:cNvSpPr/>
          <p:nvPr/>
        </p:nvSpPr>
        <p:spPr>
          <a:xfrm>
            <a:off x="8605791" y="3270913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2" name="شكل بيضاوي 111"/>
          <p:cNvSpPr/>
          <p:nvPr/>
        </p:nvSpPr>
        <p:spPr>
          <a:xfrm>
            <a:off x="8953474" y="2842943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3" name="شكل بيضاوي 112"/>
          <p:cNvSpPr/>
          <p:nvPr/>
        </p:nvSpPr>
        <p:spPr>
          <a:xfrm>
            <a:off x="9307033" y="2842943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4" name="شكل بيضاوي 113"/>
          <p:cNvSpPr/>
          <p:nvPr/>
        </p:nvSpPr>
        <p:spPr>
          <a:xfrm>
            <a:off x="8955030" y="3270913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5" name="شكل بيضاوي 114"/>
          <p:cNvSpPr/>
          <p:nvPr/>
        </p:nvSpPr>
        <p:spPr>
          <a:xfrm>
            <a:off x="9308803" y="3270913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6" name="مستطيل 115"/>
          <p:cNvSpPr/>
          <p:nvPr/>
        </p:nvSpPr>
        <p:spPr>
          <a:xfrm>
            <a:off x="4175324" y="5065046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= ٢</a:t>
            </a:r>
            <a:endParaRPr lang="ar-SA" sz="2400" dirty="0"/>
          </a:p>
        </p:txBody>
      </p:sp>
      <p:sp>
        <p:nvSpPr>
          <p:cNvPr id="201" name="شكل بيضاوي 200"/>
          <p:cNvSpPr/>
          <p:nvPr/>
        </p:nvSpPr>
        <p:spPr>
          <a:xfrm>
            <a:off x="7534441" y="2842456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2" name="شكل بيضاوي 201"/>
          <p:cNvSpPr/>
          <p:nvPr/>
        </p:nvSpPr>
        <p:spPr>
          <a:xfrm>
            <a:off x="7878799" y="2857140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3" name="شكل بيضاوي 202"/>
          <p:cNvSpPr/>
          <p:nvPr/>
        </p:nvSpPr>
        <p:spPr>
          <a:xfrm>
            <a:off x="8247701" y="2847601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" name="شكل بيضاوي 203"/>
          <p:cNvSpPr/>
          <p:nvPr/>
        </p:nvSpPr>
        <p:spPr>
          <a:xfrm>
            <a:off x="8953474" y="2819225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" name="شكل بيضاوي 204"/>
          <p:cNvSpPr/>
          <p:nvPr/>
        </p:nvSpPr>
        <p:spPr>
          <a:xfrm>
            <a:off x="8251457" y="3276440"/>
            <a:ext cx="290198" cy="27166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6" name="شكل بيضاوي 205"/>
          <p:cNvSpPr/>
          <p:nvPr/>
        </p:nvSpPr>
        <p:spPr>
          <a:xfrm>
            <a:off x="9301102" y="2838719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7" name="شكل بيضاوي 206"/>
          <p:cNvSpPr/>
          <p:nvPr/>
        </p:nvSpPr>
        <p:spPr>
          <a:xfrm>
            <a:off x="8604235" y="3269150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8" name="شكل بيضاوي 207"/>
          <p:cNvSpPr/>
          <p:nvPr/>
        </p:nvSpPr>
        <p:spPr>
          <a:xfrm>
            <a:off x="8970590" y="3257670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9" name="شكل بيضاوي 208"/>
          <p:cNvSpPr/>
          <p:nvPr/>
        </p:nvSpPr>
        <p:spPr>
          <a:xfrm>
            <a:off x="8598304" y="2844173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1" name="شكل بيضاوي 210"/>
          <p:cNvSpPr/>
          <p:nvPr/>
        </p:nvSpPr>
        <p:spPr>
          <a:xfrm>
            <a:off x="7535997" y="3269151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3" name="شكل بيضاوي 212"/>
          <p:cNvSpPr/>
          <p:nvPr/>
        </p:nvSpPr>
        <p:spPr>
          <a:xfrm>
            <a:off x="9313898" y="3261587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4" name="شكل بيضاوي 213"/>
          <p:cNvSpPr/>
          <p:nvPr/>
        </p:nvSpPr>
        <p:spPr>
          <a:xfrm>
            <a:off x="7906771" y="3284207"/>
            <a:ext cx="303988" cy="2690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8" name="مستطيل 217"/>
          <p:cNvSpPr/>
          <p:nvPr/>
        </p:nvSpPr>
        <p:spPr>
          <a:xfrm>
            <a:off x="418886" y="5065045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٣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975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7222 L 0.06276 0.370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490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7037E-6 L 0.05899 0.3189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1594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8763 0.2666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333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15313 0.2648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3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93 L 0.18138 0.3173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590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17448 0.3715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185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3.7037E-6 L 0.128 0.2601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1300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648 L 0.12305 0.3071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502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3.7037E-6 L 0.15469 0.2032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1016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556 L 0.21498 0.2023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983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186 L 0.21341 0.2564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1291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7 L 0.27253 0.3108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8194 L -0.29219 0.2157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669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22222E-6 L -0.26223 0.2708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13542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23112 0.3180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1590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20078 0.3685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1842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93 L -0.17305 0.41921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0995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14323 0.4761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23796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2.22222E-6 L -0.25052 0.1497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747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648 L -0.22149 0.20833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10093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22222E-6 L -0.19284 0.2562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12801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0556 L -0.16354 0.30162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14792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185 L -0.13477 0.3532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17755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7 L -0.10599 0.41018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1.11111E-6 L -0.57903 0.3020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80" y="15093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0139 L -0.44388 0.25069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12593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51432 0.42175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6" y="21088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2.22222E-6 L -0.4151 0.41644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38" y="20810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092 L -0.38554 0.3588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17986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2.22222E-6 L -0.35664 0.30463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1" y="15231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648 L -0.39818 0.2423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11782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186 L -0.55104 0.24213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12199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85 L -0.52096 0.18634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33" y="9213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185 L -0.54284 0.3632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92" y="18241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3.7037E-6 L -0.45469 0.18519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9259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3.7037E-7 L -0.46328 0.35278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" grpId="0" animBg="1"/>
      <p:bldP spid="67" grpId="0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14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1" grpId="0" animBg="1"/>
      <p:bldP spid="211" grpId="1" animBg="1"/>
      <p:bldP spid="213" grpId="0" animBg="1"/>
      <p:bldP spid="213" grpId="1" animBg="1"/>
      <p:bldP spid="214" grpId="0" animBg="1"/>
      <p:bldP spid="214" grpId="1" animBg="1"/>
      <p:bldP spid="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99" y="2718882"/>
            <a:ext cx="1739240" cy="173924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1" name="مخطط انسيابي: محطة طرفية 20"/>
          <p:cNvSpPr/>
          <p:nvPr/>
        </p:nvSpPr>
        <p:spPr>
          <a:xfrm>
            <a:off x="10048107" y="1403412"/>
            <a:ext cx="1126539" cy="346832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>نشاط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أستكشف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تمثيل القسمة بنموذج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117124" y="1576828"/>
            <a:ext cx="47012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أكتب جملة قسمة يكون </a:t>
            </a:r>
            <a:r>
              <a:rPr lang="ar-SA" sz="2400" b="1" dirty="0" smtClean="0">
                <a:solidFill>
                  <a:srgbClr val="FF0000"/>
                </a:solidFill>
              </a:rPr>
              <a:t>المقسوم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فيها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١٢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شكل بيضاوي 14"/>
          <p:cNvSpPr/>
          <p:nvPr/>
        </p:nvSpPr>
        <p:spPr>
          <a:xfrm>
            <a:off x="4690920" y="243175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/>
          <p:cNvSpPr/>
          <p:nvPr/>
        </p:nvSpPr>
        <p:spPr>
          <a:xfrm>
            <a:off x="5041715" y="243175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5392510" y="243809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/>
          <p:cNvSpPr/>
          <p:nvPr/>
        </p:nvSpPr>
        <p:spPr>
          <a:xfrm>
            <a:off x="5749822" y="243175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4692476" y="285972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/>
          <p:cNvSpPr/>
          <p:nvPr/>
        </p:nvSpPr>
        <p:spPr>
          <a:xfrm>
            <a:off x="5043271" y="285972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>
            <a:off x="5394066" y="286606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5751378" y="285972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6099061" y="243175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/>
          <p:cNvSpPr/>
          <p:nvPr/>
        </p:nvSpPr>
        <p:spPr>
          <a:xfrm>
            <a:off x="6452620" y="243175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/>
          <p:cNvSpPr/>
          <p:nvPr/>
        </p:nvSpPr>
        <p:spPr>
          <a:xfrm>
            <a:off x="6100617" y="285972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6454390" y="285972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2492378" y="2361501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= ١</a:t>
            </a:r>
            <a:endParaRPr lang="ar-SA" sz="2400" dirty="0"/>
          </a:p>
        </p:txBody>
      </p:sp>
      <p:sp>
        <p:nvSpPr>
          <p:cNvPr id="34" name="مخطط انسيابي: محطة طرفية 33"/>
          <p:cNvSpPr/>
          <p:nvPr/>
        </p:nvSpPr>
        <p:spPr>
          <a:xfrm>
            <a:off x="10048107" y="3527311"/>
            <a:ext cx="1126539" cy="346832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أفكر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2811849" y="4025994"/>
            <a:ext cx="58305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١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- لماذا أستعمل الشبكات لأجد ناتج القسمة ؟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1691774" y="4594788"/>
            <a:ext cx="6950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٢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- بالرجوع إلى النشاط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الخطوة </a:t>
            </a:r>
            <a:r>
              <a:rPr lang="ku-Arab-IQ" sz="2400" b="1" dirty="0" smtClean="0">
                <a:solidFill>
                  <a:schemeClr val="accent1">
                    <a:lumMod val="50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أحدد جمل القسمة المترابطة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4563664" y="5299394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٤</a:t>
            </a:r>
            <a:endParaRPr lang="ar-SA" sz="2400" dirty="0"/>
          </a:p>
        </p:txBody>
      </p:sp>
      <p:sp>
        <p:nvSpPr>
          <p:cNvPr id="38" name="مستطيل 37"/>
          <p:cNvSpPr/>
          <p:nvPr/>
        </p:nvSpPr>
        <p:spPr>
          <a:xfrm>
            <a:off x="4557949" y="5784887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٣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3213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7.40741E-7 L 0.16992 -0.0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3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0648 L 0.17122 -0.062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3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7.40741E-7 L 0.17214 -0.06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-31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555 L 0.17148 -0.063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-34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7318 -0.06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9" y="-31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175 -0.062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25" grpId="1" animBg="1"/>
      <p:bldP spid="27" grpId="1" animBg="1"/>
      <p:bldP spid="28" grpId="1" animBg="1"/>
      <p:bldP spid="31" grpId="1" animBg="1"/>
      <p:bldP spid="32" grpId="1" animBg="1"/>
      <p:bldP spid="33" grpId="0"/>
      <p:bldP spid="34" grpId="0" animBg="1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خطط انسيابي: محطة طرفية 21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أستكشف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تمثيل القسمة بنموذج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5952392" y="1348600"/>
            <a:ext cx="4584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أستعمل قطع عد لأجد ناتج القسمة : </a:t>
            </a:r>
            <a:endParaRPr lang="ar-SA" sz="24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035" y="2069348"/>
            <a:ext cx="10552201" cy="5626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9428" y="2951734"/>
            <a:ext cx="9873808" cy="1265898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9091245" y="2130051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141936" y="2130051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212997" y="2130051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٤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37312" y="2113402"/>
            <a:ext cx="773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9680333" y="4665247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٥</a:t>
            </a:r>
            <a:endParaRPr lang="ar-SA" sz="2400" dirty="0"/>
          </a:p>
        </p:txBody>
      </p:sp>
      <p:sp>
        <p:nvSpPr>
          <p:cNvPr id="27" name="مستطيل 26"/>
          <p:cNvSpPr/>
          <p:nvPr/>
        </p:nvSpPr>
        <p:spPr>
          <a:xfrm>
            <a:off x="9478106" y="4285862"/>
            <a:ext cx="1737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= ١٠</a:t>
            </a:r>
            <a:endParaRPr lang="ar-SA" sz="2400" dirty="0"/>
          </a:p>
        </p:txBody>
      </p:sp>
      <p:sp>
        <p:nvSpPr>
          <p:cNvPr id="28" name="مستطيل 27"/>
          <p:cNvSpPr/>
          <p:nvPr/>
        </p:nvSpPr>
        <p:spPr>
          <a:xfrm>
            <a:off x="9680333" y="5053364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٢</a:t>
            </a:r>
            <a:endParaRPr lang="ar-SA" sz="2400" dirty="0"/>
          </a:p>
        </p:txBody>
      </p:sp>
      <p:sp>
        <p:nvSpPr>
          <p:cNvPr id="29" name="مستطيل 28"/>
          <p:cNvSpPr/>
          <p:nvPr/>
        </p:nvSpPr>
        <p:spPr>
          <a:xfrm>
            <a:off x="9507209" y="5418014"/>
            <a:ext cx="1737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= ١</a:t>
            </a:r>
            <a:endParaRPr lang="ar-SA" sz="2400" dirty="0"/>
          </a:p>
        </p:txBody>
      </p:sp>
      <p:sp>
        <p:nvSpPr>
          <p:cNvPr id="30" name="مستطيل 29"/>
          <p:cNvSpPr/>
          <p:nvPr/>
        </p:nvSpPr>
        <p:spPr>
          <a:xfrm>
            <a:off x="6799457" y="4351211"/>
            <a:ext cx="1391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= ٩</a:t>
            </a:r>
            <a:endParaRPr lang="ar-SA" sz="2400" dirty="0"/>
          </a:p>
        </p:txBody>
      </p:sp>
      <p:sp>
        <p:nvSpPr>
          <p:cNvPr id="31" name="مستطيل 30"/>
          <p:cNvSpPr/>
          <p:nvPr/>
        </p:nvSpPr>
        <p:spPr>
          <a:xfrm>
            <a:off x="6799457" y="4775098"/>
            <a:ext cx="1391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٣</a:t>
            </a:r>
            <a:endParaRPr lang="ar-SA" sz="2400" dirty="0"/>
          </a:p>
        </p:txBody>
      </p:sp>
      <p:sp>
        <p:nvSpPr>
          <p:cNvPr id="32" name="مستطيل 31"/>
          <p:cNvSpPr/>
          <p:nvPr/>
        </p:nvSpPr>
        <p:spPr>
          <a:xfrm>
            <a:off x="3791412" y="4665247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٣ = ٥</a:t>
            </a:r>
            <a:endParaRPr lang="ar-SA" sz="2400" dirty="0"/>
          </a:p>
        </p:txBody>
      </p:sp>
      <p:sp>
        <p:nvSpPr>
          <p:cNvPr id="33" name="مستطيل 32"/>
          <p:cNvSpPr/>
          <p:nvPr/>
        </p:nvSpPr>
        <p:spPr>
          <a:xfrm>
            <a:off x="3589185" y="4285862"/>
            <a:ext cx="1737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= ١٥</a:t>
            </a:r>
            <a:endParaRPr lang="ar-SA" sz="2400" dirty="0"/>
          </a:p>
        </p:txBody>
      </p:sp>
      <p:sp>
        <p:nvSpPr>
          <p:cNvPr id="34" name="مستطيل 33"/>
          <p:cNvSpPr/>
          <p:nvPr/>
        </p:nvSpPr>
        <p:spPr>
          <a:xfrm>
            <a:off x="3791412" y="5053364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٣</a:t>
            </a:r>
            <a:endParaRPr lang="ar-SA" sz="2400" dirty="0"/>
          </a:p>
        </p:txBody>
      </p:sp>
      <p:sp>
        <p:nvSpPr>
          <p:cNvPr id="35" name="مستطيل 34"/>
          <p:cNvSpPr/>
          <p:nvPr/>
        </p:nvSpPr>
        <p:spPr>
          <a:xfrm>
            <a:off x="3618288" y="5418014"/>
            <a:ext cx="1737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= ١</a:t>
            </a:r>
            <a:endParaRPr lang="ar-SA" sz="2400" dirty="0"/>
          </a:p>
        </p:txBody>
      </p:sp>
      <p:sp>
        <p:nvSpPr>
          <p:cNvPr id="36" name="مستطيل 35"/>
          <p:cNvSpPr/>
          <p:nvPr/>
        </p:nvSpPr>
        <p:spPr>
          <a:xfrm>
            <a:off x="973224" y="4665247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٨</a:t>
            </a:r>
            <a:endParaRPr lang="ar-SA" sz="2400" dirty="0"/>
          </a:p>
        </p:txBody>
      </p:sp>
      <p:sp>
        <p:nvSpPr>
          <p:cNvPr id="37" name="مستطيل 36"/>
          <p:cNvSpPr/>
          <p:nvPr/>
        </p:nvSpPr>
        <p:spPr>
          <a:xfrm>
            <a:off x="770997" y="4285862"/>
            <a:ext cx="1737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= ١٦</a:t>
            </a:r>
            <a:endParaRPr lang="ar-SA" sz="2400" dirty="0"/>
          </a:p>
        </p:txBody>
      </p:sp>
      <p:sp>
        <p:nvSpPr>
          <p:cNvPr id="38" name="مستطيل 37"/>
          <p:cNvSpPr/>
          <p:nvPr/>
        </p:nvSpPr>
        <p:spPr>
          <a:xfrm>
            <a:off x="973224" y="5053364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٤</a:t>
            </a:r>
            <a:endParaRPr lang="ar-SA" sz="2400" dirty="0"/>
          </a:p>
        </p:txBody>
      </p:sp>
      <p:sp>
        <p:nvSpPr>
          <p:cNvPr id="39" name="مستطيل 38"/>
          <p:cNvSpPr/>
          <p:nvPr/>
        </p:nvSpPr>
        <p:spPr>
          <a:xfrm>
            <a:off x="973224" y="5418014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٢</a:t>
            </a:r>
            <a:endParaRPr lang="ar-SA" sz="2400" dirty="0"/>
          </a:p>
        </p:txBody>
      </p:sp>
      <p:sp>
        <p:nvSpPr>
          <p:cNvPr id="40" name="مستطيل 39"/>
          <p:cNvSpPr/>
          <p:nvPr/>
        </p:nvSpPr>
        <p:spPr>
          <a:xfrm>
            <a:off x="800100" y="5762197"/>
            <a:ext cx="1737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= ١</a:t>
            </a:r>
            <a:endParaRPr lang="ar-SA" sz="2400" dirty="0"/>
          </a:p>
        </p:txBody>
      </p:sp>
      <p:sp>
        <p:nvSpPr>
          <p:cNvPr id="41" name="مستطيل 40"/>
          <p:cNvSpPr/>
          <p:nvPr/>
        </p:nvSpPr>
        <p:spPr>
          <a:xfrm>
            <a:off x="6804526" y="5181401"/>
            <a:ext cx="1391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u-Arab-IQ" sz="2400" b="1" dirty="0">
                <a:solidFill>
                  <a:schemeClr val="accent1">
                    <a:lumMod val="75000"/>
                  </a:schemeClr>
                </a:solidFill>
              </a:rPr>
              <a:t>٩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= ١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6282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306</Words>
  <Application>Microsoft Office PowerPoint</Application>
  <PresentationFormat>شاشة عريضة</PresentationFormat>
  <Paragraphs>61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94</cp:revision>
  <dcterms:created xsi:type="dcterms:W3CDTF">2022-12-02T21:48:32Z</dcterms:created>
  <dcterms:modified xsi:type="dcterms:W3CDTF">2023-01-28T00:52:11Z</dcterms:modified>
</cp:coreProperties>
</file>