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8" r:id="rId3"/>
    <p:sldId id="264" r:id="rId4"/>
    <p:sldId id="257" r:id="rId5"/>
    <p:sldId id="265" r:id="rId6"/>
    <p:sldId id="273" r:id="rId7"/>
    <p:sldId id="259" r:id="rId8"/>
    <p:sldId id="260" r:id="rId9"/>
    <p:sldId id="266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8" r:id="rId18"/>
    <p:sldId id="269" r:id="rId19"/>
    <p:sldId id="262" r:id="rId20"/>
    <p:sldId id="270" r:id="rId21"/>
    <p:sldId id="271" r:id="rId22"/>
    <p:sldId id="272" r:id="rId23"/>
    <p:sldId id="282" r:id="rId24"/>
    <p:sldId id="283" r:id="rId25"/>
    <p:sldId id="281" r:id="rId26"/>
    <p:sldId id="263" r:id="rId27"/>
  </p:sldIdLst>
  <p:sldSz cx="9144000" cy="5143500" type="screen16x9"/>
  <p:notesSz cx="6858000" cy="9144000"/>
  <p:embeddedFontLst>
    <p:embeddedFont>
      <p:font typeface="AGA Aladdin Regular" pitchFamily="2" charset="-78"/>
      <p:regular r:id="rId29"/>
    </p:embeddedFont>
    <p:embeddedFont>
      <p:font typeface="Short Stack" panose="020B0604020202020204" charset="0"/>
      <p:regular r:id="rId30"/>
    </p:embeddedFont>
    <p:embeddedFont>
      <p:font typeface="Quicksand" panose="020B0604020202020204" charset="0"/>
      <p:regular r:id="rId31"/>
      <p:bold r:id="rId32"/>
    </p:embeddedFont>
    <p:embeddedFont>
      <p:font typeface="Amatic SC" panose="020B0604020202020204" charset="-79"/>
      <p:regular r:id="rId33"/>
      <p:bold r:id="rId34"/>
    </p:embeddedFont>
    <p:embeddedFont>
      <p:font typeface="Andalus" panose="02020603050405020304" pitchFamily="18" charset="-78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03CB37-95F9-485E-A174-E9CAC466BC3E}">
  <a:tblStyle styleId="{2B03CB37-95F9-485E-A174-E9CAC466BC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D57D16-7341-47D1-A7A5-6802A93928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504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072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092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403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716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90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695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016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917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92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971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7047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3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73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1812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5746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76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76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038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29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577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649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696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efaheducation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 smtClean="0">
                <a:cs typeface="AGA Aladdin Regular" pitchFamily="2" charset="-78"/>
              </a:rPr>
              <a:t>استعمال خاصية التوزيع</a:t>
            </a:r>
            <a:endParaRPr sz="5400" dirty="0">
              <a:cs typeface="AGA Aladdin Regul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4535205" y="1797598"/>
            <a:ext cx="3182093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705475" y="735742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997527" y="1797597"/>
            <a:ext cx="3198920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4603952" y="2184926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85029" y="2184925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3496" y="1855703"/>
            <a:ext cx="1776850" cy="41808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1270" y="1840771"/>
            <a:ext cx="2538357" cy="43301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3791" y="1278240"/>
            <a:ext cx="2754864" cy="41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828799" y="1704110"/>
            <a:ext cx="5150966" cy="230678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242463" y="1662548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983447" y="576696"/>
            <a:ext cx="462835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التحليل بتجميع الحدود ( العوامل نظائر جمعية )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236348" y="1704110"/>
            <a:ext cx="843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</a:t>
            </a:r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399" y="1785560"/>
            <a:ext cx="4730028" cy="214388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6027" y="2339632"/>
            <a:ext cx="1591972" cy="185031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8267" y="1314883"/>
            <a:ext cx="6068291" cy="31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4535205" y="1797598"/>
            <a:ext cx="3182093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705475" y="735742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997527" y="1797597"/>
            <a:ext cx="3198920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4603952" y="2184926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85029" y="2184925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3791" y="1278240"/>
            <a:ext cx="2754864" cy="41808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6904" y="1837762"/>
            <a:ext cx="2463442" cy="41194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2901" y="1848136"/>
            <a:ext cx="2900106" cy="42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465119" y="1122218"/>
            <a:ext cx="5964382" cy="319000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7129" y="1399741"/>
            <a:ext cx="5654917" cy="27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963882" y="1361209"/>
            <a:ext cx="4839238" cy="312766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076209" y="1319646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3665765" y="576696"/>
            <a:ext cx="1812420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حل المعادلات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059703" y="1361210"/>
            <a:ext cx="843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</a:t>
            </a:r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4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3818" y="1471839"/>
            <a:ext cx="3906453" cy="29283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0207" y="1943101"/>
            <a:ext cx="1464820" cy="210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263350" y="1496291"/>
            <a:ext cx="5726806" cy="250420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263245" y="1454728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3391415" y="576696"/>
            <a:ext cx="1812420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حل المعادلات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246739" y="1496292"/>
            <a:ext cx="843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</a:t>
            </a:r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4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3350" y="1757902"/>
            <a:ext cx="5662067" cy="1982825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6071" y="2078183"/>
            <a:ext cx="1464820" cy="210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1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4535205" y="1797598"/>
            <a:ext cx="3182093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705475" y="942104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997527" y="1797597"/>
            <a:ext cx="3198920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4603952" y="2184926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85029" y="2184925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7771" y="1797597"/>
            <a:ext cx="1552575" cy="4476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2345" y="1797597"/>
            <a:ext cx="19907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893618" y="1223530"/>
            <a:ext cx="5751095" cy="325495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6766466" y="896579"/>
            <a:ext cx="1738012" cy="996598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790398" y="594278"/>
            <a:ext cx="202756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استعمال التحليل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766465" y="896578"/>
            <a:ext cx="172996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</a:t>
            </a:r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5 </a:t>
            </a:r>
            <a:endParaRPr lang="ar-SA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من واقع الحياة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1394878"/>
            <a:ext cx="5295900" cy="300627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5104" y="1927682"/>
            <a:ext cx="1389273" cy="24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14" name="مستطيل مستدير الزوايا 13"/>
          <p:cNvSpPr/>
          <p:nvPr/>
        </p:nvSpPr>
        <p:spPr>
          <a:xfrm>
            <a:off x="5912427" y="1120915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714500" y="1724891"/>
            <a:ext cx="5579918" cy="223404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1714500" y="2462648"/>
            <a:ext cx="550718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1926" y="1852673"/>
            <a:ext cx="5276633" cy="57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3782291" y="986534"/>
            <a:ext cx="70655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تأكد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824367" y="2098964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496358" y="2098964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089576" y="2102428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/>
          <p:cNvSpPr txBox="1"/>
          <p:nvPr/>
        </p:nvSpPr>
        <p:spPr>
          <a:xfrm>
            <a:off x="5896577" y="2573468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3533534" y="2570075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1137324" y="2575585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1245" y="1538474"/>
            <a:ext cx="5193290" cy="43809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7685" y="2131238"/>
            <a:ext cx="1466850" cy="523875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5038" y="2150287"/>
            <a:ext cx="1628775" cy="485775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6033" y="2182664"/>
            <a:ext cx="2024776" cy="38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9" name="شكل بيضاوي 8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5845611" y="1297259"/>
            <a:ext cx="1607127" cy="55418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6005178" y="1280521"/>
            <a:ext cx="12602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فيما سبق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580748" y="1106226"/>
            <a:ext cx="3881680" cy="88082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400" b="1" dirty="0" smtClean="0"/>
              <a:t>درست </a:t>
            </a:r>
            <a:r>
              <a:rPr lang="ar-SA" sz="2400" b="1" dirty="0" smtClean="0"/>
              <a:t>إيجاد ( ق . م . أ ) لمجموعة من وحيدات الحد .</a:t>
            </a:r>
            <a:endParaRPr lang="ar-SA" sz="2400" b="1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885404" y="2428298"/>
            <a:ext cx="1607127" cy="55418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6349542" y="2411560"/>
            <a:ext cx="651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الآن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831273" y="2327564"/>
            <a:ext cx="4677956" cy="81809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1800" b="1" dirty="0" smtClean="0"/>
              <a:t>1 ) </a:t>
            </a:r>
            <a:r>
              <a:rPr lang="ar-SA" sz="1800" b="1" dirty="0" smtClean="0"/>
              <a:t>أستعمل خاصية التوزيع لتحليل كثيرة الحدود .</a:t>
            </a:r>
            <a:endParaRPr lang="ar-SA" sz="1800" b="1" dirty="0" smtClean="0"/>
          </a:p>
          <a:p>
            <a:pPr algn="r"/>
            <a:r>
              <a:rPr lang="ar-SA" sz="1800" b="1" dirty="0" smtClean="0"/>
              <a:t>2 ) </a:t>
            </a:r>
            <a:r>
              <a:rPr lang="ar-SA" sz="1800" b="1" dirty="0" smtClean="0"/>
              <a:t>أحل معادلات تربيعية على الصورة : أس</a:t>
            </a:r>
            <a:r>
              <a:rPr lang="ar-SA" sz="1800" b="1" baseline="30000" dirty="0" smtClean="0"/>
              <a:t>2 </a:t>
            </a:r>
            <a:r>
              <a:rPr lang="ar-SA" sz="1800" b="1" dirty="0" smtClean="0"/>
              <a:t>+ ب س = 0</a:t>
            </a:r>
            <a:endParaRPr lang="ar-SA" sz="1800" b="1" dirty="0"/>
          </a:p>
        </p:txBody>
      </p:sp>
      <p:sp>
        <p:nvSpPr>
          <p:cNvPr id="15" name="سهم إلى اليمين 14"/>
          <p:cNvSpPr/>
          <p:nvPr/>
        </p:nvSpPr>
        <p:spPr>
          <a:xfrm rot="10800000">
            <a:off x="5505911" y="1459655"/>
            <a:ext cx="332552" cy="229390"/>
          </a:xfrm>
          <a:prstGeom prst="rightArrow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سهم إلى اليمين 15"/>
          <p:cNvSpPr/>
          <p:nvPr/>
        </p:nvSpPr>
        <p:spPr>
          <a:xfrm rot="10800000">
            <a:off x="5545704" y="2590694"/>
            <a:ext cx="332552" cy="229390"/>
          </a:xfrm>
          <a:prstGeom prst="rightArrow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878256" y="3532466"/>
            <a:ext cx="1607127" cy="55418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2899064" y="3391032"/>
            <a:ext cx="2603015" cy="95236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1800" b="1" dirty="0" smtClean="0"/>
              <a:t>1 ) </a:t>
            </a:r>
            <a:r>
              <a:rPr lang="ar-SA" sz="1800" b="1" dirty="0" smtClean="0"/>
              <a:t>تحليل كثيرة حدود .</a:t>
            </a:r>
            <a:endParaRPr lang="ar-SA" sz="1800" b="1" dirty="0" smtClean="0"/>
          </a:p>
          <a:p>
            <a:pPr algn="r"/>
            <a:r>
              <a:rPr lang="ar-SA" sz="1800" b="1" dirty="0" smtClean="0"/>
              <a:t>2 ) </a:t>
            </a:r>
            <a:r>
              <a:rPr lang="ar-SA" sz="1800" b="1" dirty="0" smtClean="0"/>
              <a:t>التحليل بتجميع الحدود .</a:t>
            </a:r>
          </a:p>
          <a:p>
            <a:pPr algn="r"/>
            <a:r>
              <a:rPr lang="ar-SA" sz="1800" b="1" dirty="0" smtClean="0"/>
              <a:t>3 ) خاصية الضرب الصفري .</a:t>
            </a:r>
            <a:endParaRPr lang="ar-SA" sz="1800" b="1" dirty="0"/>
          </a:p>
        </p:txBody>
      </p:sp>
      <p:sp>
        <p:nvSpPr>
          <p:cNvPr id="19" name="سهم إلى اليمين 18"/>
          <p:cNvSpPr/>
          <p:nvPr/>
        </p:nvSpPr>
        <p:spPr>
          <a:xfrm rot="10800000">
            <a:off x="5538556" y="3694862"/>
            <a:ext cx="332552" cy="229390"/>
          </a:xfrm>
          <a:prstGeom prst="rightArrow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6086880" y="3514755"/>
            <a:ext cx="1204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المفردات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3782291" y="986534"/>
            <a:ext cx="70655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تأكد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824367" y="2098964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496358" y="2098964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089576" y="2102428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/>
          <p:cNvSpPr txBox="1"/>
          <p:nvPr/>
        </p:nvSpPr>
        <p:spPr>
          <a:xfrm>
            <a:off x="5896577" y="2573468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3533534" y="2570075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1137324" y="2575585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6358" y="1575653"/>
            <a:ext cx="4076700" cy="381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450" y="2207319"/>
            <a:ext cx="1962150" cy="447675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3126" y="2218496"/>
            <a:ext cx="1842274" cy="351579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324" y="2243646"/>
            <a:ext cx="1978271" cy="3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3782291" y="986534"/>
            <a:ext cx="70655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تأكد</a:t>
            </a:r>
            <a:endParaRPr lang="ar-SA" sz="2400" b="1" dirty="0">
              <a:cs typeface="AGA Aladdin Regular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2291" y="1582375"/>
            <a:ext cx="3962807" cy="406442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5824367" y="2098964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496358" y="2098964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089576" y="2102428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5896577" y="2573468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3533534" y="2570075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137324" y="2575585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4900" y="2172542"/>
            <a:ext cx="1790700" cy="4476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1342" y="2208765"/>
            <a:ext cx="2002808" cy="42726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9484" y="2101104"/>
            <a:ext cx="11525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132609" y="1497858"/>
            <a:ext cx="6639791" cy="2587337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1678131" y="2609539"/>
            <a:ext cx="550718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9" name="مستطيل 8"/>
          <p:cNvSpPr/>
          <p:nvPr/>
        </p:nvSpPr>
        <p:spPr>
          <a:xfrm>
            <a:off x="3865419" y="800101"/>
            <a:ext cx="70655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تأكد</a:t>
            </a:r>
            <a:endParaRPr lang="ar-SA" sz="2400" b="1" dirty="0">
              <a:cs typeface="AGA Aladdin Regular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0425" y="1674844"/>
            <a:ext cx="6296891" cy="9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309255" y="1497858"/>
            <a:ext cx="6463145" cy="2587337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1678131" y="2609539"/>
            <a:ext cx="550718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9" name="مستطيل 8"/>
          <p:cNvSpPr/>
          <p:nvPr/>
        </p:nvSpPr>
        <p:spPr>
          <a:xfrm>
            <a:off x="3865419" y="800101"/>
            <a:ext cx="70655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تأكد</a:t>
            </a:r>
            <a:endParaRPr lang="ar-SA" sz="2400" b="1" dirty="0">
              <a:cs typeface="AGA Aladdin Regular" pitchFamily="2" charset="-78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452" y="1614513"/>
            <a:ext cx="6049046" cy="59410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2807" y="2208616"/>
            <a:ext cx="2242872" cy="39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330036" y="1497858"/>
            <a:ext cx="6442364" cy="2587337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1678131" y="2609539"/>
            <a:ext cx="550718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9" name="مستطيل 8"/>
          <p:cNvSpPr/>
          <p:nvPr/>
        </p:nvSpPr>
        <p:spPr>
          <a:xfrm>
            <a:off x="3865419" y="800101"/>
            <a:ext cx="70655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تأكد</a:t>
            </a:r>
            <a:endParaRPr lang="ar-SA" sz="2400" b="1" dirty="0">
              <a:cs typeface="AGA Aladdin Regular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452" y="1614513"/>
            <a:ext cx="6049046" cy="59410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9164" y="2182511"/>
            <a:ext cx="3370551" cy="41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507666" y="1725191"/>
            <a:ext cx="5579918" cy="223404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3102001" y="800101"/>
            <a:ext cx="2318511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مهارات التفكير العليا</a:t>
            </a:r>
            <a:endParaRPr lang="ar-SA" sz="2400" b="1" dirty="0">
              <a:cs typeface="AGA Aladdin Regular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1244" y="1815297"/>
            <a:ext cx="5040023" cy="19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784278" y="822215"/>
            <a:ext cx="1704094" cy="1049482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257793" y="902933"/>
            <a:ext cx="2743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الواجب </a:t>
            </a:r>
          </a:p>
          <a:p>
            <a:pPr algn="ctr"/>
            <a:r>
              <a:rPr lang="ar-SA" sz="2400" b="1" dirty="0" smtClean="0">
                <a:cs typeface="AGA Aladdin Regular" pitchFamily="2" charset="-78"/>
              </a:rPr>
              <a:t>بمنصة مدرستي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938155" y="1925787"/>
            <a:ext cx="2116285" cy="1348555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733050" y="1943644"/>
            <a:ext cx="25423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تصميم </a:t>
            </a:r>
          </a:p>
          <a:p>
            <a:pPr algn="ctr"/>
            <a:r>
              <a:rPr lang="ar-SA" sz="2400" b="1" dirty="0" smtClean="0">
                <a:cs typeface="AGA Aladdin Regular" pitchFamily="2" charset="-78"/>
              </a:rPr>
              <a:t>أ. عثمان الربيعي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803803" y="3283152"/>
            <a:ext cx="2386434" cy="1241813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564816" y="3297006"/>
            <a:ext cx="2743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موقع رفعة التعليمية</a:t>
            </a:r>
          </a:p>
          <a:p>
            <a:pPr algn="ctr"/>
            <a:endParaRPr lang="ar-SA" sz="2400" b="1" dirty="0" smtClean="0">
              <a:cs typeface="AGA Aladdin Regular" pitchFamily="2" charset="-78"/>
            </a:endParaRPr>
          </a:p>
        </p:txBody>
      </p:sp>
      <p:pic>
        <p:nvPicPr>
          <p:cNvPr id="11" name="صورة 10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3065" y="3688582"/>
            <a:ext cx="836383" cy="836383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4502732" y="2843290"/>
            <a:ext cx="19812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@</a:t>
            </a:r>
            <a:r>
              <a:rPr lang="en-US" b="1" dirty="0" smtClean="0">
                <a:solidFill>
                  <a:srgbClr val="0000CC"/>
                </a:solidFill>
              </a:rPr>
              <a:t>uthman20191</a:t>
            </a:r>
            <a:endParaRPr lang="ar-SA" sz="1100" b="1" dirty="0"/>
          </a:p>
        </p:txBody>
      </p:sp>
      <p:pic>
        <p:nvPicPr>
          <p:cNvPr id="13" name="Picture 2" descr="تويتر - ويكيبيديا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20" y="2852100"/>
            <a:ext cx="426536" cy="3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شكل بيضاوي 13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" name="شكل بيضاوي 8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574765"/>
              </p:ext>
            </p:extLst>
          </p:nvPr>
        </p:nvGraphicFramePr>
        <p:xfrm>
          <a:off x="1162626" y="1552395"/>
          <a:ext cx="6500091" cy="2229896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166697">
                  <a:extLst>
                    <a:ext uri="{9D8B030D-6E8A-4147-A177-3AD203B41FA5}">
                      <a16:colId xmlns:a16="http://schemas.microsoft.com/office/drawing/2014/main" val="136121209"/>
                    </a:ext>
                  </a:extLst>
                </a:gridCol>
                <a:gridCol w="2166697">
                  <a:extLst>
                    <a:ext uri="{9D8B030D-6E8A-4147-A177-3AD203B41FA5}">
                      <a16:colId xmlns:a16="http://schemas.microsoft.com/office/drawing/2014/main" val="3132459569"/>
                    </a:ext>
                  </a:extLst>
                </a:gridCol>
                <a:gridCol w="2166697">
                  <a:extLst>
                    <a:ext uri="{9D8B030D-6E8A-4147-A177-3AD203B41FA5}">
                      <a16:colId xmlns:a16="http://schemas.microsoft.com/office/drawing/2014/main" val="2167761956"/>
                    </a:ext>
                  </a:extLst>
                </a:gridCol>
              </a:tblGrid>
              <a:tr h="371649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solidFill>
                            <a:schemeClr val="bg1"/>
                          </a:solidFill>
                        </a:rPr>
                        <a:t>ماذا أعرف ؟</a:t>
                      </a:r>
                      <a:endParaRPr lang="ar-S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 smtClean="0">
                          <a:solidFill>
                            <a:schemeClr val="bg1"/>
                          </a:solidFill>
                        </a:rPr>
                        <a:t>ماذا أريد أن أعرف ؟</a:t>
                      </a:r>
                      <a:endParaRPr lang="ar-S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solidFill>
                            <a:schemeClr val="bg1"/>
                          </a:solidFill>
                        </a:rPr>
                        <a:t>ماذا تعلمت ؟ </a:t>
                      </a:r>
                      <a:endParaRPr lang="ar-S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67958"/>
                  </a:ext>
                </a:extLst>
              </a:tr>
              <a:tr h="185824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760285"/>
                  </a:ext>
                </a:extLst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3054927" y="935182"/>
            <a:ext cx="257694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جدول التعلم</a:t>
            </a:r>
            <a:endParaRPr lang="ar-SA" sz="2400" b="1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8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350817" y="800101"/>
            <a:ext cx="5660121" cy="379268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367155" y="1319645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7419579" y="1348980"/>
            <a:ext cx="7056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لماذا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1371" y="935184"/>
            <a:ext cx="5135465" cy="352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590793" y="1405973"/>
            <a:ext cx="5413664" cy="291984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388920" y="1364410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624638" y="576696"/>
            <a:ext cx="3569682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استعمال خاصية التوزيع في التحليل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410887" y="1405974"/>
            <a:ext cx="7665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1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2128" y="1510912"/>
            <a:ext cx="4829175" cy="26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532465" y="1405973"/>
            <a:ext cx="5471992" cy="255296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388920" y="1364410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624638" y="576696"/>
            <a:ext cx="3569682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استعمال خاصية التوزيع في التحليل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410887" y="1405974"/>
            <a:ext cx="7665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1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2465" y="1655356"/>
            <a:ext cx="5415825" cy="210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4535205" y="1797598"/>
            <a:ext cx="3182093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912427" y="1120915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997527" y="1797597"/>
            <a:ext cx="3198920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4603952" y="2184926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85029" y="2184925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8267" y="1831635"/>
            <a:ext cx="1464657" cy="47342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7174" y="1831634"/>
            <a:ext cx="2537260" cy="4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465119" y="1122218"/>
            <a:ext cx="5964382" cy="340069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2293" y="1236950"/>
            <a:ext cx="5408468" cy="323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454726" y="1433946"/>
            <a:ext cx="5836767" cy="230678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564582" y="1392382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3245027" y="576696"/>
            <a:ext cx="2328902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التحليل بتجميع الحدود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548076" y="1433946"/>
            <a:ext cx="843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2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0127" y="1558246"/>
            <a:ext cx="5566496" cy="207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203</Words>
  <Application>Microsoft Office PowerPoint</Application>
  <PresentationFormat>عرض على الشاشة (16:9)</PresentationFormat>
  <Paragraphs>94</Paragraphs>
  <Slides>26</Slides>
  <Notes>26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3" baseType="lpstr">
      <vt:lpstr>AGA Aladdin Regular</vt:lpstr>
      <vt:lpstr>Short Stack</vt:lpstr>
      <vt:lpstr>Quicksand</vt:lpstr>
      <vt:lpstr>Arial</vt:lpstr>
      <vt:lpstr>Amatic SC</vt:lpstr>
      <vt:lpstr>Andalus</vt:lpstr>
      <vt:lpstr>Knight template</vt:lpstr>
      <vt:lpstr>استعمال خاصية التوزيع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تهيئة الفصل السابع</dc:title>
  <dc:creator>HP</dc:creator>
  <cp:lastModifiedBy>Maher</cp:lastModifiedBy>
  <cp:revision>22</cp:revision>
  <dcterms:modified xsi:type="dcterms:W3CDTF">2023-01-22T18:19:19Z</dcterms:modified>
</cp:coreProperties>
</file>