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70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883994"/>
    <a:srgbClr val="E6DA61"/>
    <a:srgbClr val="F4E869"/>
    <a:srgbClr val="654090"/>
    <a:srgbClr val="624097"/>
    <a:srgbClr val="9704C7"/>
    <a:srgbClr val="CC00FF"/>
    <a:srgbClr val="9900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01/07/44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6.emf"/><Relationship Id="rId4" Type="http://schemas.openxmlformats.org/officeDocument/2006/relationships/image" Target="../media/image2.png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9.emf"/><Relationship Id="rId5" Type="http://schemas.microsoft.com/office/2007/relationships/hdphoto" Target="../media/hdphoto2.wdp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11.emf"/><Relationship Id="rId4" Type="http://schemas.openxmlformats.org/officeDocument/2006/relationships/image" Target="../media/image2.png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4.emf"/><Relationship Id="rId5" Type="http://schemas.microsoft.com/office/2007/relationships/hdphoto" Target="../media/hdphoto2.wdp"/><Relationship Id="rId10" Type="http://schemas.openxmlformats.org/officeDocument/2006/relationships/image" Target="../media/image13.emf"/><Relationship Id="rId4" Type="http://schemas.openxmlformats.org/officeDocument/2006/relationships/image" Target="../media/image2.png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88399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السادس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000" b="100000" l="0" r="10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" t="74615" r="57352"/>
          <a:stretch/>
        </p:blipFill>
        <p:spPr>
          <a:xfrm flipH="1">
            <a:off x="10835600" y="5186"/>
            <a:ext cx="1174628" cy="1123669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115978" y="1181636"/>
            <a:ext cx="141574" cy="5114080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خطط انسيابي: محطة طرفية 34"/>
          <p:cNvSpPr/>
          <p:nvPr/>
        </p:nvSpPr>
        <p:spPr>
          <a:xfrm>
            <a:off x="6350968" y="1013500"/>
            <a:ext cx="2717954" cy="336272"/>
          </a:xfrm>
          <a:prstGeom prst="flowChartTerminator">
            <a:avLst/>
          </a:prstGeom>
          <a:solidFill>
            <a:srgbClr val="F4E869"/>
          </a:solidFill>
          <a:ln>
            <a:solidFill>
              <a:srgbClr val="F4E86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883994"/>
                </a:solidFill>
              </a:rPr>
              <a:t>الدروس من </a:t>
            </a:r>
            <a:r>
              <a:rPr lang="ku-Arab-IQ" sz="2000" b="1" dirty="0" smtClean="0">
                <a:solidFill>
                  <a:srgbClr val="883994"/>
                </a:solidFill>
              </a:rPr>
              <a:t>٦-١ </a:t>
            </a:r>
            <a:r>
              <a:rPr lang="ar-SA" sz="2000" b="1" dirty="0" smtClean="0">
                <a:solidFill>
                  <a:srgbClr val="883994"/>
                </a:solidFill>
              </a:rPr>
              <a:t>إلى </a:t>
            </a:r>
            <a:r>
              <a:rPr lang="ku-Arab-IQ" sz="2000" b="1" dirty="0" smtClean="0">
                <a:solidFill>
                  <a:srgbClr val="883994"/>
                </a:solidFill>
              </a:rPr>
              <a:t>٦-٤  </a:t>
            </a:r>
            <a:endParaRPr lang="ar-SA" sz="2000" b="1" dirty="0">
              <a:solidFill>
                <a:schemeClr val="bg1"/>
              </a:solidFill>
            </a:endParaRP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257096" y="395358"/>
            <a:ext cx="32062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883994"/>
                </a:solidFill>
              </a:rPr>
              <a:t>اختبار منتصف الفصل  </a:t>
            </a:r>
            <a:endParaRPr lang="ar-SA" sz="3200" b="1" dirty="0">
              <a:solidFill>
                <a:srgbClr val="883994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1916482" y="973386"/>
            <a:ext cx="135141" cy="4885079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201326" y="638942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7030A0"/>
                </a:solidFill>
              </a:rPr>
              <a:t>٩٤</a:t>
            </a:r>
            <a:endParaRPr lang="ar-SA" sz="2000" b="1" dirty="0">
              <a:solidFill>
                <a:srgbClr val="7030A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9"/>
          <a:srcRect t="1908"/>
          <a:stretch/>
        </p:blipFill>
        <p:spPr>
          <a:xfrm>
            <a:off x="6289359" y="1802422"/>
            <a:ext cx="5176748" cy="3428999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228" y="2353977"/>
            <a:ext cx="5122358" cy="1699277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7472174" y="3407133"/>
            <a:ext cx="8968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9155361" y="3868798"/>
            <a:ext cx="8968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483325" y="3868797"/>
            <a:ext cx="8968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9047582" y="4670110"/>
            <a:ext cx="8968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483325" y="4667177"/>
            <a:ext cx="8968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732084" y="4330462"/>
            <a:ext cx="20398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= 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أيام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87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9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88399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السادس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000" b="100000" l="0" r="10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" t="74615" r="57352"/>
          <a:stretch/>
        </p:blipFill>
        <p:spPr>
          <a:xfrm flipH="1">
            <a:off x="10835600" y="5186"/>
            <a:ext cx="1174628" cy="1123669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115978" y="1181636"/>
            <a:ext cx="141574" cy="5114080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خطط انسيابي: محطة طرفية 34"/>
          <p:cNvSpPr/>
          <p:nvPr/>
        </p:nvSpPr>
        <p:spPr>
          <a:xfrm>
            <a:off x="6350968" y="1013500"/>
            <a:ext cx="2717954" cy="336272"/>
          </a:xfrm>
          <a:prstGeom prst="flowChartTerminator">
            <a:avLst/>
          </a:prstGeom>
          <a:solidFill>
            <a:srgbClr val="F4E869"/>
          </a:solidFill>
          <a:ln>
            <a:solidFill>
              <a:srgbClr val="F4E86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883994"/>
                </a:solidFill>
              </a:rPr>
              <a:t>الدروس من </a:t>
            </a:r>
            <a:r>
              <a:rPr lang="ku-Arab-IQ" sz="2000" b="1" dirty="0" smtClean="0">
                <a:solidFill>
                  <a:srgbClr val="883994"/>
                </a:solidFill>
              </a:rPr>
              <a:t>٦-١ </a:t>
            </a:r>
            <a:r>
              <a:rPr lang="ar-SA" sz="2000" b="1" dirty="0" smtClean="0">
                <a:solidFill>
                  <a:srgbClr val="883994"/>
                </a:solidFill>
              </a:rPr>
              <a:t>إلى </a:t>
            </a:r>
            <a:r>
              <a:rPr lang="ku-Arab-IQ" sz="2000" b="1" dirty="0" smtClean="0">
                <a:solidFill>
                  <a:srgbClr val="883994"/>
                </a:solidFill>
              </a:rPr>
              <a:t>٦-٤  </a:t>
            </a:r>
            <a:endParaRPr lang="ar-SA" sz="2000" b="1" dirty="0">
              <a:solidFill>
                <a:schemeClr val="bg1"/>
              </a:solidFill>
            </a:endParaRP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257096" y="395358"/>
            <a:ext cx="32062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883994"/>
                </a:solidFill>
              </a:rPr>
              <a:t>اختبار منتصف الفصل  </a:t>
            </a:r>
            <a:endParaRPr lang="ar-SA" sz="3200" b="1" dirty="0">
              <a:solidFill>
                <a:srgbClr val="883994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1916482" y="973386"/>
            <a:ext cx="135141" cy="4885079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201326" y="638942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7030A0"/>
                </a:solidFill>
              </a:rPr>
              <a:t>٩٤</a:t>
            </a:r>
            <a:endParaRPr lang="ar-SA" sz="2000" b="1" dirty="0">
              <a:solidFill>
                <a:srgbClr val="7030A0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6913" y="1764674"/>
            <a:ext cx="4386001" cy="4177467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2087" y="1762552"/>
            <a:ext cx="4868152" cy="1552304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9587" y="3697589"/>
            <a:ext cx="5030652" cy="2443019"/>
          </a:xfrm>
          <a:prstGeom prst="rect">
            <a:avLst/>
          </a:prstGeom>
        </p:spPr>
      </p:pic>
      <p:sp>
        <p:nvSpPr>
          <p:cNvPr id="12" name="مستطيل مستدير الزوايا 11"/>
          <p:cNvSpPr/>
          <p:nvPr/>
        </p:nvSpPr>
        <p:spPr>
          <a:xfrm>
            <a:off x="7410628" y="5015814"/>
            <a:ext cx="1766531" cy="409040"/>
          </a:xfrm>
          <a:prstGeom prst="round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4114801" y="2764526"/>
            <a:ext cx="542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296092" y="2764525"/>
            <a:ext cx="542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4587419" y="4936813"/>
            <a:ext cx="542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4542594" y="5657907"/>
            <a:ext cx="673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533686" y="4953809"/>
            <a:ext cx="542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٣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1347226" y="5666700"/>
            <a:ext cx="542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 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95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88399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السادس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000" b="100000" l="0" r="10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" t="74615" r="57352"/>
          <a:stretch/>
        </p:blipFill>
        <p:spPr>
          <a:xfrm flipH="1">
            <a:off x="10835600" y="5186"/>
            <a:ext cx="1174628" cy="1123669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115978" y="1181636"/>
            <a:ext cx="141574" cy="5114080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خطط انسيابي: محطة طرفية 34"/>
          <p:cNvSpPr/>
          <p:nvPr/>
        </p:nvSpPr>
        <p:spPr>
          <a:xfrm>
            <a:off x="6350968" y="1013500"/>
            <a:ext cx="2717954" cy="336272"/>
          </a:xfrm>
          <a:prstGeom prst="flowChartTerminator">
            <a:avLst/>
          </a:prstGeom>
          <a:solidFill>
            <a:srgbClr val="F4E869"/>
          </a:solidFill>
          <a:ln>
            <a:solidFill>
              <a:srgbClr val="F4E86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883994"/>
                </a:solidFill>
              </a:rPr>
              <a:t>الدروس من </a:t>
            </a:r>
            <a:r>
              <a:rPr lang="ku-Arab-IQ" sz="2000" b="1" dirty="0" smtClean="0">
                <a:solidFill>
                  <a:srgbClr val="883994"/>
                </a:solidFill>
              </a:rPr>
              <a:t>٦-١ </a:t>
            </a:r>
            <a:r>
              <a:rPr lang="ar-SA" sz="2000" b="1" dirty="0" smtClean="0">
                <a:solidFill>
                  <a:srgbClr val="883994"/>
                </a:solidFill>
              </a:rPr>
              <a:t>إلى </a:t>
            </a:r>
            <a:r>
              <a:rPr lang="ku-Arab-IQ" sz="2000" b="1" dirty="0" smtClean="0">
                <a:solidFill>
                  <a:srgbClr val="883994"/>
                </a:solidFill>
              </a:rPr>
              <a:t>٦-٤  </a:t>
            </a:r>
            <a:endParaRPr lang="ar-SA" sz="2000" b="1" dirty="0">
              <a:solidFill>
                <a:schemeClr val="bg1"/>
              </a:solidFill>
            </a:endParaRP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257096" y="395358"/>
            <a:ext cx="32062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883994"/>
                </a:solidFill>
              </a:rPr>
              <a:t>اختبار منتصف الفصل  </a:t>
            </a:r>
            <a:endParaRPr lang="ar-SA" sz="3200" b="1" dirty="0">
              <a:solidFill>
                <a:srgbClr val="883994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1916482" y="973386"/>
            <a:ext cx="135141" cy="4885079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201326" y="638942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7030A0"/>
                </a:solidFill>
              </a:rPr>
              <a:t>٩٤</a:t>
            </a:r>
            <a:endParaRPr lang="ar-SA" sz="2000" b="1" dirty="0">
              <a:solidFill>
                <a:srgbClr val="7030A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58993" y="1623627"/>
            <a:ext cx="4819857" cy="1840542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7774" y="1623627"/>
            <a:ext cx="4999611" cy="3291273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9697386" y="3512616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= ١٠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9707032" y="3958941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= ١٠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9789116" y="4401709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= ٥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9830737" y="4844477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= ٢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7022028" y="3507191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= ٢٧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7031812" y="3957745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= ٢٧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7049331" y="4401709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٢٧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= ٩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044199" y="4844476"/>
            <a:ext cx="16353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٢٧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= ٣</a:t>
            </a:r>
            <a:r>
              <a:rPr lang="ku-Arab-IQ" dirty="0" smtClean="0"/>
              <a:t> 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201312" y="4895226"/>
            <a:ext cx="30557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نستعمل عملية القسمة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403536" y="5445524"/>
            <a:ext cx="29206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 = ١٠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طلاب </a:t>
            </a:r>
            <a:r>
              <a:rPr lang="ku-Arab-IQ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2312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9" grpId="0"/>
      <p:bldP spid="21" grpId="0"/>
      <p:bldP spid="22" grpId="0"/>
      <p:bldP spid="23" grpId="0"/>
      <p:bldP spid="24" grpId="0"/>
      <p:bldP spid="25" grpId="0"/>
      <p:bldP spid="7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88399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السادس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000" b="100000" l="0" r="10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" t="74615" r="57352"/>
          <a:stretch/>
        </p:blipFill>
        <p:spPr>
          <a:xfrm flipH="1">
            <a:off x="10835600" y="5186"/>
            <a:ext cx="1174628" cy="1123669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115978" y="1181636"/>
            <a:ext cx="141574" cy="5114080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خطط انسيابي: محطة طرفية 34"/>
          <p:cNvSpPr/>
          <p:nvPr/>
        </p:nvSpPr>
        <p:spPr>
          <a:xfrm>
            <a:off x="6350968" y="1013500"/>
            <a:ext cx="2717954" cy="336272"/>
          </a:xfrm>
          <a:prstGeom prst="flowChartTerminator">
            <a:avLst/>
          </a:prstGeom>
          <a:solidFill>
            <a:srgbClr val="F4E869"/>
          </a:solidFill>
          <a:ln>
            <a:solidFill>
              <a:srgbClr val="F4E86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883994"/>
                </a:solidFill>
              </a:rPr>
              <a:t>الدروس من </a:t>
            </a:r>
            <a:r>
              <a:rPr lang="ku-Arab-IQ" sz="2000" b="1" dirty="0" smtClean="0">
                <a:solidFill>
                  <a:srgbClr val="883994"/>
                </a:solidFill>
              </a:rPr>
              <a:t>٦-١ </a:t>
            </a:r>
            <a:r>
              <a:rPr lang="ar-SA" sz="2000" b="1" dirty="0" smtClean="0">
                <a:solidFill>
                  <a:srgbClr val="883994"/>
                </a:solidFill>
              </a:rPr>
              <a:t>إلى </a:t>
            </a:r>
            <a:r>
              <a:rPr lang="ku-Arab-IQ" sz="2000" b="1" dirty="0" smtClean="0">
                <a:solidFill>
                  <a:srgbClr val="883994"/>
                </a:solidFill>
              </a:rPr>
              <a:t>٦-٤  </a:t>
            </a:r>
            <a:endParaRPr lang="ar-SA" sz="2000" b="1" dirty="0">
              <a:solidFill>
                <a:schemeClr val="bg1"/>
              </a:solidFill>
            </a:endParaRP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257096" y="395358"/>
            <a:ext cx="32062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883994"/>
                </a:solidFill>
              </a:rPr>
              <a:t>اختبار منتصف الفصل  </a:t>
            </a:r>
            <a:endParaRPr lang="ar-SA" sz="3200" b="1" dirty="0">
              <a:solidFill>
                <a:srgbClr val="883994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1916482" y="973386"/>
            <a:ext cx="135141" cy="4885079"/>
          </a:xfrm>
          <a:prstGeom prst="rect">
            <a:avLst/>
          </a:prstGeom>
          <a:solidFill>
            <a:srgbClr val="F4E869"/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201326" y="638942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7030A0"/>
                </a:solidFill>
              </a:rPr>
              <a:t>٩٤</a:t>
            </a:r>
            <a:endParaRPr lang="ar-SA" sz="2000" b="1" dirty="0">
              <a:solidFill>
                <a:srgbClr val="7030A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465921" y="3538726"/>
            <a:ext cx="30557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نستعمل عملية القسمة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7662941" y="4048838"/>
            <a:ext cx="29206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١٢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= 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طلاب </a:t>
            </a:r>
            <a:r>
              <a:rPr lang="ku-Arab-IQ" dirty="0" smtClean="0"/>
              <a:t> </a:t>
            </a:r>
            <a:endParaRPr lang="ar-SA" dirty="0"/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77558" y="1827319"/>
            <a:ext cx="5032510" cy="1628058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7774" y="1900884"/>
            <a:ext cx="5121986" cy="2792839"/>
          </a:xfrm>
          <a:prstGeom prst="rect">
            <a:avLst/>
          </a:prstGeom>
        </p:spPr>
      </p:pic>
      <p:sp>
        <p:nvSpPr>
          <p:cNvPr id="27" name="مستطيل مستدير الزوايا 26"/>
          <p:cNvSpPr/>
          <p:nvPr/>
        </p:nvSpPr>
        <p:spPr>
          <a:xfrm>
            <a:off x="3358662" y="4097215"/>
            <a:ext cx="1969475" cy="477443"/>
          </a:xfrm>
          <a:prstGeom prst="round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 rotWithShape="1">
          <a:blip r:embed="rId11"/>
          <a:srcRect l="1455" b="6664"/>
          <a:stretch/>
        </p:blipFill>
        <p:spPr>
          <a:xfrm>
            <a:off x="6000119" y="4994432"/>
            <a:ext cx="4763066" cy="1509881"/>
          </a:xfrm>
          <a:prstGeom prst="rect">
            <a:avLst/>
          </a:prstGeom>
        </p:spPr>
      </p:pic>
      <p:sp>
        <p:nvSpPr>
          <p:cNvPr id="29" name="مربع نص 28"/>
          <p:cNvSpPr txBox="1"/>
          <p:nvPr/>
        </p:nvSpPr>
        <p:spPr>
          <a:xfrm>
            <a:off x="2021525" y="5412971"/>
            <a:ext cx="37260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نعم يمكن ذلك ، كل زهرية نضع فيها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400" b="1" dirty="0" err="1" smtClean="0">
                <a:solidFill>
                  <a:schemeClr val="accent1">
                    <a:lumMod val="75000"/>
                  </a:schemeClr>
                </a:solidFill>
              </a:rPr>
              <a:t>وردات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لأن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= ٣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46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/>
      <p:bldP spid="27" grpId="0" animBg="1"/>
      <p:bldP spid="2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158</Words>
  <Application>Microsoft Office PowerPoint</Application>
  <PresentationFormat>شاشة عريضة</PresentationFormat>
  <Paragraphs>41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217</cp:revision>
  <dcterms:created xsi:type="dcterms:W3CDTF">2022-12-02T21:48:32Z</dcterms:created>
  <dcterms:modified xsi:type="dcterms:W3CDTF">2023-01-22T00:08:44Z</dcterms:modified>
</cp:coreProperties>
</file>