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rtl="1" latinLnBrk="0">
      <a:defRPr sz="2600">
        <a:latin typeface="+mj-lt"/>
        <a:ea typeface="+mj-ea"/>
        <a:cs typeface="+mj-cs"/>
        <a:sym typeface="Arial"/>
      </a:defRPr>
    </a:lvl1pPr>
    <a:lvl2pPr indent="228600" defTabSz="1828800" rtl="1" latinLnBrk="0">
      <a:defRPr sz="2600">
        <a:latin typeface="+mj-lt"/>
        <a:ea typeface="+mj-ea"/>
        <a:cs typeface="+mj-cs"/>
        <a:sym typeface="Arial"/>
      </a:defRPr>
    </a:lvl2pPr>
    <a:lvl3pPr indent="457200" defTabSz="1828800" rtl="1" latinLnBrk="0">
      <a:defRPr sz="2600">
        <a:latin typeface="+mj-lt"/>
        <a:ea typeface="+mj-ea"/>
        <a:cs typeface="+mj-cs"/>
        <a:sym typeface="Arial"/>
      </a:defRPr>
    </a:lvl3pPr>
    <a:lvl4pPr indent="685800" defTabSz="1828800" rtl="1" latinLnBrk="0">
      <a:defRPr sz="2600">
        <a:latin typeface="+mj-lt"/>
        <a:ea typeface="+mj-ea"/>
        <a:cs typeface="+mj-cs"/>
        <a:sym typeface="Arial"/>
      </a:defRPr>
    </a:lvl4pPr>
    <a:lvl5pPr indent="914400" defTabSz="1828800" rtl="1" latinLnBrk="0">
      <a:defRPr sz="2600">
        <a:latin typeface="+mj-lt"/>
        <a:ea typeface="+mj-ea"/>
        <a:cs typeface="+mj-cs"/>
        <a:sym typeface="Arial"/>
      </a:defRPr>
    </a:lvl5pPr>
    <a:lvl6pPr indent="1143000" defTabSz="1828800" rtl="1" latinLnBrk="0">
      <a:defRPr sz="2600">
        <a:latin typeface="+mj-lt"/>
        <a:ea typeface="+mj-ea"/>
        <a:cs typeface="+mj-cs"/>
        <a:sym typeface="Arial"/>
      </a:defRPr>
    </a:lvl6pPr>
    <a:lvl7pPr indent="1371600" defTabSz="1828800" rtl="1" latinLnBrk="0">
      <a:defRPr sz="2600">
        <a:latin typeface="+mj-lt"/>
        <a:ea typeface="+mj-ea"/>
        <a:cs typeface="+mj-cs"/>
        <a:sym typeface="Arial"/>
      </a:defRPr>
    </a:lvl7pPr>
    <a:lvl8pPr indent="1600200" defTabSz="1828800" rtl="1" latinLnBrk="0">
      <a:defRPr sz="2600">
        <a:latin typeface="+mj-lt"/>
        <a:ea typeface="+mj-ea"/>
        <a:cs typeface="+mj-cs"/>
        <a:sym typeface="Arial"/>
      </a:defRPr>
    </a:lvl8pPr>
    <a:lvl9pPr indent="1828800" defTabSz="1828800" rtl="1" latinLnBrk="0">
      <a:defRPr sz="2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20835310" y="12066794"/>
            <a:ext cx="2946896" cy="105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20561290" y="1765501"/>
            <a:ext cx="3415623" cy="2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570892" y="447353"/>
            <a:ext cx="23171633" cy="12618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584110" y="12326430"/>
            <a:ext cx="2927565" cy="6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4033.png" descr="IMG_4033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0" t="5589" r="0" b="5589"/>
          <a:stretch>
            <a:fillRect/>
          </a:stretch>
        </p:blipFill>
        <p:spPr>
          <a:xfrm>
            <a:off x="572804" y="7589075"/>
            <a:ext cx="5674528" cy="45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531452" y="487653"/>
            <a:ext cx="23158176" cy="125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553579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719475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611879" y="465195"/>
            <a:ext cx="23160241" cy="1250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631583" y="465195"/>
            <a:ext cx="23171633" cy="1260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199" y="662200"/>
              <a:ext cx="10202934" cy="4402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/>
            <p:nvPr/>
          </p:nvSpPr>
          <p:spPr>
            <a:xfrm>
              <a:off x="1018450" y="5716121"/>
              <a:ext cx="17730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t">
              <a:spAutoFit/>
            </a:bodyPr>
            <a:lstStyle/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58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52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84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3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20846733" y="11377716"/>
              <a:ext cx="2990401" cy="25801"/>
            </a:xfrm>
            <a:prstGeom prst="line">
              <a:avLst/>
            </a:prstGeom>
            <a:noFill/>
            <a:ln w="635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65115" y="11824613"/>
              <a:ext cx="1426465" cy="1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528857" y="11833596"/>
              <a:ext cx="1417321" cy="125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83430" y="11811138"/>
              <a:ext cx="1225297" cy="124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38100" y="11833598"/>
              <a:ext cx="1399033" cy="120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/>
            <p:nvPr/>
          </p:nvSpPr>
          <p:spPr>
            <a:xfrm>
              <a:off x="14145000" y="9626750"/>
              <a:ext cx="9831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t">
              <a:spAutoFit/>
            </a:bodyPr>
            <a:lstStyle>
              <a:lvl1pPr algn="r" rtl="0">
                <a:defRPr b="1" sz="4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11785600" y="12296085"/>
            <a:ext cx="5689600" cy="833230"/>
          </a:xfrm>
          <a:prstGeom prst="rect">
            <a:avLst/>
          </a:prstGeom>
          <a:ln w="3175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4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38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1295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752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2209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6670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3124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581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4038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495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9.png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4.png"/><Relationship Id="rId6" Type="http://schemas.openxmlformats.org/officeDocument/2006/relationships/slide" Target="slide4.xml"/><Relationship Id="rId7" Type="http://schemas.openxmlformats.org/officeDocument/2006/relationships/slide" Target="slide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slide" Target="slide4.xml"/><Relationship Id="rId8" Type="http://schemas.openxmlformats.org/officeDocument/2006/relationships/slide" Target="slide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5.png"/><Relationship Id="rId6" Type="http://schemas.openxmlformats.org/officeDocument/2006/relationships/slide" Target="slide4.xml"/><Relationship Id="rId7" Type="http://schemas.openxmlformats.org/officeDocument/2006/relationships/slide" Target="slide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slide" Target="slide2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7.xml"/><Relationship Id="rId9" Type="http://schemas.openxmlformats.org/officeDocument/2006/relationships/slide" Target="slide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13.xml"/><Relationship Id="rId6" Type="http://schemas.openxmlformats.org/officeDocument/2006/relationships/slide" Target="slide1.xml"/><Relationship Id="rId7" Type="http://schemas.openxmlformats.org/officeDocument/2006/relationships/image" Target="../media/image13.png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7.png"/><Relationship Id="rId6" Type="http://schemas.openxmlformats.org/officeDocument/2006/relationships/slide" Target="slide7.xml"/><Relationship Id="rId7" Type="http://schemas.openxmlformats.org/officeDocument/2006/relationships/slide" Target="slide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slide" Target="slide7.xml"/><Relationship Id="rId8" Type="http://schemas.openxmlformats.org/officeDocument/2006/relationships/slide" Target="slide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9.png"/><Relationship Id="rId6" Type="http://schemas.openxmlformats.org/officeDocument/2006/relationships/slide" Target="slide7.xml"/><Relationship Id="rId7" Type="http://schemas.openxmlformats.org/officeDocument/2006/relationships/slide" Target="slide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0.png"/><Relationship Id="rId6" Type="http://schemas.openxmlformats.org/officeDocument/2006/relationships/slide" Target="slide4.xml"/><Relationship Id="rId7" Type="http://schemas.openxmlformats.org/officeDocument/2006/relationships/slide" Target="slide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slide" Target="slide4.xml"/><Relationship Id="rId8" Type="http://schemas.openxmlformats.org/officeDocument/2006/relationships/slide" Target="slide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" Target="slide4.xml"/><Relationship Id="rId8" Type="http://schemas.openxmlformats.org/officeDocument/2006/relationships/slide" Target="slide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10527549" y="3224850"/>
            <a:ext cx="12275402" cy="8866200"/>
          </a:xfrm>
          <a:prstGeom prst="roundRect">
            <a:avLst>
              <a:gd name="adj" fmla="val 9327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1597793" y="28262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1796717" y="2977089"/>
            <a:ext cx="6500401" cy="1456802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1586693" y="53786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1785617" y="5529490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1597793" y="7931087"/>
            <a:ext cx="6920402" cy="1790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1796717" y="80818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1597793" y="10483488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1796717" y="106342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8032219" y="8815592"/>
            <a:ext cx="2523739" cy="3370633"/>
            <a:chOff x="0" y="0"/>
            <a:chExt cx="2523738" cy="3370632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361954" y="183247"/>
              <a:ext cx="1799831" cy="30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224168" y="195790"/>
              <a:ext cx="2077162" cy="2959064"/>
              <a:chOff x="0" y="0"/>
              <a:chExt cx="2077161" cy="295906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131036" y="1607475"/>
                <a:ext cx="1426764" cy="1184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168716" y="1530513"/>
                <a:ext cx="700921" cy="117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398302" y="170973"/>
                <a:ext cx="1412100" cy="2174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632802" y="167749"/>
                <a:ext cx="926107" cy="218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622668" y="177380"/>
                <a:ext cx="1412100" cy="51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482089" y="2550501"/>
                <a:ext cx="456135" cy="228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492782" y="628929"/>
                <a:ext cx="1462861" cy="344446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416274" y="282111"/>
              <a:ext cx="1703814" cy="28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23227" y="932303"/>
            <a:ext cx="13024228" cy="1237301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5042046" y="3266271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٨"/>
          <p:cNvSpPr/>
          <p:nvPr/>
        </p:nvSpPr>
        <p:spPr>
          <a:xfrm>
            <a:off x="3377257" y="10828704"/>
            <a:ext cx="3136538" cy="1173063"/>
          </a:xfrm>
          <a:prstGeom prst="roundRect">
            <a:avLst>
              <a:gd name="adj" fmla="val 20927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١٨ </a:t>
            </a:r>
          </a:p>
        </p:txBody>
      </p:sp>
      <p:sp>
        <p:nvSpPr>
          <p:cNvPr id="227" name="الحصة"/>
          <p:cNvSpPr/>
          <p:nvPr/>
        </p:nvSpPr>
        <p:spPr>
          <a:xfrm>
            <a:off x="4892064" y="5822745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4745299" y="8451454"/>
            <a:ext cx="3136539" cy="793553"/>
          </a:xfrm>
          <a:prstGeom prst="roundRect">
            <a:avLst>
              <a:gd name="adj" fmla="val 30936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سادس : العمليات على الكسور الاعتيادية"/>
          <p:cNvSpPr txBox="1"/>
          <p:nvPr>
            <p:ph type="body" sz="quarter" idx="1"/>
          </p:nvPr>
        </p:nvSpPr>
        <p:spPr>
          <a:xfrm>
            <a:off x="11004442" y="8069189"/>
            <a:ext cx="11685359" cy="2003314"/>
          </a:xfrm>
          <a:prstGeom prst="rect">
            <a:avLst/>
          </a:prstGeom>
          <a:effectLst/>
        </p:spPr>
        <p:txBody>
          <a:bodyPr lIns="121919" tIns="121919" rIns="121919" bIns="121919" anchor="ctr"/>
          <a:lstStyle>
            <a:lvl1pPr marL="0" indent="0" algn="ctr" defTabSz="2438400">
              <a:lnSpc>
                <a:spcPct val="90000"/>
              </a:lnSpc>
              <a:spcBef>
                <a:spcPts val="2600"/>
              </a:spcBef>
              <a:buClrTx/>
              <a:buSzTx/>
              <a:buFontTx/>
              <a:buNone/>
              <a:defRPr sz="43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السادس : العمليات على الكسور الاعتيادية</a:t>
            </a:r>
          </a:p>
        </p:txBody>
      </p:sp>
      <p:sp>
        <p:nvSpPr>
          <p:cNvPr id="230" name="٦-٢ خطة تمثيل المسألة"/>
          <p:cNvSpPr txBox="1"/>
          <p:nvPr/>
        </p:nvSpPr>
        <p:spPr>
          <a:xfrm>
            <a:off x="11446481" y="9698263"/>
            <a:ext cx="11243320" cy="1664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algn="ctr" defTabSz="2438400" rtl="0">
              <a:lnSpc>
                <a:spcPct val="90000"/>
              </a:lnSpc>
              <a:spcBef>
                <a:spcPts val="2600"/>
              </a:spcBef>
              <a:defRPr sz="44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٦-٢</a:t>
            </a:r>
            <a:r>
              <a:t> خطة تمثيل المسألة</a:t>
            </a:r>
          </a:p>
        </p:txBody>
      </p:sp>
      <p:sp>
        <p:nvSpPr>
          <p:cNvPr id="231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sp>
        <p:nvSpPr>
          <p:cNvPr id="232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34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600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13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606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601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3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4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5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609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607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8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612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610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14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620" name="تجميع"/>
          <p:cNvGrpSpPr/>
          <p:nvPr/>
        </p:nvGrpSpPr>
        <p:grpSpPr>
          <a:xfrm>
            <a:off x="20652515" y="2115150"/>
            <a:ext cx="3136539" cy="1846000"/>
            <a:chOff x="0" y="0"/>
            <a:chExt cx="3136537" cy="1845999"/>
          </a:xfrm>
        </p:grpSpPr>
        <p:grpSp>
          <p:nvGrpSpPr>
            <p:cNvPr id="618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616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17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19" name="٦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63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633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621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32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622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30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623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4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5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6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7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8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9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31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34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63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3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38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639" name="IMG_6362.png" descr="IMG_6362.png"/>
          <p:cNvPicPr>
            <a:picLocks noChangeAspect="1"/>
          </p:cNvPicPr>
          <p:nvPr/>
        </p:nvPicPr>
        <p:blipFill>
          <a:blip r:embed="rId5">
            <a:extLst/>
          </a:blip>
          <a:srcRect l="0" t="0" r="12314" b="0"/>
          <a:stretch>
            <a:fillRect/>
          </a:stretch>
        </p:blipFill>
        <p:spPr>
          <a:xfrm>
            <a:off x="3289300" y="4215526"/>
            <a:ext cx="17805252" cy="617177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41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0" grpId="1"/>
      <p:bldP build="whole" bldLvl="1" animBg="1" rev="0" advAuto="0" spid="6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647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645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643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4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6" name="٦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658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648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56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649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0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1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2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3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4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5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57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60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61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662" name="مستطيل"/>
          <p:cNvSpPr/>
          <p:nvPr/>
        </p:nvSpPr>
        <p:spPr>
          <a:xfrm>
            <a:off x="21427515" y="10391496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63" name="Google Shape;145;p11"/>
          <p:cNvSpPr txBox="1"/>
          <p:nvPr/>
        </p:nvSpPr>
        <p:spPr>
          <a:xfrm>
            <a:off x="21280189" y="9885957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676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664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75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665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73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666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67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68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69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70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71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72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74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77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67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8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8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682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8247977" y="3691360"/>
            <a:ext cx="2830408" cy="121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081417" y="7359743"/>
            <a:ext cx="2474017" cy="998766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يجلس ستة طالبات على مائدة طعام…"/>
          <p:cNvSpPr txBox="1"/>
          <p:nvPr/>
        </p:nvSpPr>
        <p:spPr>
          <a:xfrm>
            <a:off x="6275160" y="3839080"/>
            <a:ext cx="12509433" cy="2468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601578" indent="-601578" algn="r" rtl="0">
              <a:buSzPct val="60000"/>
              <a:buBlip>
                <a:blip r:embed="rId6"/>
              </a:buBlip>
              <a:defRPr sz="6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يجلس ستة طالبات على مائدة طعام</a:t>
            </a:r>
          </a:p>
          <a:p>
            <a:pPr marL="601578" indent="-601578" algn="r" rtl="0">
              <a:buSzPct val="60000"/>
              <a:buBlip>
                <a:blip r:embed="rId6"/>
              </a:buBlip>
              <a:defRPr sz="6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انضم إليهن طالبتان وغادرت  ثلاثة في الوقت نفسه</a:t>
            </a:r>
          </a:p>
        </p:txBody>
      </p:sp>
      <p:sp>
        <p:nvSpPr>
          <p:cNvPr id="685" name="عدد الطالبات اللاتي يجلسن على المائدة الآن ."/>
          <p:cNvSpPr txBox="1"/>
          <p:nvPr/>
        </p:nvSpPr>
        <p:spPr>
          <a:xfrm>
            <a:off x="6513794" y="7359743"/>
            <a:ext cx="11567624" cy="1325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>
              <a:defRPr sz="6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عدد الطالبات اللاتي يجلسن على المائدة الآن .</a:t>
            </a:r>
          </a:p>
        </p:txBody>
      </p:sp>
      <p:sp>
        <p:nvSpPr>
          <p:cNvPr id="686" name="نستخدم خطة التمثيل لحل هذه المسألة"/>
          <p:cNvSpPr txBox="1"/>
          <p:nvPr/>
        </p:nvSpPr>
        <p:spPr>
          <a:xfrm>
            <a:off x="10802971" y="10334625"/>
            <a:ext cx="9726886" cy="1351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6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نستخدم خطة التمثيل لحل هذه المسألة</a:t>
            </a:r>
          </a:p>
        </p:txBody>
      </p:sp>
      <p:sp>
        <p:nvSpPr>
          <p:cNvPr id="687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88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8" grpId="5"/>
      <p:bldP build="whole" bldLvl="1" animBg="1" rev="0" advAuto="0" spid="661" grpId="2"/>
      <p:bldP build="whole" bldLvl="1" animBg="1" rev="0" advAuto="0" spid="662" grpId="3"/>
      <p:bldP build="whole" bldLvl="1" animBg="1" rev="0" advAuto="0" spid="663" grpId="4"/>
      <p:bldP build="whole" bldLvl="1" animBg="1" rev="0" advAuto="0" spid="6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694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692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690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91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93" name="٦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705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695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703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696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97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98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99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00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01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02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704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707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708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709" name="مستطيل"/>
          <p:cNvSpPr/>
          <p:nvPr/>
        </p:nvSpPr>
        <p:spPr>
          <a:xfrm>
            <a:off x="21419889" y="10461887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710" name="Google Shape;145;p11"/>
          <p:cNvSpPr txBox="1"/>
          <p:nvPr/>
        </p:nvSpPr>
        <p:spPr>
          <a:xfrm>
            <a:off x="21314057" y="10457653"/>
            <a:ext cx="1789355" cy="1306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71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71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71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714" name="( ۱ ) تجلس ست طالبات على الطاولة"/>
          <p:cNvSpPr txBox="1"/>
          <p:nvPr/>
        </p:nvSpPr>
        <p:spPr>
          <a:xfrm>
            <a:off x="13934440" y="3582869"/>
            <a:ext cx="7379618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( ۱ ) تجلس ست طالبات على الطاولة</a:t>
            </a:r>
          </a:p>
        </p:txBody>
      </p:sp>
      <p:sp>
        <p:nvSpPr>
          <p:cNvPr id="715" name="( ۲ ) ثم تجلس طالبتان معهن"/>
          <p:cNvSpPr txBox="1"/>
          <p:nvPr/>
        </p:nvSpPr>
        <p:spPr>
          <a:xfrm>
            <a:off x="7363051" y="3582869"/>
            <a:ext cx="6222195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( ۲ ) ثم تجلس طالبتان معهن</a:t>
            </a:r>
          </a:p>
        </p:txBody>
      </p:sp>
      <p:sp>
        <p:nvSpPr>
          <p:cNvPr id="716" name="( ۳ ) تخرج ثلاث طالبات"/>
          <p:cNvSpPr txBox="1"/>
          <p:nvPr/>
        </p:nvSpPr>
        <p:spPr>
          <a:xfrm>
            <a:off x="2054166" y="3691360"/>
            <a:ext cx="4772661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( ۳ ) تخرج ثلاث طالبات</a:t>
            </a:r>
          </a:p>
        </p:txBody>
      </p:sp>
      <p:sp>
        <p:nvSpPr>
          <p:cNvPr id="717" name="العدد في الموقف الأخير هو خمس طالبات ، إذن عدد الطلاب الذين يجلسون على المائدة الآن خمسة طلاب"/>
          <p:cNvSpPr txBox="1"/>
          <p:nvPr/>
        </p:nvSpPr>
        <p:spPr>
          <a:xfrm>
            <a:off x="1325665" y="8207731"/>
            <a:ext cx="19792316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العدد في الموقف الأخير هو خمس طالبات ، إذن عدد الطلاب الذين يجلسون على المائدة الآن خمسة طلاب</a:t>
            </a:r>
          </a:p>
        </p:txBody>
      </p:sp>
      <p:sp>
        <p:nvSpPr>
          <p:cNvPr id="718" name="٥ = ۳- ۸ = ۳ - ٢ + ٦"/>
          <p:cNvSpPr txBox="1"/>
          <p:nvPr/>
        </p:nvSpPr>
        <p:spPr>
          <a:xfrm>
            <a:off x="16546165" y="10719027"/>
            <a:ext cx="4479291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rtl="0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/>
            <a:r>
              <a:t> ٥ = ۳- ۸ = ۳ - ٢ + ٦</a:t>
            </a:r>
          </a:p>
        </p:txBody>
      </p:sp>
      <p:sp>
        <p:nvSpPr>
          <p:cNvPr id="719" name="إذن الإجابة صحيحة"/>
          <p:cNvSpPr txBox="1"/>
          <p:nvPr/>
        </p:nvSpPr>
        <p:spPr>
          <a:xfrm>
            <a:off x="12456452" y="10719027"/>
            <a:ext cx="3801111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rtl="0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/>
            <a:r>
              <a:t>إذن الإجابة صحيحة</a:t>
            </a:r>
          </a:p>
        </p:txBody>
      </p:sp>
      <p:pic>
        <p:nvPicPr>
          <p:cNvPr id="720" name="IMG_6365.png" descr="IMG_6365.png"/>
          <p:cNvPicPr>
            <a:picLocks noChangeAspect="1"/>
          </p:cNvPicPr>
          <p:nvPr/>
        </p:nvPicPr>
        <p:blipFill>
          <a:blip r:embed="rId5">
            <a:extLst/>
          </a:blip>
          <a:srcRect l="6132" t="52424" r="5250" b="25743"/>
          <a:stretch>
            <a:fillRect/>
          </a:stretch>
        </p:blipFill>
        <p:spPr>
          <a:xfrm>
            <a:off x="2054165" y="5228113"/>
            <a:ext cx="18178225" cy="2469874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722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8" grpId="2"/>
      <p:bldP build="whole" bldLvl="1" animBg="1" rev="0" advAuto="0" spid="709" grpId="3"/>
      <p:bldP build="whole" bldLvl="1" animBg="1" rev="0" advAuto="0" spid="707" grpId="1"/>
      <p:bldP build="whole" bldLvl="1" animBg="1" rev="0" advAuto="0" spid="71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19123266" y="829408"/>
            <a:ext cx="4696463" cy="2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إنّ النجاح هو محصِّلة اجتهادات صغيرة تتراكم يوماً بعد يوم."/>
          <p:cNvSpPr txBox="1"/>
          <p:nvPr/>
        </p:nvSpPr>
        <p:spPr>
          <a:xfrm>
            <a:off x="9391569" y="9855557"/>
            <a:ext cx="12464338" cy="2987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726" name="ختاماً"/>
          <p:cNvSpPr txBox="1"/>
          <p:nvPr/>
        </p:nvSpPr>
        <p:spPr>
          <a:xfrm>
            <a:off x="18812248" y="8243503"/>
            <a:ext cx="4645305" cy="308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108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727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728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5924491" y="9038533"/>
            <a:ext cx="3830268" cy="4049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4" name="تجميع"/>
          <p:cNvGrpSpPr/>
          <p:nvPr/>
        </p:nvGrpSpPr>
        <p:grpSpPr>
          <a:xfrm>
            <a:off x="3948259" y="5105387"/>
            <a:ext cx="6920405" cy="2460217"/>
            <a:chOff x="0" y="0"/>
            <a:chExt cx="6920403" cy="2460216"/>
          </a:xfrm>
        </p:grpSpPr>
        <p:sp>
          <p:nvSpPr>
            <p:cNvPr id="729" name="Google Shape;167;p9"/>
            <p:cNvSpPr/>
            <p:nvPr/>
          </p:nvSpPr>
          <p:spPr>
            <a:xfrm>
              <a:off x="0" y="169333"/>
              <a:ext cx="6920404" cy="178649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733" name="تجميع"/>
            <p:cNvGrpSpPr/>
            <p:nvPr/>
          </p:nvGrpSpPr>
          <p:grpSpPr>
            <a:xfrm>
              <a:off x="210000" y="0"/>
              <a:ext cx="6500403" cy="2460217"/>
              <a:chOff x="0" y="0"/>
              <a:chExt cx="6500402" cy="2460216"/>
            </a:xfrm>
          </p:grpSpPr>
          <p:sp>
            <p:nvSpPr>
              <p:cNvPr id="730" name="Google Shape;168;p9"/>
              <p:cNvSpPr/>
              <p:nvPr/>
            </p:nvSpPr>
            <p:spPr>
              <a:xfrm>
                <a:off x="0" y="358653"/>
                <a:ext cx="6500403" cy="1453625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31" name="التاريخ"/>
              <p:cNvSpPr/>
              <p:nvPr/>
            </p:nvSpPr>
            <p:spPr>
              <a:xfrm>
                <a:off x="3317074" y="104725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4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732" name="Google Shape;1337;p51"/>
              <p:cNvSpPr txBox="1"/>
              <p:nvPr/>
            </p:nvSpPr>
            <p:spPr>
              <a:xfrm>
                <a:off x="623896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١٩</a:t>
                </a:r>
              </a:p>
            </p:txBody>
          </p:sp>
        </p:grpSp>
      </p:grpSp>
      <p:sp>
        <p:nvSpPr>
          <p:cNvPr id="735" name="سهم: لليسار واليمين والأعلى 52"/>
          <p:cNvSpPr/>
          <p:nvPr/>
        </p:nvSpPr>
        <p:spPr>
          <a:xfrm>
            <a:off x="11128505" y="4550833"/>
            <a:ext cx="3209143" cy="2460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 w="25400">
            <a:solidFill>
              <a:srgbClr val="FC9790"/>
            </a:solidFill>
          </a:ln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p:spPr>
        <p:txBody>
          <a:bodyPr lIns="91437" tIns="91437" rIns="91437" bIns="91437" anchor="ctr"/>
          <a:lstStyle/>
          <a:p>
            <a:pPr rtl="0">
              <a:defRPr/>
            </a:pPr>
          </a:p>
        </p:txBody>
      </p:sp>
      <p:grpSp>
        <p:nvGrpSpPr>
          <p:cNvPr id="742" name="تجميع"/>
          <p:cNvGrpSpPr/>
          <p:nvPr/>
        </p:nvGrpSpPr>
        <p:grpSpPr>
          <a:xfrm>
            <a:off x="14597488" y="5110868"/>
            <a:ext cx="6920404" cy="2460217"/>
            <a:chOff x="0" y="-99913"/>
            <a:chExt cx="6920403" cy="2460216"/>
          </a:xfrm>
        </p:grpSpPr>
        <p:grpSp>
          <p:nvGrpSpPr>
            <p:cNvPr id="738" name="تجميع"/>
            <p:cNvGrpSpPr/>
            <p:nvPr/>
          </p:nvGrpSpPr>
          <p:grpSpPr>
            <a:xfrm>
              <a:off x="0" y="208578"/>
              <a:ext cx="6920404" cy="1786497"/>
              <a:chOff x="0" y="0"/>
              <a:chExt cx="6920403" cy="1786495"/>
            </a:xfrm>
          </p:grpSpPr>
          <p:sp>
            <p:nvSpPr>
              <p:cNvPr id="736" name="Google Shape;167;p9"/>
              <p:cNvSpPr/>
              <p:nvPr/>
            </p:nvSpPr>
            <p:spPr>
              <a:xfrm>
                <a:off x="0" y="0"/>
                <a:ext cx="6920404" cy="178649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37" name="Google Shape;168;p9"/>
              <p:cNvSpPr/>
              <p:nvPr/>
            </p:nvSpPr>
            <p:spPr>
              <a:xfrm>
                <a:off x="210000" y="166435"/>
                <a:ext cx="6500403" cy="1453626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741" name="تجميع"/>
            <p:cNvGrpSpPr/>
            <p:nvPr/>
          </p:nvGrpSpPr>
          <p:grpSpPr>
            <a:xfrm>
              <a:off x="846864" y="-99914"/>
              <a:ext cx="5606386" cy="2460217"/>
              <a:chOff x="0" y="0"/>
              <a:chExt cx="5606384" cy="2460216"/>
            </a:xfrm>
          </p:grpSpPr>
          <p:sp>
            <p:nvSpPr>
              <p:cNvPr id="739" name="التاريخ"/>
              <p:cNvSpPr/>
              <p:nvPr/>
            </p:nvSpPr>
            <p:spPr>
              <a:xfrm>
                <a:off x="2613336" y="1230108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50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740" name="Google Shape;1337;p51"/>
              <p:cNvSpPr txBox="1"/>
              <p:nvPr/>
            </p:nvSpPr>
            <p:spPr>
              <a:xfrm>
                <a:off x="0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294058">
                  <a:defRPr sz="9744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 ، ١٠</a:t>
                </a:r>
              </a:p>
            </p:txBody>
          </p:sp>
        </p:grpSp>
      </p:grpSp>
      <p:grpSp>
        <p:nvGrpSpPr>
          <p:cNvPr id="749" name="تجميع"/>
          <p:cNvGrpSpPr/>
          <p:nvPr/>
        </p:nvGrpSpPr>
        <p:grpSpPr>
          <a:xfrm>
            <a:off x="8933436" y="1933779"/>
            <a:ext cx="6336484" cy="2057169"/>
            <a:chOff x="0" y="0"/>
            <a:chExt cx="6336483" cy="2057168"/>
          </a:xfrm>
        </p:grpSpPr>
        <p:grpSp>
          <p:nvGrpSpPr>
            <p:cNvPr id="747" name="تجميع"/>
            <p:cNvGrpSpPr/>
            <p:nvPr/>
          </p:nvGrpSpPr>
          <p:grpSpPr>
            <a:xfrm>
              <a:off x="-1" y="640673"/>
              <a:ext cx="6336485" cy="1416496"/>
              <a:chOff x="0" y="297134"/>
              <a:chExt cx="6336483" cy="1416494"/>
            </a:xfrm>
          </p:grpSpPr>
          <p:grpSp>
            <p:nvGrpSpPr>
              <p:cNvPr id="745" name="تجميع"/>
              <p:cNvGrpSpPr/>
              <p:nvPr/>
            </p:nvGrpSpPr>
            <p:grpSpPr>
              <a:xfrm>
                <a:off x="861344" y="297134"/>
                <a:ext cx="5475140" cy="1416496"/>
                <a:chOff x="0" y="0"/>
                <a:chExt cx="5475138" cy="1416494"/>
              </a:xfrm>
            </p:grpSpPr>
            <p:sp>
              <p:nvSpPr>
                <p:cNvPr id="743" name="Google Shape;717;p19"/>
                <p:cNvSpPr/>
                <p:nvPr/>
              </p:nvSpPr>
              <p:spPr>
                <a:xfrm>
                  <a:off x="0" y="-1"/>
                  <a:ext cx="5475139" cy="1416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44" name="Google Shape;718;p19"/>
                <p:cNvSpPr/>
                <p:nvPr/>
              </p:nvSpPr>
              <p:spPr>
                <a:xfrm>
                  <a:off x="166141" y="131963"/>
                  <a:ext cx="5142854" cy="1152567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746" name="الواجب"/>
              <p:cNvSpPr/>
              <p:nvPr/>
            </p:nvSpPr>
            <p:spPr>
              <a:xfrm>
                <a:off x="0" y="895350"/>
                <a:ext cx="6098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92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748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4127741" y="0"/>
              <a:ext cx="2208241" cy="189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0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751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752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753" name="مسألة ١٠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7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6" grpId="2"/>
      <p:bldP build="whole" bldLvl="1" animBg="1" rev="0" advAuto="0" spid="725" grpId="3"/>
      <p:bldP build="whole" bldLvl="1" animBg="1" rev="0" advAuto="0" spid="7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022" y="5079162"/>
            <a:ext cx="13422983" cy="791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478.png" descr="IMG_5478.png"/>
          <p:cNvPicPr>
            <a:picLocks noChangeAspect="1"/>
          </p:cNvPicPr>
          <p:nvPr/>
        </p:nvPicPr>
        <p:blipFill>
          <a:blip r:embed="rId3">
            <a:extLst/>
          </a:blip>
          <a:srcRect l="33979" t="12295" r="0" b="40273"/>
          <a:stretch>
            <a:fillRect/>
          </a:stretch>
        </p:blipFill>
        <p:spPr>
          <a:xfrm>
            <a:off x="7340228" y="1887137"/>
            <a:ext cx="8393817" cy="171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7692656" y="2812730"/>
            <a:ext cx="5725607" cy="2266433"/>
            <a:chOff x="0" y="0"/>
            <a:chExt cx="5725605" cy="226643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718892"/>
              <a:ext cx="4257174" cy="1408389"/>
              <a:chOff x="0" y="0"/>
              <a:chExt cx="4257173" cy="1408387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4257174" cy="1408388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16219" y="71288"/>
                <a:ext cx="4224736" cy="1265812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3696416" y="-1"/>
              <a:ext cx="2029190" cy="2266434"/>
              <a:chOff x="0" y="0"/>
              <a:chExt cx="2029189" cy="226643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431948" y="160710"/>
                <a:ext cx="1165293" cy="194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161959" y="150509"/>
                <a:ext cx="1710977" cy="1956143"/>
                <a:chOff x="0" y="0"/>
                <a:chExt cx="1710975" cy="1956142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133911" y="1000640"/>
                  <a:ext cx="923752" cy="766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183328" y="890216"/>
                  <a:ext cx="453809" cy="763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481458" y="148767"/>
                  <a:ext cx="914258" cy="140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633036" y="144959"/>
                  <a:ext cx="599605" cy="141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779830" y="220777"/>
                  <a:ext cx="914258" cy="330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275105" y="1571433"/>
                  <a:ext cx="295323" cy="148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627541" y="481998"/>
                  <a:ext cx="947124" cy="223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464116" y="225510"/>
                <a:ext cx="1103127" cy="183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326642" y="895458"/>
              <a:ext cx="3922758" cy="1054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3123331" y="3587831"/>
            <a:ext cx="14423998" cy="1129745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grpSp>
        <p:nvGrpSpPr>
          <p:cNvPr id="259" name="تجميع"/>
          <p:cNvGrpSpPr/>
          <p:nvPr/>
        </p:nvGrpSpPr>
        <p:grpSpPr>
          <a:xfrm>
            <a:off x="3698068" y="3624372"/>
            <a:ext cx="13399958" cy="1107463"/>
            <a:chOff x="0" y="0"/>
            <a:chExt cx="13399957" cy="1107462"/>
          </a:xfrm>
        </p:grpSpPr>
        <p:pic>
          <p:nvPicPr>
            <p:cNvPr id="257" name="IMG_5478.png" descr="IMG_547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8716" t="58644" r="1701" b="11887"/>
            <a:stretch>
              <a:fillRect/>
            </a:stretch>
          </p:blipFill>
          <p:spPr>
            <a:xfrm>
              <a:off x="9637525" y="0"/>
              <a:ext cx="3762433" cy="10682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IMG_6359.png" descr="IMG_6359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53082" r="6904" b="21181"/>
            <a:stretch>
              <a:fillRect/>
            </a:stretch>
          </p:blipFill>
          <p:spPr>
            <a:xfrm>
              <a:off x="0" y="3558"/>
              <a:ext cx="9888214" cy="1103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0" name="مسألة 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61" name="مسألة ٥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sp>
        <p:nvSpPr>
          <p:cNvPr id="262" name="مسألة ٦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4" grpId="3"/>
      <p:bldP build="whole" bldLvl="1" animBg="1" rev="0" advAuto="0" spid="236" grpId="4"/>
      <p:bldP build="whole" bldLvl="1" animBg="1" rev="0" advAuto="0" spid="25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5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grpSp>
        <p:nvGrpSpPr>
          <p:cNvPr id="282" name="تجميع"/>
          <p:cNvGrpSpPr/>
          <p:nvPr/>
        </p:nvGrpSpPr>
        <p:grpSpPr>
          <a:xfrm>
            <a:off x="17986491" y="1743043"/>
            <a:ext cx="5725607" cy="2266433"/>
            <a:chOff x="0" y="0"/>
            <a:chExt cx="5725605" cy="2266432"/>
          </a:xfrm>
        </p:grpSpPr>
        <p:grpSp>
          <p:nvGrpSpPr>
            <p:cNvPr id="280" name="تجميع"/>
            <p:cNvGrpSpPr/>
            <p:nvPr/>
          </p:nvGrpSpPr>
          <p:grpSpPr>
            <a:xfrm>
              <a:off x="0" y="-1"/>
              <a:ext cx="5725606" cy="2266434"/>
              <a:chOff x="0" y="0"/>
              <a:chExt cx="5725605" cy="2266432"/>
            </a:xfrm>
          </p:grpSpPr>
          <p:grpSp>
            <p:nvGrpSpPr>
              <p:cNvPr id="268" name="تجميع"/>
              <p:cNvGrpSpPr/>
              <p:nvPr/>
            </p:nvGrpSpPr>
            <p:grpSpPr>
              <a:xfrm>
                <a:off x="0" y="718892"/>
                <a:ext cx="4257174" cy="1408389"/>
                <a:chOff x="0" y="0"/>
                <a:chExt cx="4257173" cy="1408387"/>
              </a:xfrm>
            </p:grpSpPr>
            <p:sp>
              <p:nvSpPr>
                <p:cNvPr id="266" name="Google Shape;208;p10"/>
                <p:cNvSpPr/>
                <p:nvPr/>
              </p:nvSpPr>
              <p:spPr>
                <a:xfrm>
                  <a:off x="0" y="0"/>
                  <a:ext cx="4257174" cy="140838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7" name="Google Shape;209;p10"/>
                <p:cNvSpPr/>
                <p:nvPr/>
              </p:nvSpPr>
              <p:spPr>
                <a:xfrm>
                  <a:off x="16219" y="71288"/>
                  <a:ext cx="4224736" cy="1265812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79" name="Google Shape;253;p10"/>
              <p:cNvGrpSpPr/>
              <p:nvPr/>
            </p:nvGrpSpPr>
            <p:grpSpPr>
              <a:xfrm>
                <a:off x="3696416" y="-1"/>
                <a:ext cx="2029190" cy="2266434"/>
                <a:chOff x="0" y="0"/>
                <a:chExt cx="2029189" cy="2266432"/>
              </a:xfrm>
            </p:grpSpPr>
            <p:sp>
              <p:nvSpPr>
                <p:cNvPr id="269" name="Google Shape;254;p10"/>
                <p:cNvSpPr/>
                <p:nvPr/>
              </p:nvSpPr>
              <p:spPr>
                <a:xfrm flipH="1" rot="12754542">
                  <a:off x="431948" y="160710"/>
                  <a:ext cx="1165293" cy="1945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7" name="Google Shape;255;p10"/>
                <p:cNvGrpSpPr/>
                <p:nvPr/>
              </p:nvGrpSpPr>
              <p:grpSpPr>
                <a:xfrm>
                  <a:off x="161959" y="150509"/>
                  <a:ext cx="1710977" cy="1956143"/>
                  <a:chOff x="0" y="0"/>
                  <a:chExt cx="1710975" cy="1956142"/>
                </a:xfrm>
              </p:grpSpPr>
              <p:sp>
                <p:nvSpPr>
                  <p:cNvPr id="270" name="Google Shape;256;p10"/>
                  <p:cNvSpPr/>
                  <p:nvPr/>
                </p:nvSpPr>
                <p:spPr>
                  <a:xfrm flipH="1" rot="12762355">
                    <a:off x="133911" y="1000640"/>
                    <a:ext cx="923752" cy="7667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257;p10"/>
                  <p:cNvSpPr/>
                  <p:nvPr/>
                </p:nvSpPr>
                <p:spPr>
                  <a:xfrm flipH="1" rot="12762355">
                    <a:off x="183328" y="890216"/>
                    <a:ext cx="453809" cy="7633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258;p10"/>
                  <p:cNvSpPr/>
                  <p:nvPr/>
                </p:nvSpPr>
                <p:spPr>
                  <a:xfrm flipH="1" rot="1962354">
                    <a:off x="481458" y="148767"/>
                    <a:ext cx="914258" cy="14078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3" name="Google Shape;259;p10"/>
                  <p:cNvSpPr/>
                  <p:nvPr/>
                </p:nvSpPr>
                <p:spPr>
                  <a:xfrm flipH="1" rot="1962354">
                    <a:off x="633036" y="144959"/>
                    <a:ext cx="599605" cy="14153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4" name="Google Shape;260;p10"/>
                  <p:cNvSpPr/>
                  <p:nvPr/>
                </p:nvSpPr>
                <p:spPr>
                  <a:xfrm flipH="1" rot="1962354">
                    <a:off x="779830" y="220777"/>
                    <a:ext cx="914258" cy="330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5" name="Google Shape;261;p10"/>
                  <p:cNvSpPr/>
                  <p:nvPr/>
                </p:nvSpPr>
                <p:spPr>
                  <a:xfrm flipH="1" rot="1962354">
                    <a:off x="275105" y="1571433"/>
                    <a:ext cx="295323" cy="1481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6" name="Google Shape;262;p10"/>
                  <p:cNvSpPr/>
                  <p:nvPr/>
                </p:nvSpPr>
                <p:spPr>
                  <a:xfrm flipH="1" rot="1957588">
                    <a:off x="627541" y="481998"/>
                    <a:ext cx="947124" cy="2230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8" name="Google Shape;263;p10"/>
                <p:cNvSpPr/>
                <p:nvPr/>
              </p:nvSpPr>
              <p:spPr>
                <a:xfrm flipH="1" rot="12759500">
                  <a:off x="464116" y="225510"/>
                  <a:ext cx="1103127" cy="1835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81" name="تعزيز مهارة"/>
            <p:cNvSpPr/>
            <p:nvPr/>
          </p:nvSpPr>
          <p:spPr>
            <a:xfrm>
              <a:off x="561342" y="751040"/>
              <a:ext cx="3136539" cy="1196272"/>
            </a:xfrm>
            <a:prstGeom prst="roundRect">
              <a:avLst>
                <a:gd name="adj" fmla="val 20521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sz="44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285" name="تجميع"/>
          <p:cNvGrpSpPr/>
          <p:nvPr/>
        </p:nvGrpSpPr>
        <p:grpSpPr>
          <a:xfrm>
            <a:off x="1866207" y="2275872"/>
            <a:ext cx="15984817" cy="1725137"/>
            <a:chOff x="0" y="0"/>
            <a:chExt cx="15984817" cy="1725136"/>
          </a:xfrm>
        </p:grpSpPr>
        <p:sp>
          <p:nvSpPr>
            <p:cNvPr id="283" name="Google Shape;209;p10"/>
            <p:cNvSpPr/>
            <p:nvPr/>
          </p:nvSpPr>
          <p:spPr>
            <a:xfrm>
              <a:off x="1560820" y="268062"/>
              <a:ext cx="14423998" cy="1129745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4" name="المهارة ٦:   كتابة نتائج تجربة احتمالية"/>
            <p:cNvSpPr txBox="1"/>
            <p:nvPr/>
          </p:nvSpPr>
          <p:spPr>
            <a:xfrm>
              <a:off x="0" y="0"/>
              <a:ext cx="15397854" cy="172513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2257213" algn="ctr" defTabSz="1219200" rtl="0">
                <a:lnSpc>
                  <a:spcPct val="107916"/>
                </a:lnSpc>
                <a:defRPr b="1" sz="64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rPr b="0">
                  <a:latin typeface="UKIJ Bom"/>
                  <a:ea typeface="UKIJ Bom"/>
                  <a:cs typeface="UKIJ Bom"/>
                  <a:sym typeface="UKIJ Bom"/>
                </a:rPr>
                <a:t>المهارة ٦: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   كتابة نتائج تجربة احتمالية</a:t>
              </a:r>
            </a:p>
          </p:txBody>
        </p:sp>
      </p:grpSp>
      <p:sp>
        <p:nvSpPr>
          <p:cNvPr id="286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87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sp>
        <p:nvSpPr>
          <p:cNvPr id="288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  <p:sp>
        <p:nvSpPr>
          <p:cNvPr id="289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90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sp>
        <p:nvSpPr>
          <p:cNvPr id="291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  <p:grpSp>
        <p:nvGrpSpPr>
          <p:cNvPr id="297" name="تجميع"/>
          <p:cNvGrpSpPr/>
          <p:nvPr/>
        </p:nvGrpSpPr>
        <p:grpSpPr>
          <a:xfrm>
            <a:off x="3280068" y="4437009"/>
            <a:ext cx="19188908" cy="8213726"/>
            <a:chOff x="-50800" y="-50800"/>
            <a:chExt cx="19188906" cy="8213725"/>
          </a:xfrm>
        </p:grpSpPr>
        <p:grpSp>
          <p:nvGrpSpPr>
            <p:cNvPr id="294" name="IMG_6367.png"/>
            <p:cNvGrpSpPr/>
            <p:nvPr/>
          </p:nvGrpSpPr>
          <p:grpSpPr>
            <a:xfrm>
              <a:off x="-50800" y="-50800"/>
              <a:ext cx="19188907" cy="8213725"/>
              <a:chOff x="0" y="0"/>
              <a:chExt cx="19188906" cy="8213725"/>
            </a:xfrm>
          </p:grpSpPr>
          <p:pic>
            <p:nvPicPr>
              <p:cNvPr id="293" name="IMG_6367.png" descr="IMG_6367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2316" r="2934" b="0"/>
              <a:stretch>
                <a:fillRect/>
              </a:stretch>
            </p:blipFill>
            <p:spPr>
              <a:xfrm>
                <a:off x="50800" y="50800"/>
                <a:ext cx="19087270" cy="811206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92" name="IMG_6367.png" descr="IMG_6367.png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19188907" cy="8213725"/>
              </a:xfrm>
              <a:prstGeom prst="rect">
                <a:avLst/>
              </a:prstGeom>
              <a:effectLst/>
            </p:spPr>
          </p:pic>
        </p:grpSp>
        <p:sp>
          <p:nvSpPr>
            <p:cNvPr id="295" name="النص"/>
            <p:cNvSpPr txBox="1"/>
            <p:nvPr/>
          </p:nvSpPr>
          <p:spPr>
            <a:xfrm>
              <a:off x="17330579" y="282310"/>
              <a:ext cx="1368602" cy="11353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marL="501315" indent="-501315" algn="r">
                <a:buSzPct val="60000"/>
                <a:buBlip>
                  <a:blip r:embed="rId9"/>
                </a:buBlip>
                <a:defRPr sz="5000">
                  <a:solidFill>
                    <a:srgbClr val="0056D6"/>
                  </a:solidFill>
                  <a:latin typeface="Ara Al Bayan Bold"/>
                  <a:ea typeface="Ara Al Bayan Bold"/>
                  <a:cs typeface="Ara Al Bayan Bold"/>
                  <a:sym typeface="Ara Al Bayan Bold"/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  <p:sp>
          <p:nvSpPr>
            <p:cNvPr id="296" name="النص"/>
            <p:cNvSpPr txBox="1"/>
            <p:nvPr/>
          </p:nvSpPr>
          <p:spPr>
            <a:xfrm>
              <a:off x="8317821" y="282310"/>
              <a:ext cx="719426" cy="20878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marL="501315" indent="-501315" algn="r">
                <a:buSzPct val="60000"/>
                <a:buBlip>
                  <a:blip r:embed="rId9"/>
                </a:buBlip>
                <a:defRPr sz="5000">
                  <a:solidFill>
                    <a:srgbClr val="0056D6"/>
                  </a:solidFill>
                  <a:latin typeface="Ara Al Bayan Bold"/>
                  <a:ea typeface="Ara Al Bayan Bold"/>
                  <a:cs typeface="Ara Al Bayan Bold"/>
                  <a:sym typeface="Ara Al Bayan Bold"/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311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299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0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00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8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01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7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9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12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20085863" y="2460095"/>
            <a:ext cx="3136538" cy="1846001"/>
            <a:chOff x="0" y="0"/>
            <a:chExt cx="3136537" cy="1845999"/>
          </a:xfrm>
        </p:grpSpPr>
        <p:grpSp>
          <p:nvGrpSpPr>
            <p:cNvPr id="316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314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5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17" name="٣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334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319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32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325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320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1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2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3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8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326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7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31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329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3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3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3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3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38" name="IMG_6360.png" descr="IMG_6360.png"/>
          <p:cNvPicPr>
            <a:picLocks noChangeAspect="1"/>
          </p:cNvPicPr>
          <p:nvPr/>
        </p:nvPicPr>
        <p:blipFill>
          <a:blip r:embed="rId5">
            <a:extLst/>
          </a:blip>
          <a:srcRect l="0" t="6873" r="11844" b="0"/>
          <a:stretch>
            <a:fillRect/>
          </a:stretch>
        </p:blipFill>
        <p:spPr>
          <a:xfrm>
            <a:off x="4847812" y="3645226"/>
            <a:ext cx="15608252" cy="651484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مسألة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sp>
        <p:nvSpPr>
          <p:cNvPr id="340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1"/>
      <p:bldP build="whole" bldLvl="1" animBg="1" rev="0" advAuto="0" spid="31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تجميع"/>
          <p:cNvGrpSpPr/>
          <p:nvPr/>
        </p:nvGrpSpPr>
        <p:grpSpPr>
          <a:xfrm>
            <a:off x="20234602" y="1640970"/>
            <a:ext cx="3332401" cy="2071131"/>
            <a:chOff x="0" y="0"/>
            <a:chExt cx="3332400" cy="2071130"/>
          </a:xfrm>
        </p:grpSpPr>
        <p:grpSp>
          <p:nvGrpSpPr>
            <p:cNvPr id="34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4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4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5" name="٥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5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4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4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59" name="مستطيل"/>
          <p:cNvSpPr/>
          <p:nvPr/>
        </p:nvSpPr>
        <p:spPr>
          <a:xfrm>
            <a:off x="21085717" y="3851800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60" name="Google Shape;145;p11"/>
          <p:cNvSpPr txBox="1"/>
          <p:nvPr/>
        </p:nvSpPr>
        <p:spPr>
          <a:xfrm>
            <a:off x="20938391" y="5119444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61" name="مستطيل"/>
          <p:cNvSpPr/>
          <p:nvPr/>
        </p:nvSpPr>
        <p:spPr>
          <a:xfrm>
            <a:off x="21026759" y="10461374"/>
            <a:ext cx="1562437" cy="153349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62" name="Google Shape;145;p11"/>
          <p:cNvSpPr txBox="1"/>
          <p:nvPr/>
        </p:nvSpPr>
        <p:spPr>
          <a:xfrm>
            <a:off x="20837469" y="10567181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8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7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375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36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6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7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6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7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7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7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76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37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7865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8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81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979156" y="3410844"/>
            <a:ext cx="3045984" cy="1310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317705" y="7307789"/>
            <a:ext cx="2662448" cy="10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يقدم مطعم وجبة من الدجاج أو السمك مضافا إليها القهوة أو الشاي أو عصير الليمون أو الماء"/>
          <p:cNvSpPr txBox="1"/>
          <p:nvPr/>
        </p:nvSpPr>
        <p:spPr>
          <a:xfrm>
            <a:off x="5376146" y="3410844"/>
            <a:ext cx="12837769" cy="2341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71500" indent="-571500" algn="r">
              <a:buSzPct val="60000"/>
              <a:buBlip>
                <a:blip r:embed="rId6"/>
              </a:buBlip>
              <a:defRPr sz="57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يقدم مطعم وجبة من الدجاج أو السمك مضافا إليها القهوة أو الشاي أو عصير الليمون أو الماء</a:t>
            </a:r>
          </a:p>
        </p:txBody>
      </p:sp>
      <p:sp>
        <p:nvSpPr>
          <p:cNvPr id="384" name=": عدد الطرق الممكنة لوجبة من هذا المطعم ، وكتابة هذه الطرق"/>
          <p:cNvSpPr txBox="1"/>
          <p:nvPr/>
        </p:nvSpPr>
        <p:spPr>
          <a:xfrm>
            <a:off x="5376147" y="7203595"/>
            <a:ext cx="12837769" cy="2341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71500" indent="-571500" algn="r">
              <a:buSzPct val="60000"/>
              <a:buBlip>
                <a:blip r:embed="rId6"/>
              </a:buBlip>
              <a:defRPr sz="57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: عدد الطرق الممكنة لوجبة من هذا المطعم ، وكتابة هذه الطرق</a:t>
            </a:r>
          </a:p>
        </p:txBody>
      </p:sp>
      <p:sp>
        <p:nvSpPr>
          <p:cNvPr id="385" name="نستخدم خطة التمثيل لحل هذه المسألة"/>
          <p:cNvSpPr txBox="1"/>
          <p:nvPr/>
        </p:nvSpPr>
        <p:spPr>
          <a:xfrm>
            <a:off x="10815649" y="10294488"/>
            <a:ext cx="9726885" cy="1351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6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نستخدم خطة التمثيل لحل هذه المسألة</a:t>
            </a:r>
          </a:p>
        </p:txBody>
      </p:sp>
      <p:sp>
        <p:nvSpPr>
          <p:cNvPr id="386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sp>
        <p:nvSpPr>
          <p:cNvPr id="387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1"/>
      <p:bldP build="whole" bldLvl="1" animBg="1" rev="0" advAuto="0" spid="360" grpId="2"/>
      <p:bldP build="whole" bldLvl="1" animBg="1" rev="0" advAuto="0" spid="362" grpId="4"/>
      <p:bldP build="whole" bldLvl="1" animBg="1" rev="0" advAuto="0" spid="377" grpId="5"/>
      <p:bldP build="whole" bldLvl="1" animBg="1" rev="0" advAuto="0" spid="36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تجميع"/>
          <p:cNvGrpSpPr/>
          <p:nvPr/>
        </p:nvGrpSpPr>
        <p:grpSpPr>
          <a:xfrm>
            <a:off x="20313265" y="1620229"/>
            <a:ext cx="3332401" cy="2071132"/>
            <a:chOff x="0" y="0"/>
            <a:chExt cx="3332400" cy="2071130"/>
          </a:xfrm>
        </p:grpSpPr>
        <p:grpSp>
          <p:nvGrpSpPr>
            <p:cNvPr id="393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91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89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2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404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94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02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95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9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0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1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03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06" name="مستطيل"/>
          <p:cNvSpPr/>
          <p:nvPr/>
        </p:nvSpPr>
        <p:spPr>
          <a:xfrm>
            <a:off x="21119583" y="3900559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07" name="Google Shape;145;p11"/>
          <p:cNvSpPr txBox="1"/>
          <p:nvPr/>
        </p:nvSpPr>
        <p:spPr>
          <a:xfrm>
            <a:off x="20972257" y="5158170"/>
            <a:ext cx="1857088" cy="224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7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08" name="مستطيل"/>
          <p:cNvSpPr/>
          <p:nvPr/>
        </p:nvSpPr>
        <p:spPr>
          <a:xfrm>
            <a:off x="20965559" y="10615238"/>
            <a:ext cx="1615890" cy="166473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09" name="Google Shape;145;p11"/>
          <p:cNvSpPr txBox="1"/>
          <p:nvPr/>
        </p:nvSpPr>
        <p:spPr>
          <a:xfrm>
            <a:off x="20766295" y="10736576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5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1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413" name="الإجابة معقولة"/>
          <p:cNvSpPr txBox="1"/>
          <p:nvPr/>
        </p:nvSpPr>
        <p:spPr>
          <a:xfrm>
            <a:off x="16656863" y="10736576"/>
            <a:ext cx="3541066" cy="1402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64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الإجابة معقولة</a:t>
            </a:r>
          </a:p>
        </p:txBody>
      </p:sp>
      <p:sp>
        <p:nvSpPr>
          <p:cNvPr id="414" name="يمكننا تكوين الوجبة باستخدام الدجاج مرة و السمك مرة أخرى مضافا إليهما أحد المشروبات المذكورة كما يلي : ."/>
          <p:cNvSpPr txBox="1"/>
          <p:nvPr/>
        </p:nvSpPr>
        <p:spPr>
          <a:xfrm>
            <a:off x="733167" y="3103637"/>
            <a:ext cx="20239091" cy="2087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يمكننا تكوين الوجبة باستخدام الدجاج مرة و السمك مرة أخرى مضافا إليهما أحد المشروبات المذكورة كما يلي : .</a:t>
            </a:r>
          </a:p>
        </p:txBody>
      </p:sp>
      <p:grpSp>
        <p:nvGrpSpPr>
          <p:cNvPr id="443" name="تجميع"/>
          <p:cNvGrpSpPr/>
          <p:nvPr/>
        </p:nvGrpSpPr>
        <p:grpSpPr>
          <a:xfrm>
            <a:off x="3996954" y="6996976"/>
            <a:ext cx="16251775" cy="1411811"/>
            <a:chOff x="-50800" y="0"/>
            <a:chExt cx="16251773" cy="1411810"/>
          </a:xfrm>
        </p:grpSpPr>
        <p:grpSp>
          <p:nvGrpSpPr>
            <p:cNvPr id="421" name="تجميع"/>
            <p:cNvGrpSpPr/>
            <p:nvPr/>
          </p:nvGrpSpPr>
          <p:grpSpPr>
            <a:xfrm>
              <a:off x="12242924" y="9730"/>
              <a:ext cx="3958050" cy="1402081"/>
              <a:chOff x="-50800" y="0"/>
              <a:chExt cx="3958049" cy="1402080"/>
            </a:xfrm>
          </p:grpSpPr>
          <p:grpSp>
            <p:nvGrpSpPr>
              <p:cNvPr id="417" name="تجميع"/>
              <p:cNvGrpSpPr/>
              <p:nvPr/>
            </p:nvGrpSpPr>
            <p:grpSpPr>
              <a:xfrm>
                <a:off x="-50800" y="121006"/>
                <a:ext cx="3958050" cy="1137211"/>
                <a:chOff x="-50800" y="-50800"/>
                <a:chExt cx="3958049" cy="1137209"/>
              </a:xfrm>
            </p:grpSpPr>
            <p:pic>
              <p:nvPicPr>
                <p:cNvPr id="415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16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20" name="تجميع"/>
              <p:cNvGrpSpPr/>
              <p:nvPr/>
            </p:nvGrpSpPr>
            <p:grpSpPr>
              <a:xfrm>
                <a:off x="145645" y="-1"/>
                <a:ext cx="3639591" cy="1402082"/>
                <a:chOff x="0" y="0"/>
                <a:chExt cx="3639589" cy="1402080"/>
              </a:xfrm>
            </p:grpSpPr>
            <p:sp>
              <p:nvSpPr>
                <p:cNvPr id="418" name="سمك"/>
                <p:cNvSpPr txBox="1"/>
                <p:nvPr/>
              </p:nvSpPr>
              <p:spPr>
                <a:xfrm>
                  <a:off x="1897251" y="0"/>
                  <a:ext cx="1742339" cy="140208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سمك </a:t>
                  </a:r>
                </a:p>
              </p:txBody>
            </p:sp>
            <p:sp>
              <p:nvSpPr>
                <p:cNvPr id="419" name="قهوة"/>
                <p:cNvSpPr txBox="1"/>
                <p:nvPr/>
              </p:nvSpPr>
              <p:spPr>
                <a:xfrm>
                  <a:off x="0" y="0"/>
                  <a:ext cx="1451357" cy="140208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قهوة </a:t>
                  </a:r>
                </a:p>
              </p:txBody>
            </p:sp>
          </p:grpSp>
        </p:grpSp>
        <p:grpSp>
          <p:nvGrpSpPr>
            <p:cNvPr id="428" name="تجميع"/>
            <p:cNvGrpSpPr/>
            <p:nvPr/>
          </p:nvGrpSpPr>
          <p:grpSpPr>
            <a:xfrm>
              <a:off x="8122811" y="9730"/>
              <a:ext cx="5106037" cy="1270001"/>
              <a:chOff x="-50800" y="0"/>
              <a:chExt cx="5106035" cy="1270000"/>
            </a:xfrm>
          </p:grpSpPr>
          <p:grpSp>
            <p:nvGrpSpPr>
              <p:cNvPr id="424" name="تجميع"/>
              <p:cNvGrpSpPr/>
              <p:nvPr/>
            </p:nvGrpSpPr>
            <p:grpSpPr>
              <a:xfrm>
                <a:off x="-50800" y="121006"/>
                <a:ext cx="3958050" cy="1137211"/>
                <a:chOff x="-50800" y="-50800"/>
                <a:chExt cx="3958049" cy="1137209"/>
              </a:xfrm>
            </p:grpSpPr>
            <p:pic>
              <p:nvPicPr>
                <p:cNvPr id="422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23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27" name="تجميع"/>
              <p:cNvGrpSpPr/>
              <p:nvPr/>
            </p:nvGrpSpPr>
            <p:grpSpPr>
              <a:xfrm>
                <a:off x="1597001" y="0"/>
                <a:ext cx="3458235" cy="1270000"/>
                <a:chOff x="1287170" y="0"/>
                <a:chExt cx="3458233" cy="1270000"/>
              </a:xfrm>
            </p:grpSpPr>
            <p:sp>
              <p:nvSpPr>
                <p:cNvPr id="425" name="سمك"/>
                <p:cNvSpPr/>
                <p:nvPr/>
              </p:nvSpPr>
              <p:spPr>
                <a:xfrm>
                  <a:off x="3475404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سمك </a:t>
                  </a:r>
                </a:p>
              </p:txBody>
            </p:sp>
            <p:sp>
              <p:nvSpPr>
                <p:cNvPr id="426" name="شاي"/>
                <p:cNvSpPr/>
                <p:nvPr/>
              </p:nvSpPr>
              <p:spPr>
                <a:xfrm>
                  <a:off x="1287170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شاي</a:t>
                  </a:r>
                </a:p>
              </p:txBody>
            </p:sp>
          </p:grpSp>
        </p:grpSp>
        <p:grpSp>
          <p:nvGrpSpPr>
            <p:cNvPr id="435" name="تجميع"/>
            <p:cNvGrpSpPr/>
            <p:nvPr/>
          </p:nvGrpSpPr>
          <p:grpSpPr>
            <a:xfrm>
              <a:off x="4010321" y="0"/>
              <a:ext cx="5106036" cy="1270000"/>
              <a:chOff x="153871" y="0"/>
              <a:chExt cx="5106035" cy="1270000"/>
            </a:xfrm>
          </p:grpSpPr>
          <p:grpSp>
            <p:nvGrpSpPr>
              <p:cNvPr id="431" name="تجميع"/>
              <p:cNvGrpSpPr/>
              <p:nvPr/>
            </p:nvGrpSpPr>
            <p:grpSpPr>
              <a:xfrm>
                <a:off x="153871" y="121006"/>
                <a:ext cx="3958051" cy="1137211"/>
                <a:chOff x="-50800" y="-50800"/>
                <a:chExt cx="3958049" cy="1137209"/>
              </a:xfrm>
            </p:grpSpPr>
            <p:pic>
              <p:nvPicPr>
                <p:cNvPr id="429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30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34" name="تجميع"/>
              <p:cNvGrpSpPr/>
              <p:nvPr/>
            </p:nvGrpSpPr>
            <p:grpSpPr>
              <a:xfrm>
                <a:off x="1801672" y="0"/>
                <a:ext cx="3458235" cy="1270000"/>
                <a:chOff x="1801672" y="0"/>
                <a:chExt cx="3458233" cy="1270000"/>
              </a:xfrm>
            </p:grpSpPr>
            <p:sp>
              <p:nvSpPr>
                <p:cNvPr id="432" name="سمك"/>
                <p:cNvSpPr/>
                <p:nvPr/>
              </p:nvSpPr>
              <p:spPr>
                <a:xfrm>
                  <a:off x="3989906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سمك </a:t>
                  </a:r>
                </a:p>
              </p:txBody>
            </p:sp>
            <p:sp>
              <p:nvSpPr>
                <p:cNvPr id="433" name="ليمون"/>
                <p:cNvSpPr/>
                <p:nvPr/>
              </p:nvSpPr>
              <p:spPr>
                <a:xfrm>
                  <a:off x="1801672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ليمون </a:t>
                  </a:r>
                </a:p>
              </p:txBody>
            </p:sp>
          </p:grpSp>
        </p:grpSp>
        <p:grpSp>
          <p:nvGrpSpPr>
            <p:cNvPr id="442" name="تجميع"/>
            <p:cNvGrpSpPr/>
            <p:nvPr/>
          </p:nvGrpSpPr>
          <p:grpSpPr>
            <a:xfrm>
              <a:off x="-50800" y="0"/>
              <a:ext cx="5106036" cy="1270000"/>
              <a:chOff x="-50800" y="0"/>
              <a:chExt cx="5106035" cy="1270000"/>
            </a:xfrm>
          </p:grpSpPr>
          <p:grpSp>
            <p:nvGrpSpPr>
              <p:cNvPr id="438" name="تجميع"/>
              <p:cNvGrpSpPr/>
              <p:nvPr/>
            </p:nvGrpSpPr>
            <p:grpSpPr>
              <a:xfrm>
                <a:off x="-50800" y="121006"/>
                <a:ext cx="3958050" cy="1137211"/>
                <a:chOff x="-50800" y="-50800"/>
                <a:chExt cx="3958049" cy="1137209"/>
              </a:xfrm>
            </p:grpSpPr>
            <p:pic>
              <p:nvPicPr>
                <p:cNvPr id="436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37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41" name="تجميع"/>
              <p:cNvGrpSpPr/>
              <p:nvPr/>
            </p:nvGrpSpPr>
            <p:grpSpPr>
              <a:xfrm>
                <a:off x="1597001" y="0"/>
                <a:ext cx="3458235" cy="1270000"/>
                <a:chOff x="906779" y="0"/>
                <a:chExt cx="3458233" cy="1270000"/>
              </a:xfrm>
            </p:grpSpPr>
            <p:sp>
              <p:nvSpPr>
                <p:cNvPr id="439" name="سمك"/>
                <p:cNvSpPr/>
                <p:nvPr/>
              </p:nvSpPr>
              <p:spPr>
                <a:xfrm>
                  <a:off x="3095013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سمك </a:t>
                  </a:r>
                </a:p>
              </p:txBody>
            </p:sp>
            <p:sp>
              <p:nvSpPr>
                <p:cNvPr id="440" name="ماء"/>
                <p:cNvSpPr/>
                <p:nvPr/>
              </p:nvSpPr>
              <p:spPr>
                <a:xfrm>
                  <a:off x="906779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ماء</a:t>
                  </a:r>
                </a:p>
              </p:txBody>
            </p:sp>
          </p:grpSp>
        </p:grpSp>
      </p:grpSp>
      <p:grpSp>
        <p:nvGrpSpPr>
          <p:cNvPr id="472" name="تجميع"/>
          <p:cNvGrpSpPr/>
          <p:nvPr/>
        </p:nvGrpSpPr>
        <p:grpSpPr>
          <a:xfrm>
            <a:off x="4059296" y="5218532"/>
            <a:ext cx="16251775" cy="1411811"/>
            <a:chOff x="-50800" y="0"/>
            <a:chExt cx="16251773" cy="1411810"/>
          </a:xfrm>
        </p:grpSpPr>
        <p:grpSp>
          <p:nvGrpSpPr>
            <p:cNvPr id="450" name="تجميع"/>
            <p:cNvGrpSpPr/>
            <p:nvPr/>
          </p:nvGrpSpPr>
          <p:grpSpPr>
            <a:xfrm>
              <a:off x="12242924" y="9730"/>
              <a:ext cx="3958050" cy="1402081"/>
              <a:chOff x="-50800" y="0"/>
              <a:chExt cx="3958049" cy="1402080"/>
            </a:xfrm>
          </p:grpSpPr>
          <p:grpSp>
            <p:nvGrpSpPr>
              <p:cNvPr id="446" name="تجميع"/>
              <p:cNvGrpSpPr/>
              <p:nvPr/>
            </p:nvGrpSpPr>
            <p:grpSpPr>
              <a:xfrm>
                <a:off x="-50800" y="121006"/>
                <a:ext cx="3958050" cy="1137211"/>
                <a:chOff x="-50800" y="-50800"/>
                <a:chExt cx="3958049" cy="1137209"/>
              </a:xfrm>
            </p:grpSpPr>
            <p:pic>
              <p:nvPicPr>
                <p:cNvPr id="444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45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49" name="تجميع"/>
              <p:cNvGrpSpPr/>
              <p:nvPr/>
            </p:nvGrpSpPr>
            <p:grpSpPr>
              <a:xfrm>
                <a:off x="145645" y="-1"/>
                <a:ext cx="3639591" cy="1402082"/>
                <a:chOff x="0" y="0"/>
                <a:chExt cx="3639589" cy="1402080"/>
              </a:xfrm>
            </p:grpSpPr>
            <p:sp>
              <p:nvSpPr>
                <p:cNvPr id="447" name="دجاج"/>
                <p:cNvSpPr txBox="1"/>
                <p:nvPr/>
              </p:nvSpPr>
              <p:spPr>
                <a:xfrm>
                  <a:off x="1983408" y="0"/>
                  <a:ext cx="1656182" cy="140208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دجاج </a:t>
                  </a:r>
                </a:p>
              </p:txBody>
            </p:sp>
            <p:sp>
              <p:nvSpPr>
                <p:cNvPr id="448" name="قهوة"/>
                <p:cNvSpPr txBox="1"/>
                <p:nvPr/>
              </p:nvSpPr>
              <p:spPr>
                <a:xfrm>
                  <a:off x="0" y="0"/>
                  <a:ext cx="1451357" cy="140208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قهوة </a:t>
                  </a:r>
                </a:p>
              </p:txBody>
            </p:sp>
          </p:grpSp>
        </p:grpSp>
        <p:grpSp>
          <p:nvGrpSpPr>
            <p:cNvPr id="457" name="تجميع"/>
            <p:cNvGrpSpPr/>
            <p:nvPr/>
          </p:nvGrpSpPr>
          <p:grpSpPr>
            <a:xfrm>
              <a:off x="8122811" y="9730"/>
              <a:ext cx="5106037" cy="1270001"/>
              <a:chOff x="-50800" y="0"/>
              <a:chExt cx="5106035" cy="1270000"/>
            </a:xfrm>
          </p:grpSpPr>
          <p:grpSp>
            <p:nvGrpSpPr>
              <p:cNvPr id="453" name="تجميع"/>
              <p:cNvGrpSpPr/>
              <p:nvPr/>
            </p:nvGrpSpPr>
            <p:grpSpPr>
              <a:xfrm>
                <a:off x="-50800" y="121006"/>
                <a:ext cx="3958050" cy="1137211"/>
                <a:chOff x="-50800" y="-50800"/>
                <a:chExt cx="3958049" cy="1137209"/>
              </a:xfrm>
            </p:grpSpPr>
            <p:pic>
              <p:nvPicPr>
                <p:cNvPr id="451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52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56" name="تجميع"/>
              <p:cNvGrpSpPr/>
              <p:nvPr/>
            </p:nvGrpSpPr>
            <p:grpSpPr>
              <a:xfrm>
                <a:off x="1597001" y="0"/>
                <a:ext cx="3458235" cy="1270000"/>
                <a:chOff x="1287170" y="0"/>
                <a:chExt cx="3458233" cy="1270000"/>
              </a:xfrm>
            </p:grpSpPr>
            <p:sp>
              <p:nvSpPr>
                <p:cNvPr id="454" name="دجاج"/>
                <p:cNvSpPr/>
                <p:nvPr/>
              </p:nvSpPr>
              <p:spPr>
                <a:xfrm>
                  <a:off x="3475404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دجاج </a:t>
                  </a:r>
                </a:p>
              </p:txBody>
            </p:sp>
            <p:sp>
              <p:nvSpPr>
                <p:cNvPr id="455" name="شاي"/>
                <p:cNvSpPr/>
                <p:nvPr/>
              </p:nvSpPr>
              <p:spPr>
                <a:xfrm>
                  <a:off x="1287170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شاي</a:t>
                  </a:r>
                </a:p>
              </p:txBody>
            </p:sp>
          </p:grpSp>
        </p:grpSp>
        <p:grpSp>
          <p:nvGrpSpPr>
            <p:cNvPr id="464" name="تجميع"/>
            <p:cNvGrpSpPr/>
            <p:nvPr/>
          </p:nvGrpSpPr>
          <p:grpSpPr>
            <a:xfrm>
              <a:off x="4010321" y="0"/>
              <a:ext cx="5106036" cy="1270000"/>
              <a:chOff x="153871" y="0"/>
              <a:chExt cx="5106035" cy="1270000"/>
            </a:xfrm>
          </p:grpSpPr>
          <p:grpSp>
            <p:nvGrpSpPr>
              <p:cNvPr id="460" name="تجميع"/>
              <p:cNvGrpSpPr/>
              <p:nvPr/>
            </p:nvGrpSpPr>
            <p:grpSpPr>
              <a:xfrm>
                <a:off x="153871" y="121006"/>
                <a:ext cx="3958051" cy="1137211"/>
                <a:chOff x="-50800" y="-50800"/>
                <a:chExt cx="3958049" cy="1137209"/>
              </a:xfrm>
            </p:grpSpPr>
            <p:pic>
              <p:nvPicPr>
                <p:cNvPr id="458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59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63" name="تجميع"/>
              <p:cNvGrpSpPr/>
              <p:nvPr/>
            </p:nvGrpSpPr>
            <p:grpSpPr>
              <a:xfrm>
                <a:off x="1801672" y="0"/>
                <a:ext cx="3458235" cy="1270000"/>
                <a:chOff x="1801672" y="0"/>
                <a:chExt cx="3458233" cy="1270000"/>
              </a:xfrm>
            </p:grpSpPr>
            <p:sp>
              <p:nvSpPr>
                <p:cNvPr id="461" name="دجاج"/>
                <p:cNvSpPr/>
                <p:nvPr/>
              </p:nvSpPr>
              <p:spPr>
                <a:xfrm>
                  <a:off x="3989906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دجاج </a:t>
                  </a:r>
                </a:p>
              </p:txBody>
            </p:sp>
            <p:sp>
              <p:nvSpPr>
                <p:cNvPr id="462" name="ليمون"/>
                <p:cNvSpPr/>
                <p:nvPr/>
              </p:nvSpPr>
              <p:spPr>
                <a:xfrm>
                  <a:off x="1801672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ليمون </a:t>
                  </a:r>
                </a:p>
              </p:txBody>
            </p:sp>
          </p:grpSp>
        </p:grpSp>
        <p:grpSp>
          <p:nvGrpSpPr>
            <p:cNvPr id="471" name="تجميع"/>
            <p:cNvGrpSpPr/>
            <p:nvPr/>
          </p:nvGrpSpPr>
          <p:grpSpPr>
            <a:xfrm>
              <a:off x="-50800" y="0"/>
              <a:ext cx="5106036" cy="1270000"/>
              <a:chOff x="-50800" y="0"/>
              <a:chExt cx="5106035" cy="1270000"/>
            </a:xfrm>
          </p:grpSpPr>
          <p:grpSp>
            <p:nvGrpSpPr>
              <p:cNvPr id="467" name="تجميع"/>
              <p:cNvGrpSpPr/>
              <p:nvPr/>
            </p:nvGrpSpPr>
            <p:grpSpPr>
              <a:xfrm>
                <a:off x="-50800" y="121006"/>
                <a:ext cx="3958050" cy="1137211"/>
                <a:chOff x="-50800" y="-50800"/>
                <a:chExt cx="3958049" cy="1137209"/>
              </a:xfrm>
            </p:grpSpPr>
            <p:pic>
              <p:nvPicPr>
                <p:cNvPr id="465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903934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  <p:pic>
              <p:nvPicPr>
                <p:cNvPr id="466" name="مستطيل مستطيل" descr="مستطيل مستطيل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2003316" cy="1137210"/>
                </a:xfrm>
                <a:prstGeom prst="rect">
                  <a:avLst/>
                </a:prstGeom>
                <a:effectLst>
                  <a:outerShdw sx="100000" sy="100000" kx="0" ky="0" algn="b" rotWithShape="0" blurRad="63500" dist="25400" dir="5400000">
                    <a:srgbClr val="000000">
                      <a:alpha val="35000"/>
                    </a:srgbClr>
                  </a:outerShdw>
                </a:effectLst>
              </p:spPr>
            </p:pic>
          </p:grpSp>
          <p:grpSp>
            <p:nvGrpSpPr>
              <p:cNvPr id="470" name="تجميع"/>
              <p:cNvGrpSpPr/>
              <p:nvPr/>
            </p:nvGrpSpPr>
            <p:grpSpPr>
              <a:xfrm>
                <a:off x="1597001" y="0"/>
                <a:ext cx="3458235" cy="1270000"/>
                <a:chOff x="906779" y="0"/>
                <a:chExt cx="3458233" cy="1270000"/>
              </a:xfrm>
            </p:grpSpPr>
            <p:sp>
              <p:nvSpPr>
                <p:cNvPr id="468" name="دجاج"/>
                <p:cNvSpPr/>
                <p:nvPr/>
              </p:nvSpPr>
              <p:spPr>
                <a:xfrm>
                  <a:off x="3095013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دجاج </a:t>
                  </a:r>
                </a:p>
              </p:txBody>
            </p:sp>
            <p:sp>
              <p:nvSpPr>
                <p:cNvPr id="469" name="ماء"/>
                <p:cNvSpPr/>
                <p:nvPr/>
              </p:nvSpPr>
              <p:spPr>
                <a:xfrm>
                  <a:off x="906779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sz="6400">
                      <a:solidFill>
                        <a:srgbClr val="0056D6"/>
                      </a:solidFill>
                      <a:latin typeface="Ara Al Bayan Bold"/>
                      <a:ea typeface="Ara Al Bayan Bold"/>
                      <a:cs typeface="Ara Al Bayan Bold"/>
                      <a:sym typeface="Ara Al Bayan Bold"/>
                    </a:defRPr>
                  </a:lvl1pPr>
                </a:lstStyle>
                <a:p>
                  <a:pPr rtl="0">
                    <a:defRPr/>
                  </a:pPr>
                  <a:r>
                    <a:t>ماء</a:t>
                  </a:r>
                </a:p>
              </p:txBody>
            </p:sp>
          </p:grpSp>
        </p:grpSp>
      </p:grpSp>
      <p:sp>
        <p:nvSpPr>
          <p:cNvPr id="473" name="عدد الطرق الممكنة = ٨ طرق"/>
          <p:cNvSpPr txBox="1"/>
          <p:nvPr/>
        </p:nvSpPr>
        <p:spPr>
          <a:xfrm>
            <a:off x="9449358" y="8406672"/>
            <a:ext cx="7273444" cy="1402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64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عدد الطرق الممكنة = ٨ طرق</a:t>
            </a:r>
          </a:p>
        </p:txBody>
      </p:sp>
      <p:sp>
        <p:nvSpPr>
          <p:cNvPr id="474" name="مسألة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sp>
        <p:nvSpPr>
          <p:cNvPr id="475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2"/>
      <p:bldP build="whole" bldLvl="1" animBg="1" rev="0" advAuto="0" spid="406" grpId="1"/>
      <p:bldP build="whole" bldLvl="1" animBg="1" rev="0" advAuto="0" spid="408" grpId="3"/>
      <p:bldP build="whole" bldLvl="1" animBg="1" rev="0" advAuto="0" spid="40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تجميع"/>
          <p:cNvGrpSpPr/>
          <p:nvPr/>
        </p:nvGrpSpPr>
        <p:grpSpPr>
          <a:xfrm>
            <a:off x="20621019" y="2115150"/>
            <a:ext cx="3136539" cy="1846000"/>
            <a:chOff x="0" y="0"/>
            <a:chExt cx="3136537" cy="1845999"/>
          </a:xfrm>
        </p:grpSpPr>
        <p:grpSp>
          <p:nvGrpSpPr>
            <p:cNvPr id="479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477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8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0" name="٥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49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48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9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48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48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9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48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9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49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9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1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510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498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09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99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07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00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1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2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3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4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5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6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08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1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1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1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16" name="IMG_6361.png" descr="IMG_6361.png"/>
          <p:cNvPicPr>
            <a:picLocks noChangeAspect="1"/>
          </p:cNvPicPr>
          <p:nvPr/>
        </p:nvPicPr>
        <p:blipFill>
          <a:blip r:embed="rId5">
            <a:extLst/>
          </a:blip>
          <a:srcRect l="0" t="0" r="10820" b="0"/>
          <a:stretch>
            <a:fillRect/>
          </a:stretch>
        </p:blipFill>
        <p:spPr>
          <a:xfrm>
            <a:off x="5481927" y="3729352"/>
            <a:ext cx="13772229" cy="743753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18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1" grpId="1"/>
      <p:bldP build="whole" bldLvl="1" animBg="1" rev="0" advAuto="0" spid="51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24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22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20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23" name="٥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535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25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3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26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7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8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9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0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1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2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34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37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38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39" name="مستطيل"/>
          <p:cNvSpPr/>
          <p:nvPr/>
        </p:nvSpPr>
        <p:spPr>
          <a:xfrm>
            <a:off x="21427515" y="10009081"/>
            <a:ext cx="1562437" cy="1635101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40" name="Google Shape;145;p11"/>
          <p:cNvSpPr txBox="1"/>
          <p:nvPr/>
        </p:nvSpPr>
        <p:spPr>
          <a:xfrm>
            <a:off x="21280189" y="9750490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5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553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541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2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42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50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43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4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5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6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7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8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9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51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54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55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5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58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59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0526" t="0" r="0" b="67174"/>
          <a:stretch>
            <a:fillRect/>
          </a:stretch>
        </p:blipFill>
        <p:spPr>
          <a:xfrm>
            <a:off x="17429074" y="3253103"/>
            <a:ext cx="3389736" cy="157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2184" t="72187" r="0" b="0"/>
          <a:stretch>
            <a:fillRect/>
          </a:stretch>
        </p:blipFill>
        <p:spPr>
          <a:xfrm>
            <a:off x="17717602" y="7592639"/>
            <a:ext cx="3101215" cy="1333957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نستخدم خطة التمثيل لحل هذه المسألة"/>
          <p:cNvSpPr txBox="1"/>
          <p:nvPr/>
        </p:nvSpPr>
        <p:spPr>
          <a:xfrm>
            <a:off x="10815649" y="10294488"/>
            <a:ext cx="9726885" cy="1351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6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نستخدم خطة التمثيل لحل هذه المسألة</a:t>
            </a:r>
          </a:p>
        </p:txBody>
      </p:sp>
      <p:sp>
        <p:nvSpPr>
          <p:cNvPr id="562" name="يراد توزيع ٢٤ طالبا على أربع فرق بالتساوي…"/>
          <p:cNvSpPr txBox="1"/>
          <p:nvPr/>
        </p:nvSpPr>
        <p:spPr>
          <a:xfrm>
            <a:off x="5114751" y="3498159"/>
            <a:ext cx="12602852" cy="409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511342" indent="-511342" algn="r" rtl="0">
              <a:buSzPct val="60000"/>
              <a:buBlip>
                <a:blip r:embed="rId6"/>
              </a:buBlip>
              <a:defRPr sz="5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يراد توزيع ٢٤ طالبا على أربع فرق بالتساوي</a:t>
            </a:r>
          </a:p>
          <a:p>
            <a:pPr marL="511342" indent="-511342" algn="r" rtl="0">
              <a:buSzPct val="60000"/>
              <a:buBlip>
                <a:blip r:embed="rId6"/>
              </a:buBlip>
              <a:defRPr sz="5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يقوم كل طالب بالعد بحسب ترتيب الفرق</a:t>
            </a:r>
          </a:p>
          <a:p>
            <a:pPr marL="511342" indent="-511342" algn="r" rtl="0">
              <a:buSzPct val="60000"/>
              <a:buBlip>
                <a:blip r:embed="rId6"/>
              </a:buBlip>
              <a:defRPr sz="5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يبدأ الفريق الأول بالعدد ١</a:t>
            </a:r>
          </a:p>
          <a:p>
            <a:pPr marL="511342" indent="-511342" algn="r" rtl="0">
              <a:buSzPct val="60000"/>
              <a:buBlip>
                <a:blip r:embed="rId6"/>
              </a:buBlip>
              <a:defRPr sz="5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ترتيب الطالبة هدى هو الحادي عشر في عملية العد</a:t>
            </a:r>
          </a:p>
        </p:txBody>
      </p:sp>
      <p:sp>
        <p:nvSpPr>
          <p:cNvPr id="563" name="الفريق الذي تنتمي إليه هدى"/>
          <p:cNvSpPr txBox="1"/>
          <p:nvPr/>
        </p:nvSpPr>
        <p:spPr>
          <a:xfrm>
            <a:off x="10182651" y="7979111"/>
            <a:ext cx="7534952" cy="1249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61473" indent="-561473" algn="r">
              <a:buSzPct val="60000"/>
              <a:buBlip>
                <a:blip r:embed="rId6"/>
              </a:buBlip>
              <a:defRPr sz="56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 الفريق الذي تنتمي إليه هدى</a:t>
            </a:r>
          </a:p>
        </p:txBody>
      </p:sp>
      <p:sp>
        <p:nvSpPr>
          <p:cNvPr id="564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65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1"/>
      <p:bldP build="whole" bldLvl="1" animBg="1" rev="0" advAuto="0" spid="540" grpId="4"/>
      <p:bldP build="whole" bldLvl="1" animBg="1" rev="0" advAuto="0" spid="538" grpId="2"/>
      <p:bldP build="whole" bldLvl="1" animBg="1" rev="0" advAuto="0" spid="539" grpId="3"/>
      <p:bldP build="whole" bldLvl="1" animBg="1" rev="0" advAuto="0" spid="555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71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69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67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8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70" name="٥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582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72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80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73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4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5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6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7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8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9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1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84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85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86" name="مستطيل"/>
          <p:cNvSpPr/>
          <p:nvPr/>
        </p:nvSpPr>
        <p:spPr>
          <a:xfrm>
            <a:off x="21302301" y="10556447"/>
            <a:ext cx="1562437" cy="1635100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87" name="Google Shape;145;p11"/>
          <p:cNvSpPr txBox="1"/>
          <p:nvPr/>
        </p:nvSpPr>
        <p:spPr>
          <a:xfrm>
            <a:off x="21188917" y="10737224"/>
            <a:ext cx="1992406" cy="1273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8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44784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9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grpSp>
        <p:nvGrpSpPr>
          <p:cNvPr id="593" name="IMG_6364.png"/>
          <p:cNvGrpSpPr/>
          <p:nvPr/>
        </p:nvGrpSpPr>
        <p:grpSpPr>
          <a:xfrm>
            <a:off x="4262256" y="5262512"/>
            <a:ext cx="15962710" cy="4405710"/>
            <a:chOff x="0" y="0"/>
            <a:chExt cx="15962709" cy="4405709"/>
          </a:xfrm>
        </p:grpSpPr>
        <p:pic>
          <p:nvPicPr>
            <p:cNvPr id="592" name="IMG_6364.png" descr="IMG_6364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9771" t="57415" r="1285" b="12721"/>
            <a:stretch>
              <a:fillRect/>
            </a:stretch>
          </p:blipFill>
          <p:spPr>
            <a:xfrm>
              <a:off x="19050" y="19050"/>
              <a:ext cx="15924689" cy="43676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1" name="IMG_6364.png" descr="IMG_6364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962710" cy="4405710"/>
            </a:xfrm>
            <a:prstGeom prst="rect">
              <a:avLst/>
            </a:prstGeom>
            <a:effectLst/>
          </p:spPr>
        </p:pic>
      </p:grpSp>
      <p:sp>
        <p:nvSpPr>
          <p:cNvPr id="594" name="نرمز لكل طالبة برقم من ١ إلى ٢٤ وحيث أن عدد الفرق ٤ إذن يكون عدد الطالبات في كل فريق هو : ٢٤ ÷  ٤ = ٦"/>
          <p:cNvSpPr txBox="1"/>
          <p:nvPr/>
        </p:nvSpPr>
        <p:spPr>
          <a:xfrm>
            <a:off x="2303997" y="2875357"/>
            <a:ext cx="18244980" cy="2087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نرمز لكل طالبة برقم من ١ إلى ٢٤ وحيث أن عدد الفرق ٤ إذن يكون عدد الطالبات في كل فريق هو : ٢٤ ÷  ٤ = ٦</a:t>
            </a:r>
          </a:p>
        </p:txBody>
      </p:sp>
      <p:sp>
        <p:nvSpPr>
          <p:cNvPr id="595" name="من خلال التمثيل يتضح أن هدى في الفريق الثاني"/>
          <p:cNvSpPr txBox="1"/>
          <p:nvPr/>
        </p:nvSpPr>
        <p:spPr>
          <a:xfrm>
            <a:off x="7224220" y="9601844"/>
            <a:ext cx="9154796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من خلال التمثيل يتضح أن هدى في الفريق الثاني</a:t>
            </a:r>
          </a:p>
        </p:txBody>
      </p:sp>
      <p:sp>
        <p:nvSpPr>
          <p:cNvPr id="596" name="الإجابة معقولة"/>
          <p:cNvSpPr txBox="1"/>
          <p:nvPr/>
        </p:nvSpPr>
        <p:spPr>
          <a:xfrm>
            <a:off x="17849150" y="10875388"/>
            <a:ext cx="2809241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الإجابة معقولة</a:t>
            </a:r>
          </a:p>
        </p:txBody>
      </p:sp>
      <p:sp>
        <p:nvSpPr>
          <p:cNvPr id="597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98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5" grpId="2"/>
      <p:bldP build="whole" bldLvl="1" animBg="1" rev="0" advAuto="0" spid="584" grpId="1"/>
      <p:bldP build="whole" bldLvl="1" animBg="1" rev="0" advAuto="0" spid="587" grpId="4"/>
      <p:bldP build="whole" bldLvl="1" animBg="1" rev="0" advAuto="0" spid="586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