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8"/>
  </p:notesMasterIdLst>
  <p:sldIdLst>
    <p:sldId id="256" r:id="rId2"/>
    <p:sldId id="260" r:id="rId3"/>
    <p:sldId id="259" r:id="rId4"/>
    <p:sldId id="261" r:id="rId5"/>
    <p:sldId id="262" r:id="rId6"/>
    <p:sldId id="263" r:id="rId7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3994"/>
    <a:srgbClr val="FF3300"/>
    <a:srgbClr val="E6DA61"/>
    <a:srgbClr val="F4E869"/>
    <a:srgbClr val="654090"/>
    <a:srgbClr val="624097"/>
    <a:srgbClr val="9704C7"/>
    <a:srgbClr val="CC00FF"/>
    <a:srgbClr val="9900CC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نمط فاتح 3 - تميي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CCCA004-CCE2-42DE-A686-C9175999C065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198727F-5D51-422E-B1CC-056C5F64600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9333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9050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8746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8503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2913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9409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0516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8453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0025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8778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7652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4950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E0F1F-CBFA-490C-AF93-A21012932AAC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856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microsoft.com/office/2007/relationships/hdphoto" Target="../media/hdphoto5.wdp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10" Type="http://schemas.openxmlformats.org/officeDocument/2006/relationships/image" Target="../media/image7.JPG"/><Relationship Id="rId4" Type="http://schemas.openxmlformats.org/officeDocument/2006/relationships/image" Target="../media/image3.png"/><Relationship Id="rId9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microsoft.com/office/2007/relationships/hdphoto" Target="../media/hdphoto2.wdp"/><Relationship Id="rId10" Type="http://schemas.microsoft.com/office/2007/relationships/hdphoto" Target="../media/hdphoto6.wdp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3.emf"/><Relationship Id="rId5" Type="http://schemas.microsoft.com/office/2007/relationships/hdphoto" Target="../media/hdphoto2.wdp"/><Relationship Id="rId10" Type="http://schemas.openxmlformats.org/officeDocument/2006/relationships/image" Target="../media/image12.emf"/><Relationship Id="rId4" Type="http://schemas.openxmlformats.org/officeDocument/2006/relationships/image" Target="../media/image3.pn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5.emf"/><Relationship Id="rId5" Type="http://schemas.microsoft.com/office/2007/relationships/hdphoto" Target="../media/hdphoto2.wdp"/><Relationship Id="rId10" Type="http://schemas.openxmlformats.org/officeDocument/2006/relationships/image" Target="../media/image14.emf"/><Relationship Id="rId4" Type="http://schemas.openxmlformats.org/officeDocument/2006/relationships/image" Target="../media/image3.png"/><Relationship Id="rId9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549" y="3544732"/>
            <a:ext cx="1034447" cy="1028180"/>
          </a:xfrm>
          <a:prstGeom prst="rect">
            <a:avLst/>
          </a:prstGeom>
        </p:spPr>
      </p:pic>
      <p:pic>
        <p:nvPicPr>
          <p:cNvPr id="54" name="صورة 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960" y="3544732"/>
            <a:ext cx="1034447" cy="1028180"/>
          </a:xfrm>
          <a:prstGeom prst="rect">
            <a:avLst/>
          </a:prstGeom>
        </p:spPr>
      </p:pic>
      <p:pic>
        <p:nvPicPr>
          <p:cNvPr id="55" name="صورة 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6507" y="3544732"/>
            <a:ext cx="1034447" cy="1028180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500" b="89250" l="6000" r="93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87" t="17231" r="6024" b="10308"/>
          <a:stretch/>
        </p:blipFill>
        <p:spPr>
          <a:xfrm flipH="1">
            <a:off x="115978" y="6342111"/>
            <a:ext cx="836995" cy="44742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607" y="1389196"/>
            <a:ext cx="2388621" cy="4748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مخطط انسيابي: محطة طرفية 7"/>
          <p:cNvSpPr/>
          <p:nvPr/>
        </p:nvSpPr>
        <p:spPr>
          <a:xfrm>
            <a:off x="8804089" y="402106"/>
            <a:ext cx="2248078" cy="571280"/>
          </a:xfrm>
          <a:prstGeom prst="flowChartTerminator">
            <a:avLst/>
          </a:prstGeom>
          <a:solidFill>
            <a:srgbClr val="88399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1"/>
                </a:solidFill>
              </a:rPr>
              <a:t>الفصل السادس : القسمة </a:t>
            </a:r>
            <a:r>
              <a:rPr lang="ku-Arab-IQ" sz="1600" b="1" dirty="0" smtClean="0">
                <a:solidFill>
                  <a:schemeClr val="bg1"/>
                </a:solidFill>
              </a:rPr>
              <a:t>١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9" name="مخطط انسيابي: محطة طرفية 8"/>
          <p:cNvSpPr/>
          <p:nvPr/>
        </p:nvSpPr>
        <p:spPr>
          <a:xfrm>
            <a:off x="10401729" y="1541083"/>
            <a:ext cx="845959" cy="365760"/>
          </a:xfrm>
          <a:prstGeom prst="flowChartTerminator">
            <a:avLst/>
          </a:prstGeom>
          <a:solidFill>
            <a:schemeClr val="bg1">
              <a:lumMod val="75000"/>
            </a:schemeClr>
          </a:solidFill>
          <a:ln>
            <a:solidFill>
              <a:srgbClr val="E6DA61"/>
            </a:solidFill>
          </a:ln>
          <a:scene3d>
            <a:camera prst="perspectiveRelaxed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ربع نص 16"/>
          <p:cNvSpPr txBox="1"/>
          <p:nvPr/>
        </p:nvSpPr>
        <p:spPr>
          <a:xfrm>
            <a:off x="201326" y="6389421"/>
            <a:ext cx="5364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7030A0"/>
                </a:solidFill>
              </a:rPr>
              <a:t>٧٩</a:t>
            </a:r>
            <a:endParaRPr lang="ar-SA" sz="2000" b="1" dirty="0">
              <a:solidFill>
                <a:srgbClr val="7030A0"/>
              </a:solidFill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7000" b="100000" l="0" r="10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74615" r="57352"/>
          <a:stretch/>
        </p:blipFill>
        <p:spPr>
          <a:xfrm flipH="1">
            <a:off x="10835600" y="5186"/>
            <a:ext cx="1174628" cy="1123669"/>
          </a:xfrm>
          <a:prstGeom prst="rect">
            <a:avLst/>
          </a:prstGeom>
        </p:spPr>
      </p:pic>
      <p:sp>
        <p:nvSpPr>
          <p:cNvPr id="25" name="مربع نص 24"/>
          <p:cNvSpPr txBox="1"/>
          <p:nvPr/>
        </p:nvSpPr>
        <p:spPr>
          <a:xfrm>
            <a:off x="4351109" y="438803"/>
            <a:ext cx="240726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883994"/>
                </a:solidFill>
              </a:rPr>
              <a:t>مفهوم القسمة</a:t>
            </a:r>
            <a:endParaRPr lang="ar-SA" sz="3200" b="1" dirty="0">
              <a:solidFill>
                <a:srgbClr val="883994"/>
              </a:solidFill>
            </a:endParaRPr>
          </a:p>
        </p:txBody>
      </p:sp>
      <p:sp>
        <p:nvSpPr>
          <p:cNvPr id="26" name="مخطط انسيابي: محطة طرفية 25"/>
          <p:cNvSpPr/>
          <p:nvPr/>
        </p:nvSpPr>
        <p:spPr>
          <a:xfrm>
            <a:off x="6871699" y="501542"/>
            <a:ext cx="1371600" cy="455324"/>
          </a:xfrm>
          <a:prstGeom prst="flowChartTerminator">
            <a:avLst/>
          </a:prstGeom>
          <a:solidFill>
            <a:srgbClr val="F4E869"/>
          </a:solidFill>
          <a:ln>
            <a:solidFill>
              <a:srgbClr val="F4E869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rgbClr val="883994"/>
                </a:solidFill>
              </a:rPr>
              <a:t>أستكشف 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115978" y="1181636"/>
            <a:ext cx="141574" cy="5114080"/>
          </a:xfrm>
          <a:prstGeom prst="rect">
            <a:avLst/>
          </a:prstGeom>
          <a:solidFill>
            <a:srgbClr val="F4E869"/>
          </a:solidFill>
          <a:ln>
            <a:noFill/>
          </a:ln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ربع نص 30"/>
          <p:cNvSpPr txBox="1"/>
          <p:nvPr/>
        </p:nvSpPr>
        <p:spPr>
          <a:xfrm>
            <a:off x="10362023" y="2298970"/>
            <a:ext cx="151233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u="sng" dirty="0" smtClean="0">
                <a:solidFill>
                  <a:srgbClr val="C00000"/>
                </a:solidFill>
              </a:rPr>
              <a:t>فكرة الدرس </a:t>
            </a:r>
            <a:endParaRPr lang="ar-SA" b="1" u="sng" dirty="0">
              <a:solidFill>
                <a:srgbClr val="C00000"/>
              </a:solidFill>
            </a:endParaRPr>
          </a:p>
        </p:txBody>
      </p:sp>
      <p:sp>
        <p:nvSpPr>
          <p:cNvPr id="32" name="مربع نص 31"/>
          <p:cNvSpPr txBox="1"/>
          <p:nvPr/>
        </p:nvSpPr>
        <p:spPr>
          <a:xfrm>
            <a:off x="9878499" y="2736714"/>
            <a:ext cx="199585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أستكشف مفهوم القسمة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7" name="مربع نص 36"/>
          <p:cNvSpPr txBox="1"/>
          <p:nvPr/>
        </p:nvSpPr>
        <p:spPr>
          <a:xfrm>
            <a:off x="10860606" y="3324944"/>
            <a:ext cx="101374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u="sng" dirty="0" smtClean="0">
                <a:solidFill>
                  <a:srgbClr val="C00000"/>
                </a:solidFill>
              </a:rPr>
              <a:t>المفردات </a:t>
            </a:r>
            <a:endParaRPr lang="ar-SA" b="1" u="sng" dirty="0">
              <a:solidFill>
                <a:srgbClr val="C00000"/>
              </a:solidFill>
            </a:endParaRPr>
          </a:p>
        </p:txBody>
      </p:sp>
      <p:sp>
        <p:nvSpPr>
          <p:cNvPr id="39" name="مربع نص 38"/>
          <p:cNvSpPr txBox="1"/>
          <p:nvPr/>
        </p:nvSpPr>
        <p:spPr>
          <a:xfrm>
            <a:off x="10115891" y="3782158"/>
            <a:ext cx="175846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القسمة</a:t>
            </a:r>
          </a:p>
          <a:p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الرمز ÷ " تقسيم " </a:t>
            </a:r>
          </a:p>
          <a:p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جملة القسمة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8105007" y="1439550"/>
            <a:ext cx="1126539" cy="346832"/>
          </a:xfrm>
          <a:prstGeom prst="flowChartTerminator">
            <a:avLst/>
          </a:prstGeom>
          <a:solidFill>
            <a:srgbClr val="883994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1"/>
                </a:solidFill>
              </a:rPr>
              <a:t>نشاط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3348367" y="1676010"/>
            <a:ext cx="475664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أقسم </a:t>
            </a:r>
            <a:r>
              <a:rPr lang="ku-Arab-IQ" sz="2400" b="1" dirty="0" smtClean="0">
                <a:solidFill>
                  <a:schemeClr val="bg2">
                    <a:lumMod val="25000"/>
                  </a:schemeClr>
                </a:solidFill>
              </a:rPr>
              <a:t>١٢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قطعة عد ثلاث مجموعات متساوية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2" name="صورة 11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500" b="95556" l="17222" r="81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7564" b="4615"/>
          <a:stretch/>
        </p:blipFill>
        <p:spPr>
          <a:xfrm>
            <a:off x="8422608" y="1834829"/>
            <a:ext cx="1104118" cy="1601295"/>
          </a:xfrm>
          <a:prstGeom prst="rect">
            <a:avLst/>
          </a:prstGeom>
        </p:spPr>
      </p:pic>
      <p:sp>
        <p:nvSpPr>
          <p:cNvPr id="13" name="مربع نص 12"/>
          <p:cNvSpPr txBox="1"/>
          <p:nvPr/>
        </p:nvSpPr>
        <p:spPr>
          <a:xfrm>
            <a:off x="5722482" y="2456709"/>
            <a:ext cx="284180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00B050"/>
                </a:solidFill>
              </a:rPr>
              <a:t>الخطوة </a:t>
            </a:r>
            <a:r>
              <a:rPr lang="ku-Arab-IQ" sz="2000" b="1" dirty="0" smtClean="0">
                <a:solidFill>
                  <a:srgbClr val="00B050"/>
                </a:solidFill>
              </a:rPr>
              <a:t>١</a:t>
            </a:r>
            <a:r>
              <a:rPr lang="ar-SA" sz="2000" b="1" dirty="0" smtClean="0">
                <a:solidFill>
                  <a:srgbClr val="00B050"/>
                </a:solidFill>
              </a:rPr>
              <a:t> :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أحضر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١٢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قطعة عد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1" name="شكل بيضاوي 40"/>
          <p:cNvSpPr/>
          <p:nvPr/>
        </p:nvSpPr>
        <p:spPr>
          <a:xfrm>
            <a:off x="1049318" y="2573268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شكل بيضاوي 41"/>
          <p:cNvSpPr/>
          <p:nvPr/>
        </p:nvSpPr>
        <p:spPr>
          <a:xfrm>
            <a:off x="1392848" y="2572587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3" name="شكل بيضاوي 42"/>
          <p:cNvSpPr/>
          <p:nvPr/>
        </p:nvSpPr>
        <p:spPr>
          <a:xfrm>
            <a:off x="1727894" y="2572586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4" name="شكل بيضاوي 43"/>
          <p:cNvSpPr/>
          <p:nvPr/>
        </p:nvSpPr>
        <p:spPr>
          <a:xfrm>
            <a:off x="2069871" y="2566810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شكل بيضاوي 44"/>
          <p:cNvSpPr/>
          <p:nvPr/>
        </p:nvSpPr>
        <p:spPr>
          <a:xfrm>
            <a:off x="2413401" y="2566129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6" name="شكل بيضاوي 45"/>
          <p:cNvSpPr/>
          <p:nvPr/>
        </p:nvSpPr>
        <p:spPr>
          <a:xfrm>
            <a:off x="2748447" y="2566128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7" name="شكل بيضاوي 46"/>
          <p:cNvSpPr/>
          <p:nvPr/>
        </p:nvSpPr>
        <p:spPr>
          <a:xfrm>
            <a:off x="1049318" y="2955063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8" name="شكل بيضاوي 47"/>
          <p:cNvSpPr/>
          <p:nvPr/>
        </p:nvSpPr>
        <p:spPr>
          <a:xfrm>
            <a:off x="1392848" y="2954382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9" name="شكل بيضاوي 48"/>
          <p:cNvSpPr/>
          <p:nvPr/>
        </p:nvSpPr>
        <p:spPr>
          <a:xfrm>
            <a:off x="1727894" y="2954381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0" name="شكل بيضاوي 49"/>
          <p:cNvSpPr/>
          <p:nvPr/>
        </p:nvSpPr>
        <p:spPr>
          <a:xfrm>
            <a:off x="2069871" y="2948605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1" name="شكل بيضاوي 50"/>
          <p:cNvSpPr/>
          <p:nvPr/>
        </p:nvSpPr>
        <p:spPr>
          <a:xfrm>
            <a:off x="2413401" y="2947924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2" name="شكل بيضاوي 51"/>
          <p:cNvSpPr/>
          <p:nvPr/>
        </p:nvSpPr>
        <p:spPr>
          <a:xfrm>
            <a:off x="2748447" y="2947923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3" name="مربع نص 52"/>
          <p:cNvSpPr txBox="1"/>
          <p:nvPr/>
        </p:nvSpPr>
        <p:spPr>
          <a:xfrm>
            <a:off x="4023353" y="2856819"/>
            <a:ext cx="363139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وأستعمل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أطباق لتمثيل المجموعات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6" name="مربع نص 55"/>
          <p:cNvSpPr txBox="1"/>
          <p:nvPr/>
        </p:nvSpPr>
        <p:spPr>
          <a:xfrm>
            <a:off x="4936986" y="3593179"/>
            <a:ext cx="364278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00B050"/>
                </a:solidFill>
              </a:rPr>
              <a:t>الخطوة </a:t>
            </a:r>
            <a:r>
              <a:rPr lang="ku-Arab-IQ" sz="2000" b="1" dirty="0" smtClean="0">
                <a:solidFill>
                  <a:srgbClr val="00B050"/>
                </a:solidFill>
              </a:rPr>
              <a:t>٢</a:t>
            </a:r>
            <a:r>
              <a:rPr lang="ar-SA" sz="2000" b="1" dirty="0" smtClean="0">
                <a:solidFill>
                  <a:srgbClr val="00B050"/>
                </a:solidFill>
              </a:rPr>
              <a:t> :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أوزع قطع العد كلها بالتساوي على الأطباق الثلاثة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0" name="مربع نص 69"/>
          <p:cNvSpPr txBox="1"/>
          <p:nvPr/>
        </p:nvSpPr>
        <p:spPr>
          <a:xfrm>
            <a:off x="2914371" y="4673960"/>
            <a:ext cx="564991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00B050"/>
                </a:solidFill>
              </a:rPr>
              <a:t>الخطوة </a:t>
            </a:r>
            <a:r>
              <a:rPr lang="ku-Arab-IQ" sz="2000" b="1" dirty="0" smtClean="0">
                <a:solidFill>
                  <a:srgbClr val="00B050"/>
                </a:solidFill>
              </a:rPr>
              <a:t>٣</a:t>
            </a:r>
            <a:r>
              <a:rPr lang="ar-SA" sz="2000" b="1" dirty="0" smtClean="0">
                <a:solidFill>
                  <a:srgbClr val="00B050"/>
                </a:solidFill>
              </a:rPr>
              <a:t> :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بعدما وزعت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١٢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قطعة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مجموعات ، أصبح في كل مجموعة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٤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قطع عد وبالتالي أكتب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١٢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÷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 = ٤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1" name="مربع نص 70"/>
          <p:cNvSpPr txBox="1"/>
          <p:nvPr/>
        </p:nvSpPr>
        <p:spPr>
          <a:xfrm>
            <a:off x="3348367" y="5671659"/>
            <a:ext cx="507424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ar-SA" sz="2400" b="1" dirty="0" smtClean="0">
                <a:solidFill>
                  <a:srgbClr val="883994"/>
                </a:solidFill>
              </a:rPr>
              <a:t>وتسمى الجملة </a:t>
            </a:r>
            <a:r>
              <a:rPr lang="ku-Arab-IQ" sz="2400" b="1" dirty="0" smtClean="0">
                <a:solidFill>
                  <a:srgbClr val="883994"/>
                </a:solidFill>
              </a:rPr>
              <a:t>١٢ </a:t>
            </a:r>
            <a:r>
              <a:rPr lang="ar-SA" sz="2400" b="1" dirty="0" smtClean="0">
                <a:solidFill>
                  <a:srgbClr val="883994"/>
                </a:solidFill>
              </a:rPr>
              <a:t>÷ </a:t>
            </a:r>
            <a:r>
              <a:rPr lang="ku-Arab-IQ" sz="2400" b="1" dirty="0" smtClean="0">
                <a:solidFill>
                  <a:srgbClr val="883994"/>
                </a:solidFill>
              </a:rPr>
              <a:t>٣ = ٤ </a:t>
            </a:r>
            <a:r>
              <a:rPr lang="ar-SA" sz="2400" b="1" dirty="0" smtClean="0">
                <a:solidFill>
                  <a:srgbClr val="C00000"/>
                </a:solidFill>
              </a:rPr>
              <a:t>جملة القسمة </a:t>
            </a:r>
            <a:endParaRPr lang="ar-SA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09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33333E-6 L 0.06107 0.17106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7" y="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-0.01172 0.17361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6" y="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85185E-6 L -0.08047 0.17153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3" y="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0.11406 0.16482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03" y="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4 0.00347 L 0.0405 0.17014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8" y="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07407E-6 L -0.02813 0.17153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15 0.00741 L 0.05846 0.16667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6" y="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0.01412 L -0.01446 0.16852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5" y="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7037E-6 L -0.08359 0.17107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80" y="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0.1138 0.16134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90" y="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7037E-7 L 0.0431 0.16481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8" y="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-0.02735 0.17106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7" y="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3" grpId="0"/>
      <p:bldP spid="13" grpId="0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/>
      <p:bldP spid="56" grpId="0"/>
      <p:bldP spid="7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500" b="89250" l="6000" r="93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87" t="17231" r="6024" b="10308"/>
          <a:stretch/>
        </p:blipFill>
        <p:spPr>
          <a:xfrm flipH="1">
            <a:off x="115978" y="6342111"/>
            <a:ext cx="836995" cy="44742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607" y="1389196"/>
            <a:ext cx="2388621" cy="4748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مخطط انسيابي: محطة طرفية 7"/>
          <p:cNvSpPr/>
          <p:nvPr/>
        </p:nvSpPr>
        <p:spPr>
          <a:xfrm>
            <a:off x="8804089" y="402106"/>
            <a:ext cx="2248078" cy="571280"/>
          </a:xfrm>
          <a:prstGeom prst="flowChartTerminator">
            <a:avLst/>
          </a:prstGeom>
          <a:solidFill>
            <a:srgbClr val="88399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1"/>
                </a:solidFill>
              </a:rPr>
              <a:t>الفصل السادس : القسمة </a:t>
            </a:r>
            <a:r>
              <a:rPr lang="ku-Arab-IQ" sz="1600" b="1" dirty="0" smtClean="0">
                <a:solidFill>
                  <a:schemeClr val="bg1"/>
                </a:solidFill>
              </a:rPr>
              <a:t>١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9" name="مخطط انسيابي: محطة طرفية 8"/>
          <p:cNvSpPr/>
          <p:nvPr/>
        </p:nvSpPr>
        <p:spPr>
          <a:xfrm>
            <a:off x="10401729" y="1541083"/>
            <a:ext cx="845959" cy="365760"/>
          </a:xfrm>
          <a:prstGeom prst="flowChartTerminator">
            <a:avLst/>
          </a:prstGeom>
          <a:solidFill>
            <a:schemeClr val="bg1">
              <a:lumMod val="75000"/>
            </a:schemeClr>
          </a:solidFill>
          <a:ln>
            <a:solidFill>
              <a:srgbClr val="E6DA61"/>
            </a:solidFill>
          </a:ln>
          <a:scene3d>
            <a:camera prst="perspectiveRelaxed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ربع نص 16"/>
          <p:cNvSpPr txBox="1"/>
          <p:nvPr/>
        </p:nvSpPr>
        <p:spPr>
          <a:xfrm>
            <a:off x="201326" y="6389421"/>
            <a:ext cx="5364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7030A0"/>
                </a:solidFill>
              </a:rPr>
              <a:t>٧٩</a:t>
            </a:r>
            <a:endParaRPr lang="ar-SA" sz="2000" b="1" dirty="0">
              <a:solidFill>
                <a:srgbClr val="7030A0"/>
              </a:solidFill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7000" b="100000" l="0" r="10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74615" r="57352"/>
          <a:stretch/>
        </p:blipFill>
        <p:spPr>
          <a:xfrm flipH="1">
            <a:off x="10835600" y="5186"/>
            <a:ext cx="1174628" cy="1123669"/>
          </a:xfrm>
          <a:prstGeom prst="rect">
            <a:avLst/>
          </a:prstGeom>
        </p:spPr>
      </p:pic>
      <p:sp>
        <p:nvSpPr>
          <p:cNvPr id="25" name="مربع نص 24"/>
          <p:cNvSpPr txBox="1"/>
          <p:nvPr/>
        </p:nvSpPr>
        <p:spPr>
          <a:xfrm>
            <a:off x="4351109" y="438803"/>
            <a:ext cx="240726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883994"/>
                </a:solidFill>
              </a:rPr>
              <a:t>مفهوم القسمة</a:t>
            </a:r>
            <a:endParaRPr lang="ar-SA" sz="3200" b="1" dirty="0">
              <a:solidFill>
                <a:srgbClr val="883994"/>
              </a:solidFill>
            </a:endParaRPr>
          </a:p>
        </p:txBody>
      </p:sp>
      <p:sp>
        <p:nvSpPr>
          <p:cNvPr id="26" name="مخطط انسيابي: محطة طرفية 25"/>
          <p:cNvSpPr/>
          <p:nvPr/>
        </p:nvSpPr>
        <p:spPr>
          <a:xfrm>
            <a:off x="6871699" y="501542"/>
            <a:ext cx="1371600" cy="455324"/>
          </a:xfrm>
          <a:prstGeom prst="flowChartTerminator">
            <a:avLst/>
          </a:prstGeom>
          <a:solidFill>
            <a:srgbClr val="F4E869"/>
          </a:solidFill>
          <a:ln>
            <a:solidFill>
              <a:srgbClr val="F4E869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rgbClr val="883994"/>
                </a:solidFill>
              </a:rPr>
              <a:t>أستكشف 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115978" y="1181636"/>
            <a:ext cx="141574" cy="5114080"/>
          </a:xfrm>
          <a:prstGeom prst="rect">
            <a:avLst/>
          </a:prstGeom>
          <a:solidFill>
            <a:srgbClr val="F4E869"/>
          </a:solidFill>
          <a:ln>
            <a:noFill/>
          </a:ln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ربع نص 30"/>
          <p:cNvSpPr txBox="1"/>
          <p:nvPr/>
        </p:nvSpPr>
        <p:spPr>
          <a:xfrm>
            <a:off x="10362023" y="2298970"/>
            <a:ext cx="151233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u="sng" dirty="0" smtClean="0">
                <a:solidFill>
                  <a:srgbClr val="C00000"/>
                </a:solidFill>
              </a:rPr>
              <a:t>فكرة الدرس </a:t>
            </a:r>
            <a:endParaRPr lang="ar-SA" b="1" u="sng" dirty="0">
              <a:solidFill>
                <a:srgbClr val="C00000"/>
              </a:solidFill>
            </a:endParaRPr>
          </a:p>
        </p:txBody>
      </p:sp>
      <p:sp>
        <p:nvSpPr>
          <p:cNvPr id="32" name="مربع نص 31"/>
          <p:cNvSpPr txBox="1"/>
          <p:nvPr/>
        </p:nvSpPr>
        <p:spPr>
          <a:xfrm>
            <a:off x="9878499" y="2736714"/>
            <a:ext cx="199585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أستكشف مفهوم القسمة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7" name="مربع نص 36"/>
          <p:cNvSpPr txBox="1"/>
          <p:nvPr/>
        </p:nvSpPr>
        <p:spPr>
          <a:xfrm>
            <a:off x="10860606" y="3324944"/>
            <a:ext cx="101374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u="sng" dirty="0" smtClean="0">
                <a:solidFill>
                  <a:srgbClr val="C00000"/>
                </a:solidFill>
              </a:rPr>
              <a:t>المفردات </a:t>
            </a:r>
            <a:endParaRPr lang="ar-SA" b="1" u="sng" dirty="0">
              <a:solidFill>
                <a:srgbClr val="C00000"/>
              </a:solidFill>
            </a:endParaRPr>
          </a:p>
        </p:txBody>
      </p:sp>
      <p:sp>
        <p:nvSpPr>
          <p:cNvPr id="39" name="مربع نص 38"/>
          <p:cNvSpPr txBox="1"/>
          <p:nvPr/>
        </p:nvSpPr>
        <p:spPr>
          <a:xfrm>
            <a:off x="10115891" y="3782158"/>
            <a:ext cx="175846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القسمة</a:t>
            </a:r>
          </a:p>
          <a:p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الرمز ÷ " تقسيم " </a:t>
            </a:r>
          </a:p>
          <a:p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جملة القسمة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4" t="19872" r="23971" b="26538"/>
          <a:stretch/>
        </p:blipFill>
        <p:spPr>
          <a:xfrm flipH="1">
            <a:off x="1080136" y="1890130"/>
            <a:ext cx="1354072" cy="1247829"/>
          </a:xfrm>
          <a:prstGeom prst="rect">
            <a:avLst/>
          </a:prstGeom>
        </p:spPr>
      </p:pic>
      <p:sp>
        <p:nvSpPr>
          <p:cNvPr id="14" name="مربع نص 13"/>
          <p:cNvSpPr txBox="1"/>
          <p:nvPr/>
        </p:nvSpPr>
        <p:spPr>
          <a:xfrm>
            <a:off x="2434209" y="1940518"/>
            <a:ext cx="6638193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B050"/>
                </a:solidFill>
              </a:rPr>
              <a:t>القسمة</a:t>
            </a:r>
            <a:r>
              <a:rPr lang="ar-SA" sz="2400" b="1" dirty="0" smtClean="0"/>
              <a:t>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هي عملية تقوم على عددين ، أحدهما يبين عدد الأشياء المتوافرة لديك ، والثاني يبين عدد المجموعات المتساوية المطلوب تشكيلها.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6871699" y="3610046"/>
            <a:ext cx="180733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rgbClr val="C00000"/>
                </a:solidFill>
              </a:rPr>
              <a:t>١٠ </a:t>
            </a:r>
            <a:r>
              <a:rPr lang="ar-SA" sz="2800" b="1" dirty="0" smtClean="0">
                <a:solidFill>
                  <a:srgbClr val="C00000"/>
                </a:solidFill>
              </a:rPr>
              <a:t>÷ </a:t>
            </a:r>
            <a:r>
              <a:rPr lang="ku-Arab-IQ" sz="2800" b="1" dirty="0" smtClean="0">
                <a:solidFill>
                  <a:srgbClr val="C00000"/>
                </a:solidFill>
              </a:rPr>
              <a:t>٥ = ٢</a:t>
            </a:r>
            <a:r>
              <a:rPr lang="ku-Arab-IQ" sz="2800" dirty="0" smtClean="0"/>
              <a:t> </a:t>
            </a:r>
            <a:endParaRPr lang="ar-SA" sz="2800" dirty="0"/>
          </a:p>
        </p:txBody>
      </p:sp>
      <p:sp>
        <p:nvSpPr>
          <p:cNvPr id="16" name="مربع نص 15"/>
          <p:cNvSpPr txBox="1"/>
          <p:nvPr/>
        </p:nvSpPr>
        <p:spPr>
          <a:xfrm>
            <a:off x="1449969" y="3519435"/>
            <a:ext cx="4273061" cy="646331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rgbClr val="C00000"/>
                </a:solidFill>
              </a:rPr>
              <a:t>في جملة القسمة المجاورة يقرأ الرمز ÷ " تقسيم " </a:t>
            </a:r>
            <a:endParaRPr lang="ar-SA" b="1" dirty="0">
              <a:solidFill>
                <a:srgbClr val="C00000"/>
              </a:solidFill>
            </a:endParaRPr>
          </a:p>
          <a:p>
            <a:pPr algn="ctr"/>
            <a:r>
              <a:rPr lang="ku-Arab-IQ" b="1" dirty="0" smtClean="0">
                <a:solidFill>
                  <a:srgbClr val="C00000"/>
                </a:solidFill>
              </a:rPr>
              <a:t>١٠ </a:t>
            </a:r>
            <a:r>
              <a:rPr lang="ar-SA" b="1" dirty="0" smtClean="0">
                <a:solidFill>
                  <a:srgbClr val="C00000"/>
                </a:solidFill>
              </a:rPr>
              <a:t>تقسيم </a:t>
            </a:r>
            <a:r>
              <a:rPr lang="ku-Arab-IQ" b="1" dirty="0" smtClean="0">
                <a:solidFill>
                  <a:srgbClr val="C00000"/>
                </a:solidFill>
              </a:rPr>
              <a:t>٥ </a:t>
            </a:r>
            <a:r>
              <a:rPr lang="ar-SA" b="1" dirty="0" smtClean="0">
                <a:solidFill>
                  <a:srgbClr val="C00000"/>
                </a:solidFill>
              </a:rPr>
              <a:t>يساوي </a:t>
            </a:r>
            <a:r>
              <a:rPr lang="ku-Arab-IQ" b="1" dirty="0" smtClean="0">
                <a:solidFill>
                  <a:srgbClr val="C00000"/>
                </a:solidFill>
              </a:rPr>
              <a:t>٢ </a:t>
            </a:r>
            <a:endParaRPr lang="ar-SA" b="1" dirty="0">
              <a:solidFill>
                <a:srgbClr val="C00000"/>
              </a:solidFill>
            </a:endParaRPr>
          </a:p>
        </p:txBody>
      </p:sp>
      <p:cxnSp>
        <p:nvCxnSpPr>
          <p:cNvPr id="20" name="رابط كسهم مستقيم 19"/>
          <p:cNvCxnSpPr/>
          <p:nvPr/>
        </p:nvCxnSpPr>
        <p:spPr>
          <a:xfrm>
            <a:off x="5729306" y="3855784"/>
            <a:ext cx="664676" cy="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مربع نص 56"/>
          <p:cNvSpPr txBox="1"/>
          <p:nvPr/>
        </p:nvSpPr>
        <p:spPr>
          <a:xfrm>
            <a:off x="1688124" y="4775335"/>
            <a:ext cx="738427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B050"/>
                </a:solidFill>
              </a:rPr>
              <a:t>فالتقسيم</a:t>
            </a:r>
            <a:r>
              <a:rPr lang="ar-SA" sz="2400" b="1" dirty="0" smtClean="0"/>
              <a:t>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يعني توزيع عدد من الأشياء في مجموعات متساوية لإيجاد عدد المجموعات ، أو عدد الأشياء في كل مجموعة.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996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5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500" b="89250" l="6000" r="93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87" t="17231" r="6024" b="10308"/>
          <a:stretch/>
        </p:blipFill>
        <p:spPr>
          <a:xfrm flipH="1">
            <a:off x="115978" y="6342111"/>
            <a:ext cx="836995" cy="44742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8804089" y="402106"/>
            <a:ext cx="2248078" cy="571280"/>
          </a:xfrm>
          <a:prstGeom prst="flowChartTerminator">
            <a:avLst/>
          </a:prstGeom>
          <a:solidFill>
            <a:srgbClr val="88399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1"/>
                </a:solidFill>
              </a:rPr>
              <a:t>الفصل السادس : القسمة </a:t>
            </a:r>
            <a:r>
              <a:rPr lang="ku-Arab-IQ" sz="1600" b="1" dirty="0" smtClean="0">
                <a:solidFill>
                  <a:schemeClr val="bg1"/>
                </a:solidFill>
              </a:rPr>
              <a:t>١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ربع نص 16"/>
          <p:cNvSpPr txBox="1"/>
          <p:nvPr/>
        </p:nvSpPr>
        <p:spPr>
          <a:xfrm>
            <a:off x="201326" y="6389421"/>
            <a:ext cx="5364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7030A0"/>
                </a:solidFill>
              </a:rPr>
              <a:t>٨٠</a:t>
            </a:r>
            <a:endParaRPr lang="ar-SA" sz="2000" b="1" dirty="0">
              <a:solidFill>
                <a:srgbClr val="7030A0"/>
              </a:solidFill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7000" b="100000" l="0" r="10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74615" r="57352"/>
          <a:stretch/>
        </p:blipFill>
        <p:spPr>
          <a:xfrm flipH="1">
            <a:off x="10835600" y="5186"/>
            <a:ext cx="1174628" cy="1123669"/>
          </a:xfrm>
          <a:prstGeom prst="rect">
            <a:avLst/>
          </a:prstGeom>
        </p:spPr>
      </p:pic>
      <p:sp>
        <p:nvSpPr>
          <p:cNvPr id="25" name="مربع نص 24"/>
          <p:cNvSpPr txBox="1"/>
          <p:nvPr/>
        </p:nvSpPr>
        <p:spPr>
          <a:xfrm>
            <a:off x="4351109" y="438803"/>
            <a:ext cx="240726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883994"/>
                </a:solidFill>
              </a:rPr>
              <a:t>مفهوم القسمة</a:t>
            </a:r>
            <a:endParaRPr lang="ar-SA" sz="3200" b="1" dirty="0">
              <a:solidFill>
                <a:srgbClr val="883994"/>
              </a:solidFill>
            </a:endParaRPr>
          </a:p>
        </p:txBody>
      </p:sp>
      <p:sp>
        <p:nvSpPr>
          <p:cNvPr id="26" name="مخطط انسيابي: محطة طرفية 25"/>
          <p:cNvSpPr/>
          <p:nvPr/>
        </p:nvSpPr>
        <p:spPr>
          <a:xfrm>
            <a:off x="6871699" y="501542"/>
            <a:ext cx="1371600" cy="455324"/>
          </a:xfrm>
          <a:prstGeom prst="flowChartTerminator">
            <a:avLst/>
          </a:prstGeom>
          <a:solidFill>
            <a:srgbClr val="F4E869"/>
          </a:solidFill>
          <a:ln>
            <a:solidFill>
              <a:srgbClr val="F4E869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rgbClr val="883994"/>
                </a:solidFill>
              </a:rPr>
              <a:t>أستكشف 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115978" y="1181636"/>
            <a:ext cx="141574" cy="5114080"/>
          </a:xfrm>
          <a:prstGeom prst="rect">
            <a:avLst/>
          </a:prstGeom>
          <a:solidFill>
            <a:srgbClr val="F4E869"/>
          </a:solidFill>
          <a:ln>
            <a:noFill/>
          </a:ln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4" name="صورة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sp>
        <p:nvSpPr>
          <p:cNvPr id="15" name="مخطط انسيابي: محطة طرفية 14"/>
          <p:cNvSpPr/>
          <p:nvPr/>
        </p:nvSpPr>
        <p:spPr>
          <a:xfrm>
            <a:off x="10127238" y="1553850"/>
            <a:ext cx="1126539" cy="346832"/>
          </a:xfrm>
          <a:prstGeom prst="flowChartTerminator">
            <a:avLst/>
          </a:prstGeom>
          <a:solidFill>
            <a:srgbClr val="883994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1"/>
                </a:solidFill>
              </a:rPr>
              <a:t>نشاط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3462013" y="1799102"/>
            <a:ext cx="659273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لدي </a:t>
            </a:r>
            <a:r>
              <a:rPr lang="ku-Arab-IQ" sz="2400" b="1" dirty="0" smtClean="0">
                <a:solidFill>
                  <a:schemeClr val="bg2">
                    <a:lumMod val="25000"/>
                  </a:schemeClr>
                </a:solidFill>
              </a:rPr>
              <a:t>١٢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قطعة عد ، وأريد أن أضع كل </a:t>
            </a:r>
            <a:r>
              <a:rPr lang="ku-Arab-IQ" sz="2400" b="1" dirty="0" smtClean="0">
                <a:solidFill>
                  <a:schemeClr val="bg2">
                    <a:lumMod val="25000"/>
                  </a:schemeClr>
                </a:solidFill>
              </a:rPr>
              <a:t>٣ 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منها في مجموعة.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8173924" y="2542863"/>
            <a:ext cx="284180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00B050"/>
                </a:solidFill>
              </a:rPr>
              <a:t>الخطوة </a:t>
            </a:r>
            <a:r>
              <a:rPr lang="ku-Arab-IQ" sz="2000" b="1" dirty="0" smtClean="0">
                <a:solidFill>
                  <a:srgbClr val="00B050"/>
                </a:solidFill>
              </a:rPr>
              <a:t>١</a:t>
            </a:r>
            <a:r>
              <a:rPr lang="ar-SA" sz="2000" b="1" dirty="0" smtClean="0">
                <a:solidFill>
                  <a:srgbClr val="00B050"/>
                </a:solidFill>
              </a:rPr>
              <a:t> :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أحضر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١٢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قطعة عد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ربع نص 19"/>
          <p:cNvSpPr txBox="1"/>
          <p:nvPr/>
        </p:nvSpPr>
        <p:spPr>
          <a:xfrm>
            <a:off x="4916075" y="3169513"/>
            <a:ext cx="613609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00B050"/>
                </a:solidFill>
              </a:rPr>
              <a:t>الخطوة </a:t>
            </a:r>
            <a:r>
              <a:rPr lang="ku-Arab-IQ" sz="2000" b="1" dirty="0" smtClean="0">
                <a:solidFill>
                  <a:srgbClr val="00B050"/>
                </a:solidFill>
              </a:rPr>
              <a:t>٢</a:t>
            </a:r>
            <a:r>
              <a:rPr lang="ar-SA" sz="2000" b="1" dirty="0" smtClean="0">
                <a:solidFill>
                  <a:srgbClr val="00B050"/>
                </a:solidFill>
              </a:rPr>
              <a:t> :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أضع كل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قطع في مجموعة ، ثم أعد المجموعات الناتجة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" name="شكل بيضاوي 34"/>
          <p:cNvSpPr/>
          <p:nvPr/>
        </p:nvSpPr>
        <p:spPr>
          <a:xfrm>
            <a:off x="1049318" y="2573268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شكل بيضاوي 35"/>
          <p:cNvSpPr/>
          <p:nvPr/>
        </p:nvSpPr>
        <p:spPr>
          <a:xfrm>
            <a:off x="1403091" y="2573268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شكل بيضاوي 36"/>
          <p:cNvSpPr/>
          <p:nvPr/>
        </p:nvSpPr>
        <p:spPr>
          <a:xfrm>
            <a:off x="1753886" y="2573267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8" name="شكل بيضاوي 37"/>
          <p:cNvSpPr/>
          <p:nvPr/>
        </p:nvSpPr>
        <p:spPr>
          <a:xfrm>
            <a:off x="2104681" y="2573266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شكل بيضاوي 38"/>
          <p:cNvSpPr/>
          <p:nvPr/>
        </p:nvSpPr>
        <p:spPr>
          <a:xfrm>
            <a:off x="2455476" y="2579608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0" name="شكل بيضاوي 39"/>
          <p:cNvSpPr/>
          <p:nvPr/>
        </p:nvSpPr>
        <p:spPr>
          <a:xfrm>
            <a:off x="2812788" y="2573266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1" name="شكل بيضاوي 40"/>
          <p:cNvSpPr/>
          <p:nvPr/>
        </p:nvSpPr>
        <p:spPr>
          <a:xfrm>
            <a:off x="3143752" y="2571531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شكل بيضاوي 41"/>
          <p:cNvSpPr/>
          <p:nvPr/>
        </p:nvSpPr>
        <p:spPr>
          <a:xfrm>
            <a:off x="3497525" y="2571531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3" name="شكل بيضاوي 42"/>
          <p:cNvSpPr/>
          <p:nvPr/>
        </p:nvSpPr>
        <p:spPr>
          <a:xfrm>
            <a:off x="3848320" y="2571530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4" name="شكل بيضاوي 43"/>
          <p:cNvSpPr/>
          <p:nvPr/>
        </p:nvSpPr>
        <p:spPr>
          <a:xfrm>
            <a:off x="4199115" y="2571529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شكل بيضاوي 44"/>
          <p:cNvSpPr/>
          <p:nvPr/>
        </p:nvSpPr>
        <p:spPr>
          <a:xfrm>
            <a:off x="4549910" y="2577871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6" name="شكل بيضاوي 45"/>
          <p:cNvSpPr/>
          <p:nvPr/>
        </p:nvSpPr>
        <p:spPr>
          <a:xfrm>
            <a:off x="4907222" y="2571529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908924" y="4062046"/>
            <a:ext cx="1139404" cy="949569"/>
          </a:xfrm>
          <a:prstGeom prst="roundRect">
            <a:avLst/>
          </a:prstGeom>
          <a:noFill/>
          <a:ln w="28575">
            <a:solidFill>
              <a:srgbClr val="8839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8" name="مستطيل مستدير الزوايا 47"/>
          <p:cNvSpPr/>
          <p:nvPr/>
        </p:nvSpPr>
        <p:spPr>
          <a:xfrm>
            <a:off x="2308336" y="4062045"/>
            <a:ext cx="1139404" cy="949569"/>
          </a:xfrm>
          <a:prstGeom prst="roundRect">
            <a:avLst/>
          </a:prstGeom>
          <a:noFill/>
          <a:ln w="28575">
            <a:solidFill>
              <a:srgbClr val="8839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9" name="مستطيل مستدير الزوايا 48"/>
          <p:cNvSpPr/>
          <p:nvPr/>
        </p:nvSpPr>
        <p:spPr>
          <a:xfrm>
            <a:off x="3707748" y="4055038"/>
            <a:ext cx="1139404" cy="949569"/>
          </a:xfrm>
          <a:prstGeom prst="roundRect">
            <a:avLst/>
          </a:prstGeom>
          <a:noFill/>
          <a:ln w="28575">
            <a:solidFill>
              <a:srgbClr val="8839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0" name="مستطيل مستدير الزوايا 49"/>
          <p:cNvSpPr/>
          <p:nvPr/>
        </p:nvSpPr>
        <p:spPr>
          <a:xfrm>
            <a:off x="5107160" y="4055037"/>
            <a:ext cx="1139404" cy="949569"/>
          </a:xfrm>
          <a:prstGeom prst="roundRect">
            <a:avLst/>
          </a:prstGeom>
          <a:noFill/>
          <a:ln w="28575">
            <a:solidFill>
              <a:srgbClr val="8839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1" name="مربع نص 50"/>
          <p:cNvSpPr txBox="1"/>
          <p:nvPr/>
        </p:nvSpPr>
        <p:spPr>
          <a:xfrm>
            <a:off x="7001214" y="4006236"/>
            <a:ext cx="4014517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solidFill>
                  <a:srgbClr val="00B050"/>
                </a:solidFill>
              </a:rPr>
              <a:t>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ألاحظ أنه تكونت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٤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مجموعات متساوية ، في                 كل منها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٣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قطع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2" name="مربع نص 51"/>
          <p:cNvSpPr txBox="1"/>
          <p:nvPr/>
        </p:nvSpPr>
        <p:spPr>
          <a:xfrm>
            <a:off x="7554628" y="5149178"/>
            <a:ext cx="23735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ar-SA" sz="2400" b="1" dirty="0" smtClean="0">
                <a:solidFill>
                  <a:srgbClr val="883994"/>
                </a:solidFill>
              </a:rPr>
              <a:t>إذن </a:t>
            </a:r>
            <a:r>
              <a:rPr lang="ku-Arab-IQ" sz="2400" b="1" dirty="0" smtClean="0">
                <a:solidFill>
                  <a:srgbClr val="883994"/>
                </a:solidFill>
              </a:rPr>
              <a:t>١٢ </a:t>
            </a:r>
            <a:r>
              <a:rPr lang="ar-SA" sz="2400" b="1" dirty="0" smtClean="0">
                <a:solidFill>
                  <a:srgbClr val="883994"/>
                </a:solidFill>
              </a:rPr>
              <a:t>÷ </a:t>
            </a:r>
            <a:r>
              <a:rPr lang="ku-Arab-IQ" sz="2400" b="1" dirty="0" smtClean="0">
                <a:solidFill>
                  <a:srgbClr val="883994"/>
                </a:solidFill>
              </a:rPr>
              <a:t>٤ = ٣ </a:t>
            </a:r>
            <a:endParaRPr lang="ar-SA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03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4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07407E-6 L 0.0112 0.24584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0" y="1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4.07407E-6 L -0.03516 0.29074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8" y="1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07407E-6 L 0.02721 0.25162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" y="1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0 L 0.03972 0.25069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9" y="1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07407E-6 L -0.00938 0.2942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9" y="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9259E-6 L 0.06341 0.24121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1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59259E-6 L 0.07253 0.2426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0" y="1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L 0.01967 0.29584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7" y="1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59259E-6 L 0.09102 0.23843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44" y="1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48148E-6 L 0.10117 0.23889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2" y="1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59259E-6 L 0.05026 0.28912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3" y="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3" grpId="0" animBg="1"/>
      <p:bldP spid="48" grpId="0" animBg="1"/>
      <p:bldP spid="49" grpId="0" animBg="1"/>
      <p:bldP spid="50" grpId="0" animBg="1"/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500" b="89250" l="6000" r="93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87" t="17231" r="6024" b="10308"/>
          <a:stretch/>
        </p:blipFill>
        <p:spPr>
          <a:xfrm flipH="1">
            <a:off x="115978" y="6342111"/>
            <a:ext cx="836995" cy="44742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8804089" y="402106"/>
            <a:ext cx="2248078" cy="571280"/>
          </a:xfrm>
          <a:prstGeom prst="flowChartTerminator">
            <a:avLst/>
          </a:prstGeom>
          <a:solidFill>
            <a:srgbClr val="88399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1"/>
                </a:solidFill>
              </a:rPr>
              <a:t>الفصل السادس : القسمة </a:t>
            </a:r>
            <a:r>
              <a:rPr lang="ku-Arab-IQ" sz="1600" b="1" dirty="0" smtClean="0">
                <a:solidFill>
                  <a:schemeClr val="bg1"/>
                </a:solidFill>
              </a:rPr>
              <a:t>١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ربع نص 16"/>
          <p:cNvSpPr txBox="1"/>
          <p:nvPr/>
        </p:nvSpPr>
        <p:spPr>
          <a:xfrm>
            <a:off x="201326" y="6389421"/>
            <a:ext cx="5364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7030A0"/>
                </a:solidFill>
              </a:rPr>
              <a:t>٨٠</a:t>
            </a:r>
            <a:endParaRPr lang="ar-SA" sz="2000" b="1" dirty="0">
              <a:solidFill>
                <a:srgbClr val="7030A0"/>
              </a:solidFill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7000" b="100000" l="0" r="10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74615" r="57352"/>
          <a:stretch/>
        </p:blipFill>
        <p:spPr>
          <a:xfrm flipH="1">
            <a:off x="10835600" y="5186"/>
            <a:ext cx="1174628" cy="1123669"/>
          </a:xfrm>
          <a:prstGeom prst="rect">
            <a:avLst/>
          </a:prstGeom>
        </p:spPr>
      </p:pic>
      <p:sp>
        <p:nvSpPr>
          <p:cNvPr id="25" name="مربع نص 24"/>
          <p:cNvSpPr txBox="1"/>
          <p:nvPr/>
        </p:nvSpPr>
        <p:spPr>
          <a:xfrm>
            <a:off x="4351109" y="438803"/>
            <a:ext cx="240726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883994"/>
                </a:solidFill>
              </a:rPr>
              <a:t>مفهوم القسمة</a:t>
            </a:r>
            <a:endParaRPr lang="ar-SA" sz="3200" b="1" dirty="0">
              <a:solidFill>
                <a:srgbClr val="883994"/>
              </a:solidFill>
            </a:endParaRPr>
          </a:p>
        </p:txBody>
      </p:sp>
      <p:sp>
        <p:nvSpPr>
          <p:cNvPr id="26" name="مخطط انسيابي: محطة طرفية 25"/>
          <p:cNvSpPr/>
          <p:nvPr/>
        </p:nvSpPr>
        <p:spPr>
          <a:xfrm>
            <a:off x="6871699" y="501542"/>
            <a:ext cx="1371600" cy="455324"/>
          </a:xfrm>
          <a:prstGeom prst="flowChartTerminator">
            <a:avLst/>
          </a:prstGeom>
          <a:solidFill>
            <a:srgbClr val="F4E869"/>
          </a:solidFill>
          <a:ln>
            <a:solidFill>
              <a:srgbClr val="F4E869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rgbClr val="883994"/>
                </a:solidFill>
              </a:rPr>
              <a:t>أستكشف 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115978" y="1181636"/>
            <a:ext cx="141574" cy="5114080"/>
          </a:xfrm>
          <a:prstGeom prst="rect">
            <a:avLst/>
          </a:prstGeom>
          <a:solidFill>
            <a:srgbClr val="F4E869"/>
          </a:solidFill>
          <a:ln>
            <a:noFill/>
          </a:ln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4" name="صورة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sp>
        <p:nvSpPr>
          <p:cNvPr id="15" name="مخطط انسيابي: محطة طرفية 14"/>
          <p:cNvSpPr/>
          <p:nvPr/>
        </p:nvSpPr>
        <p:spPr>
          <a:xfrm>
            <a:off x="10127238" y="1553850"/>
            <a:ext cx="1126539" cy="346832"/>
          </a:xfrm>
          <a:prstGeom prst="flowChartTerminator">
            <a:avLst/>
          </a:prstGeom>
          <a:solidFill>
            <a:srgbClr val="883994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1"/>
                </a:solidFill>
              </a:rPr>
              <a:t>أفكر 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3836197" y="2074559"/>
            <a:ext cx="659273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rgbClr val="00B050"/>
                </a:solidFill>
              </a:rPr>
              <a:t>١</a:t>
            </a:r>
            <a:r>
              <a:rPr lang="ar-SA" sz="2400" b="1" dirty="0" smtClean="0">
                <a:solidFill>
                  <a:srgbClr val="00B050"/>
                </a:solidFill>
              </a:rPr>
              <a:t>- كيف أقسم </a:t>
            </a:r>
            <a:r>
              <a:rPr lang="ku-Arab-IQ" sz="2400" b="1" dirty="0" smtClean="0">
                <a:solidFill>
                  <a:srgbClr val="00B050"/>
                </a:solidFill>
              </a:rPr>
              <a:t>١٢ </a:t>
            </a:r>
            <a:r>
              <a:rPr lang="ar-SA" sz="2400" b="1" dirty="0" smtClean="0">
                <a:solidFill>
                  <a:srgbClr val="00B050"/>
                </a:solidFill>
              </a:rPr>
              <a:t>قطعة مجموعات متساوية ؟ أشرح </a:t>
            </a:r>
            <a:endParaRPr lang="ar-SA" sz="2400" b="1" dirty="0">
              <a:solidFill>
                <a:srgbClr val="00B050"/>
              </a:solidFill>
            </a:endParaRPr>
          </a:p>
        </p:txBody>
      </p:sp>
      <p:sp>
        <p:nvSpPr>
          <p:cNvPr id="34" name="مربع نص 33"/>
          <p:cNvSpPr txBox="1"/>
          <p:nvPr/>
        </p:nvSpPr>
        <p:spPr>
          <a:xfrm>
            <a:off x="2751993" y="2756208"/>
            <a:ext cx="777753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bg2">
                    <a:lumMod val="25000"/>
                  </a:schemeClr>
                </a:solidFill>
              </a:rPr>
              <a:t>أ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وزع القطع على مجموعات قطعة </a:t>
            </a:r>
            <a:r>
              <a:rPr lang="ar-SA" sz="2400" b="1" dirty="0" err="1" smtClean="0">
                <a:solidFill>
                  <a:schemeClr val="bg2">
                    <a:lumMod val="25000"/>
                  </a:schemeClr>
                </a:solidFill>
              </a:rPr>
              <a:t>قطعة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 حتى </a:t>
            </a:r>
            <a:r>
              <a:rPr lang="ar-SA" sz="2400" b="1" dirty="0" err="1" smtClean="0">
                <a:solidFill>
                  <a:schemeClr val="bg2">
                    <a:lumMod val="25000"/>
                  </a:schemeClr>
                </a:solidFill>
              </a:rPr>
              <a:t>الإنتهاء</a:t>
            </a:r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 من جميع القطع بحيث يكون في كل مجموعة العدد نفسه من القطع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7" name="مربع نص 46"/>
          <p:cNvSpPr txBox="1"/>
          <p:nvPr/>
        </p:nvSpPr>
        <p:spPr>
          <a:xfrm>
            <a:off x="2088684" y="3921056"/>
            <a:ext cx="834024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rgbClr val="00B050"/>
                </a:solidFill>
              </a:rPr>
              <a:t>٢</a:t>
            </a:r>
            <a:r>
              <a:rPr lang="ar-SA" sz="2400" b="1" dirty="0" smtClean="0">
                <a:solidFill>
                  <a:srgbClr val="00B050"/>
                </a:solidFill>
              </a:rPr>
              <a:t>- كيف أعرف عدد المجموعات المتساوية عندما أقسم القطع مجموعات في كل منها </a:t>
            </a:r>
            <a:r>
              <a:rPr lang="ku-Arab-IQ" sz="2400" b="1" dirty="0" smtClean="0">
                <a:solidFill>
                  <a:srgbClr val="00B050"/>
                </a:solidFill>
              </a:rPr>
              <a:t>٣ </a:t>
            </a:r>
            <a:r>
              <a:rPr lang="ar-SA" sz="2400" b="1" dirty="0" smtClean="0">
                <a:solidFill>
                  <a:srgbClr val="00B050"/>
                </a:solidFill>
              </a:rPr>
              <a:t>قطع ؟ </a:t>
            </a:r>
            <a:endParaRPr lang="ar-SA" sz="2400" b="1" dirty="0">
              <a:solidFill>
                <a:srgbClr val="00B050"/>
              </a:solidFill>
            </a:endParaRPr>
          </a:p>
        </p:txBody>
      </p:sp>
      <p:sp>
        <p:nvSpPr>
          <p:cNvPr id="53" name="مربع نص 52"/>
          <p:cNvSpPr txBox="1"/>
          <p:nvPr/>
        </p:nvSpPr>
        <p:spPr>
          <a:xfrm>
            <a:off x="2982931" y="4891001"/>
            <a:ext cx="777753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أعد المجموعات التي حصلت عليها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389" b="90000" l="10000" r="930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52" y="3658481"/>
            <a:ext cx="2142392" cy="2142392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236" y="1724565"/>
            <a:ext cx="1378551" cy="219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539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47" grpId="0"/>
      <p:bldP spid="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500" b="89250" l="6000" r="93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87" t="17231" r="6024" b="10308"/>
          <a:stretch/>
        </p:blipFill>
        <p:spPr>
          <a:xfrm flipH="1">
            <a:off x="115978" y="6342111"/>
            <a:ext cx="836995" cy="44742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8804089" y="402106"/>
            <a:ext cx="2248078" cy="571280"/>
          </a:xfrm>
          <a:prstGeom prst="flowChartTerminator">
            <a:avLst/>
          </a:prstGeom>
          <a:solidFill>
            <a:srgbClr val="88399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1"/>
                </a:solidFill>
              </a:rPr>
              <a:t>الفصل السادس : القسمة </a:t>
            </a:r>
            <a:r>
              <a:rPr lang="ku-Arab-IQ" sz="1600" b="1" dirty="0" smtClean="0">
                <a:solidFill>
                  <a:schemeClr val="bg1"/>
                </a:solidFill>
              </a:rPr>
              <a:t>١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ربع نص 16"/>
          <p:cNvSpPr txBox="1"/>
          <p:nvPr/>
        </p:nvSpPr>
        <p:spPr>
          <a:xfrm>
            <a:off x="201326" y="6389421"/>
            <a:ext cx="5364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7030A0"/>
                </a:solidFill>
              </a:rPr>
              <a:t>٨٠</a:t>
            </a:r>
            <a:endParaRPr lang="ar-SA" sz="2000" b="1" dirty="0">
              <a:solidFill>
                <a:srgbClr val="7030A0"/>
              </a:solidFill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7000" b="100000" l="0" r="10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74615" r="57352"/>
          <a:stretch/>
        </p:blipFill>
        <p:spPr>
          <a:xfrm flipH="1">
            <a:off x="10835600" y="5186"/>
            <a:ext cx="1174628" cy="1123669"/>
          </a:xfrm>
          <a:prstGeom prst="rect">
            <a:avLst/>
          </a:prstGeom>
        </p:spPr>
      </p:pic>
      <p:sp>
        <p:nvSpPr>
          <p:cNvPr id="25" name="مربع نص 24"/>
          <p:cNvSpPr txBox="1"/>
          <p:nvPr/>
        </p:nvSpPr>
        <p:spPr>
          <a:xfrm>
            <a:off x="4351109" y="438803"/>
            <a:ext cx="240726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883994"/>
                </a:solidFill>
              </a:rPr>
              <a:t>مفهوم القسمة</a:t>
            </a:r>
            <a:endParaRPr lang="ar-SA" sz="3200" b="1" dirty="0">
              <a:solidFill>
                <a:srgbClr val="883994"/>
              </a:solidFill>
            </a:endParaRPr>
          </a:p>
        </p:txBody>
      </p:sp>
      <p:sp>
        <p:nvSpPr>
          <p:cNvPr id="26" name="مخطط انسيابي: محطة طرفية 25"/>
          <p:cNvSpPr/>
          <p:nvPr/>
        </p:nvSpPr>
        <p:spPr>
          <a:xfrm>
            <a:off x="6871699" y="501542"/>
            <a:ext cx="1371600" cy="455324"/>
          </a:xfrm>
          <a:prstGeom prst="flowChartTerminator">
            <a:avLst/>
          </a:prstGeom>
          <a:solidFill>
            <a:srgbClr val="F4E869"/>
          </a:solidFill>
          <a:ln>
            <a:solidFill>
              <a:srgbClr val="F4E869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rgbClr val="883994"/>
                </a:solidFill>
              </a:rPr>
              <a:t>أستكشف 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115978" y="1181636"/>
            <a:ext cx="141574" cy="5114080"/>
          </a:xfrm>
          <a:prstGeom prst="rect">
            <a:avLst/>
          </a:prstGeom>
          <a:solidFill>
            <a:srgbClr val="F4E869"/>
          </a:solidFill>
          <a:ln>
            <a:noFill/>
          </a:ln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4" name="صورة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sp>
        <p:nvSpPr>
          <p:cNvPr id="19" name="مربع نص 18"/>
          <p:cNvSpPr txBox="1"/>
          <p:nvPr/>
        </p:nvSpPr>
        <p:spPr>
          <a:xfrm>
            <a:off x="9381392" y="1348600"/>
            <a:ext cx="115512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/>
              <a:t>أتــأكــد</a:t>
            </a:r>
            <a:r>
              <a:rPr lang="ar-SA" sz="2400" b="1" dirty="0" smtClean="0"/>
              <a:t>:</a:t>
            </a:r>
            <a:endParaRPr lang="ar-SA" sz="2400" b="1" dirty="0"/>
          </a:p>
        </p:txBody>
      </p:sp>
      <p:pic>
        <p:nvPicPr>
          <p:cNvPr id="20" name="صورة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244" y="1246740"/>
            <a:ext cx="650277" cy="650277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95624" y="1945464"/>
            <a:ext cx="5016929" cy="1446955"/>
          </a:xfrm>
          <a:prstGeom prst="rect">
            <a:avLst/>
          </a:prstGeom>
        </p:spPr>
      </p:pic>
      <p:sp>
        <p:nvSpPr>
          <p:cNvPr id="24" name="شكل بيضاوي 23"/>
          <p:cNvSpPr/>
          <p:nvPr/>
        </p:nvSpPr>
        <p:spPr>
          <a:xfrm>
            <a:off x="10838212" y="3461957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شكل بيضاوي 26"/>
          <p:cNvSpPr/>
          <p:nvPr/>
        </p:nvSpPr>
        <p:spPr>
          <a:xfrm>
            <a:off x="11046527" y="3858386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شكل بيضاوي 27"/>
          <p:cNvSpPr/>
          <p:nvPr/>
        </p:nvSpPr>
        <p:spPr>
          <a:xfrm>
            <a:off x="10322397" y="3449427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0548244" y="3845837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شكل بيضاوي 29"/>
          <p:cNvSpPr/>
          <p:nvPr/>
        </p:nvSpPr>
        <p:spPr>
          <a:xfrm>
            <a:off x="10075628" y="3782001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شكل بيضاوي 30"/>
          <p:cNvSpPr/>
          <p:nvPr/>
        </p:nvSpPr>
        <p:spPr>
          <a:xfrm>
            <a:off x="10336952" y="4229717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شكل بيضاوي 31"/>
          <p:cNvSpPr/>
          <p:nvPr/>
        </p:nvSpPr>
        <p:spPr>
          <a:xfrm>
            <a:off x="9584624" y="3575230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3" name="شكل بيضاوي 32"/>
          <p:cNvSpPr/>
          <p:nvPr/>
        </p:nvSpPr>
        <p:spPr>
          <a:xfrm>
            <a:off x="9888612" y="4229717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شكل بيضاوي 34"/>
          <p:cNvSpPr/>
          <p:nvPr/>
        </p:nvSpPr>
        <p:spPr>
          <a:xfrm>
            <a:off x="9566034" y="4021831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خطط انسيابي: محطة طرفية 11"/>
          <p:cNvSpPr/>
          <p:nvPr/>
        </p:nvSpPr>
        <p:spPr>
          <a:xfrm rot="16200000">
            <a:off x="6975786" y="3864339"/>
            <a:ext cx="1138093" cy="559874"/>
          </a:xfrm>
          <a:prstGeom prst="flowChartTerminator">
            <a:avLst/>
          </a:prstGeom>
          <a:noFill/>
          <a:ln w="28575">
            <a:solidFill>
              <a:srgbClr val="8839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مخطط انسيابي: محطة طرفية 35"/>
          <p:cNvSpPr/>
          <p:nvPr/>
        </p:nvSpPr>
        <p:spPr>
          <a:xfrm rot="16200000">
            <a:off x="7591622" y="3864339"/>
            <a:ext cx="1138093" cy="559874"/>
          </a:xfrm>
          <a:prstGeom prst="flowChartTerminator">
            <a:avLst/>
          </a:prstGeom>
          <a:noFill/>
          <a:ln w="28575">
            <a:solidFill>
              <a:srgbClr val="8839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خطط انسيابي: محطة طرفية 36"/>
          <p:cNvSpPr/>
          <p:nvPr/>
        </p:nvSpPr>
        <p:spPr>
          <a:xfrm rot="16200000">
            <a:off x="8203250" y="3864339"/>
            <a:ext cx="1138093" cy="559874"/>
          </a:xfrm>
          <a:prstGeom prst="flowChartTerminator">
            <a:avLst/>
          </a:prstGeom>
          <a:noFill/>
          <a:ln w="28575">
            <a:solidFill>
              <a:srgbClr val="8839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ربع نص 12"/>
          <p:cNvSpPr txBox="1"/>
          <p:nvPr/>
        </p:nvSpPr>
        <p:spPr>
          <a:xfrm>
            <a:off x="7933414" y="5119667"/>
            <a:ext cx="254097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في كل مجموعة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قطع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1" name="صورة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8073" y="2039753"/>
            <a:ext cx="4899224" cy="1247158"/>
          </a:xfrm>
          <a:prstGeom prst="rect">
            <a:avLst/>
          </a:prstGeom>
        </p:spPr>
      </p:pic>
      <p:sp>
        <p:nvSpPr>
          <p:cNvPr id="38" name="شكل بيضاوي 37"/>
          <p:cNvSpPr/>
          <p:nvPr/>
        </p:nvSpPr>
        <p:spPr>
          <a:xfrm>
            <a:off x="4602864" y="3450266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شكل بيضاوي 38"/>
          <p:cNvSpPr/>
          <p:nvPr/>
        </p:nvSpPr>
        <p:spPr>
          <a:xfrm>
            <a:off x="4825589" y="3858385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0" name="شكل بيضاوي 39"/>
          <p:cNvSpPr/>
          <p:nvPr/>
        </p:nvSpPr>
        <p:spPr>
          <a:xfrm>
            <a:off x="4051354" y="3321205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1" name="شكل بيضاوي 40"/>
          <p:cNvSpPr/>
          <p:nvPr/>
        </p:nvSpPr>
        <p:spPr>
          <a:xfrm>
            <a:off x="4288413" y="3747782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شكل بيضاوي 41"/>
          <p:cNvSpPr/>
          <p:nvPr/>
        </p:nvSpPr>
        <p:spPr>
          <a:xfrm>
            <a:off x="3005044" y="3305337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3" name="شكل بيضاوي 42"/>
          <p:cNvSpPr/>
          <p:nvPr/>
        </p:nvSpPr>
        <p:spPr>
          <a:xfrm>
            <a:off x="4117341" y="4185276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4" name="شكل بيضاوي 43"/>
          <p:cNvSpPr/>
          <p:nvPr/>
        </p:nvSpPr>
        <p:spPr>
          <a:xfrm>
            <a:off x="3294082" y="3689032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شكل بيضاوي 44"/>
          <p:cNvSpPr/>
          <p:nvPr/>
        </p:nvSpPr>
        <p:spPr>
          <a:xfrm>
            <a:off x="3685677" y="4009282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6" name="شكل بيضاوي 45"/>
          <p:cNvSpPr/>
          <p:nvPr/>
        </p:nvSpPr>
        <p:spPr>
          <a:xfrm>
            <a:off x="2694260" y="3566373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8" name="شكل بيضاوي 47"/>
          <p:cNvSpPr/>
          <p:nvPr/>
        </p:nvSpPr>
        <p:spPr>
          <a:xfrm>
            <a:off x="2116606" y="3977547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9" name="شكل بيضاوي 48"/>
          <p:cNvSpPr/>
          <p:nvPr/>
        </p:nvSpPr>
        <p:spPr>
          <a:xfrm>
            <a:off x="3157728" y="4066986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0" name="شكل بيضاوي 49"/>
          <p:cNvSpPr/>
          <p:nvPr/>
        </p:nvSpPr>
        <p:spPr>
          <a:xfrm>
            <a:off x="2237017" y="3615492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1" name="شكل بيضاوي 50"/>
          <p:cNvSpPr/>
          <p:nvPr/>
        </p:nvSpPr>
        <p:spPr>
          <a:xfrm>
            <a:off x="2515584" y="4107518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2" name="شكل بيضاوي 51"/>
          <p:cNvSpPr/>
          <p:nvPr/>
        </p:nvSpPr>
        <p:spPr>
          <a:xfrm>
            <a:off x="1602806" y="3786968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4" name="شكل بيضاوي 53"/>
          <p:cNvSpPr/>
          <p:nvPr/>
        </p:nvSpPr>
        <p:spPr>
          <a:xfrm>
            <a:off x="1768206" y="3411630"/>
            <a:ext cx="303988" cy="32689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شكل حر 21"/>
          <p:cNvSpPr/>
          <p:nvPr/>
        </p:nvSpPr>
        <p:spPr>
          <a:xfrm>
            <a:off x="3966665" y="3174860"/>
            <a:ext cx="1402443" cy="1581912"/>
          </a:xfrm>
          <a:custGeom>
            <a:avLst/>
            <a:gdLst>
              <a:gd name="connsiteX0" fmla="*/ 100584 w 1545336"/>
              <a:gd name="connsiteY0" fmla="*/ 1545336 h 1581912"/>
              <a:gd name="connsiteX1" fmla="*/ 109728 w 1545336"/>
              <a:gd name="connsiteY1" fmla="*/ 1435608 h 1581912"/>
              <a:gd name="connsiteX2" fmla="*/ 137160 w 1545336"/>
              <a:gd name="connsiteY2" fmla="*/ 1335024 h 1581912"/>
              <a:gd name="connsiteX3" fmla="*/ 137160 w 1545336"/>
              <a:gd name="connsiteY3" fmla="*/ 886968 h 1581912"/>
              <a:gd name="connsiteX4" fmla="*/ 128016 w 1545336"/>
              <a:gd name="connsiteY4" fmla="*/ 859536 h 1581912"/>
              <a:gd name="connsiteX5" fmla="*/ 82296 w 1545336"/>
              <a:gd name="connsiteY5" fmla="*/ 768096 h 1581912"/>
              <a:gd name="connsiteX6" fmla="*/ 64008 w 1545336"/>
              <a:gd name="connsiteY6" fmla="*/ 740664 h 1581912"/>
              <a:gd name="connsiteX7" fmla="*/ 36576 w 1545336"/>
              <a:gd name="connsiteY7" fmla="*/ 704088 h 1581912"/>
              <a:gd name="connsiteX8" fmla="*/ 18288 w 1545336"/>
              <a:gd name="connsiteY8" fmla="*/ 667512 h 1581912"/>
              <a:gd name="connsiteX9" fmla="*/ 0 w 1545336"/>
              <a:gd name="connsiteY9" fmla="*/ 548640 h 1581912"/>
              <a:gd name="connsiteX10" fmla="*/ 9144 w 1545336"/>
              <a:gd name="connsiteY10" fmla="*/ 246888 h 1581912"/>
              <a:gd name="connsiteX11" fmla="*/ 18288 w 1545336"/>
              <a:gd name="connsiteY11" fmla="*/ 219456 h 1581912"/>
              <a:gd name="connsiteX12" fmla="*/ 100584 w 1545336"/>
              <a:gd name="connsiteY12" fmla="*/ 128016 h 1581912"/>
              <a:gd name="connsiteX13" fmla="*/ 137160 w 1545336"/>
              <a:gd name="connsiteY13" fmla="*/ 109728 h 1581912"/>
              <a:gd name="connsiteX14" fmla="*/ 164592 w 1545336"/>
              <a:gd name="connsiteY14" fmla="*/ 91440 h 1581912"/>
              <a:gd name="connsiteX15" fmla="*/ 228600 w 1545336"/>
              <a:gd name="connsiteY15" fmla="*/ 64008 h 1581912"/>
              <a:gd name="connsiteX16" fmla="*/ 292608 w 1545336"/>
              <a:gd name="connsiteY16" fmla="*/ 36576 h 1581912"/>
              <a:gd name="connsiteX17" fmla="*/ 347472 w 1545336"/>
              <a:gd name="connsiteY17" fmla="*/ 0 h 1581912"/>
              <a:gd name="connsiteX18" fmla="*/ 832104 w 1545336"/>
              <a:gd name="connsiteY18" fmla="*/ 9144 h 1581912"/>
              <a:gd name="connsiteX19" fmla="*/ 896112 w 1545336"/>
              <a:gd name="connsiteY19" fmla="*/ 36576 h 1581912"/>
              <a:gd name="connsiteX20" fmla="*/ 1088136 w 1545336"/>
              <a:gd name="connsiteY20" fmla="*/ 54864 h 1581912"/>
              <a:gd name="connsiteX21" fmla="*/ 1161288 w 1545336"/>
              <a:gd name="connsiteY21" fmla="*/ 91440 h 1581912"/>
              <a:gd name="connsiteX22" fmla="*/ 1298448 w 1545336"/>
              <a:gd name="connsiteY22" fmla="*/ 155448 h 1581912"/>
              <a:gd name="connsiteX23" fmla="*/ 1325880 w 1545336"/>
              <a:gd name="connsiteY23" fmla="*/ 182880 h 1581912"/>
              <a:gd name="connsiteX24" fmla="*/ 1371600 w 1545336"/>
              <a:gd name="connsiteY24" fmla="*/ 210312 h 1581912"/>
              <a:gd name="connsiteX25" fmla="*/ 1408176 w 1545336"/>
              <a:gd name="connsiteY25" fmla="*/ 237744 h 1581912"/>
              <a:gd name="connsiteX26" fmla="*/ 1417320 w 1545336"/>
              <a:gd name="connsiteY26" fmla="*/ 265176 h 1581912"/>
              <a:gd name="connsiteX27" fmla="*/ 1444752 w 1545336"/>
              <a:gd name="connsiteY27" fmla="*/ 283464 h 1581912"/>
              <a:gd name="connsiteX28" fmla="*/ 1481328 w 1545336"/>
              <a:gd name="connsiteY28" fmla="*/ 320040 h 1581912"/>
              <a:gd name="connsiteX29" fmla="*/ 1517904 w 1545336"/>
              <a:gd name="connsiteY29" fmla="*/ 365760 h 1581912"/>
              <a:gd name="connsiteX30" fmla="*/ 1545336 w 1545336"/>
              <a:gd name="connsiteY30" fmla="*/ 448056 h 1581912"/>
              <a:gd name="connsiteX31" fmla="*/ 1517904 w 1545336"/>
              <a:gd name="connsiteY31" fmla="*/ 813816 h 1581912"/>
              <a:gd name="connsiteX32" fmla="*/ 1490472 w 1545336"/>
              <a:gd name="connsiteY32" fmla="*/ 859536 h 1581912"/>
              <a:gd name="connsiteX33" fmla="*/ 1463040 w 1545336"/>
              <a:gd name="connsiteY33" fmla="*/ 914400 h 1581912"/>
              <a:gd name="connsiteX34" fmla="*/ 1408176 w 1545336"/>
              <a:gd name="connsiteY34" fmla="*/ 1005840 h 1581912"/>
              <a:gd name="connsiteX35" fmla="*/ 1316736 w 1545336"/>
              <a:gd name="connsiteY35" fmla="*/ 1097280 h 1581912"/>
              <a:gd name="connsiteX36" fmla="*/ 1298448 w 1545336"/>
              <a:gd name="connsiteY36" fmla="*/ 1124712 h 1581912"/>
              <a:gd name="connsiteX37" fmla="*/ 1261872 w 1545336"/>
              <a:gd name="connsiteY37" fmla="*/ 1152144 h 1581912"/>
              <a:gd name="connsiteX38" fmla="*/ 1207008 w 1545336"/>
              <a:gd name="connsiteY38" fmla="*/ 1188720 h 1581912"/>
              <a:gd name="connsiteX39" fmla="*/ 1161288 w 1545336"/>
              <a:gd name="connsiteY39" fmla="*/ 1234440 h 1581912"/>
              <a:gd name="connsiteX40" fmla="*/ 1133856 w 1545336"/>
              <a:gd name="connsiteY40" fmla="*/ 1252728 h 1581912"/>
              <a:gd name="connsiteX41" fmla="*/ 1060704 w 1545336"/>
              <a:gd name="connsiteY41" fmla="*/ 1325880 h 1581912"/>
              <a:gd name="connsiteX42" fmla="*/ 941832 w 1545336"/>
              <a:gd name="connsiteY42" fmla="*/ 1417320 h 1581912"/>
              <a:gd name="connsiteX43" fmla="*/ 914400 w 1545336"/>
              <a:gd name="connsiteY43" fmla="*/ 1435608 h 1581912"/>
              <a:gd name="connsiteX44" fmla="*/ 859536 w 1545336"/>
              <a:gd name="connsiteY44" fmla="*/ 1463040 h 1581912"/>
              <a:gd name="connsiteX45" fmla="*/ 832104 w 1545336"/>
              <a:gd name="connsiteY45" fmla="*/ 1481328 h 1581912"/>
              <a:gd name="connsiteX46" fmla="*/ 777240 w 1545336"/>
              <a:gd name="connsiteY46" fmla="*/ 1499616 h 1581912"/>
              <a:gd name="connsiteX47" fmla="*/ 731520 w 1545336"/>
              <a:gd name="connsiteY47" fmla="*/ 1527048 h 1581912"/>
              <a:gd name="connsiteX48" fmla="*/ 539496 w 1545336"/>
              <a:gd name="connsiteY48" fmla="*/ 1572768 h 1581912"/>
              <a:gd name="connsiteX49" fmla="*/ 466344 w 1545336"/>
              <a:gd name="connsiteY49" fmla="*/ 1581912 h 1581912"/>
              <a:gd name="connsiteX50" fmla="*/ 118872 w 1545336"/>
              <a:gd name="connsiteY50" fmla="*/ 1572768 h 1581912"/>
              <a:gd name="connsiteX51" fmla="*/ 100584 w 1545336"/>
              <a:gd name="connsiteY51" fmla="*/ 1545336 h 1581912"/>
              <a:gd name="connsiteX52" fmla="*/ 100584 w 1545336"/>
              <a:gd name="connsiteY52" fmla="*/ 1545336 h 1581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545336" h="1581912">
                <a:moveTo>
                  <a:pt x="100584" y="1545336"/>
                </a:moveTo>
                <a:cubicBezTo>
                  <a:pt x="102108" y="1527048"/>
                  <a:pt x="104283" y="1471905"/>
                  <a:pt x="109728" y="1435608"/>
                </a:cubicBezTo>
                <a:cubicBezTo>
                  <a:pt x="115353" y="1398107"/>
                  <a:pt x="125820" y="1369043"/>
                  <a:pt x="137160" y="1335024"/>
                </a:cubicBezTo>
                <a:cubicBezTo>
                  <a:pt x="147918" y="1119868"/>
                  <a:pt x="152469" y="1131912"/>
                  <a:pt x="137160" y="886968"/>
                </a:cubicBezTo>
                <a:cubicBezTo>
                  <a:pt x="136559" y="877348"/>
                  <a:pt x="132055" y="868287"/>
                  <a:pt x="128016" y="859536"/>
                </a:cubicBezTo>
                <a:cubicBezTo>
                  <a:pt x="113735" y="828595"/>
                  <a:pt x="101199" y="796450"/>
                  <a:pt x="82296" y="768096"/>
                </a:cubicBezTo>
                <a:cubicBezTo>
                  <a:pt x="76200" y="758952"/>
                  <a:pt x="70396" y="749607"/>
                  <a:pt x="64008" y="740664"/>
                </a:cubicBezTo>
                <a:cubicBezTo>
                  <a:pt x="55150" y="728263"/>
                  <a:pt x="44653" y="717011"/>
                  <a:pt x="36576" y="704088"/>
                </a:cubicBezTo>
                <a:cubicBezTo>
                  <a:pt x="29352" y="692529"/>
                  <a:pt x="24384" y="679704"/>
                  <a:pt x="18288" y="667512"/>
                </a:cubicBezTo>
                <a:cubicBezTo>
                  <a:pt x="11327" y="632707"/>
                  <a:pt x="0" y="581855"/>
                  <a:pt x="0" y="548640"/>
                </a:cubicBezTo>
                <a:cubicBezTo>
                  <a:pt x="0" y="448010"/>
                  <a:pt x="3562" y="347363"/>
                  <a:pt x="9144" y="246888"/>
                </a:cubicBezTo>
                <a:cubicBezTo>
                  <a:pt x="9679" y="237264"/>
                  <a:pt x="13113" y="227588"/>
                  <a:pt x="18288" y="219456"/>
                </a:cubicBezTo>
                <a:cubicBezTo>
                  <a:pt x="51168" y="167787"/>
                  <a:pt x="58095" y="152295"/>
                  <a:pt x="100584" y="128016"/>
                </a:cubicBezTo>
                <a:cubicBezTo>
                  <a:pt x="112419" y="121253"/>
                  <a:pt x="125325" y="116491"/>
                  <a:pt x="137160" y="109728"/>
                </a:cubicBezTo>
                <a:cubicBezTo>
                  <a:pt x="146702" y="104276"/>
                  <a:pt x="154762" y="96355"/>
                  <a:pt x="164592" y="91440"/>
                </a:cubicBezTo>
                <a:cubicBezTo>
                  <a:pt x="185354" y="81059"/>
                  <a:pt x="207468" y="73614"/>
                  <a:pt x="228600" y="64008"/>
                </a:cubicBezTo>
                <a:cubicBezTo>
                  <a:pt x="290746" y="35760"/>
                  <a:pt x="240260" y="54025"/>
                  <a:pt x="292608" y="36576"/>
                </a:cubicBezTo>
                <a:cubicBezTo>
                  <a:pt x="310982" y="9014"/>
                  <a:pt x="308107" y="0"/>
                  <a:pt x="347472" y="0"/>
                </a:cubicBezTo>
                <a:cubicBezTo>
                  <a:pt x="509045" y="0"/>
                  <a:pt x="670560" y="6096"/>
                  <a:pt x="832104" y="9144"/>
                </a:cubicBezTo>
                <a:cubicBezTo>
                  <a:pt x="853440" y="18288"/>
                  <a:pt x="873592" y="30946"/>
                  <a:pt x="896112" y="36576"/>
                </a:cubicBezTo>
                <a:cubicBezTo>
                  <a:pt x="915908" y="41525"/>
                  <a:pt x="1082521" y="54396"/>
                  <a:pt x="1088136" y="54864"/>
                </a:cubicBezTo>
                <a:cubicBezTo>
                  <a:pt x="1195201" y="97690"/>
                  <a:pt x="1085958" y="50351"/>
                  <a:pt x="1161288" y="91440"/>
                </a:cubicBezTo>
                <a:cubicBezTo>
                  <a:pt x="1218680" y="122745"/>
                  <a:pt x="1240480" y="130604"/>
                  <a:pt x="1298448" y="155448"/>
                </a:cubicBezTo>
                <a:cubicBezTo>
                  <a:pt x="1307592" y="164592"/>
                  <a:pt x="1315535" y="175121"/>
                  <a:pt x="1325880" y="182880"/>
                </a:cubicBezTo>
                <a:cubicBezTo>
                  <a:pt x="1340098" y="193544"/>
                  <a:pt x="1356812" y="200453"/>
                  <a:pt x="1371600" y="210312"/>
                </a:cubicBezTo>
                <a:cubicBezTo>
                  <a:pt x="1384280" y="218766"/>
                  <a:pt x="1395984" y="228600"/>
                  <a:pt x="1408176" y="237744"/>
                </a:cubicBezTo>
                <a:cubicBezTo>
                  <a:pt x="1411224" y="246888"/>
                  <a:pt x="1411299" y="257650"/>
                  <a:pt x="1417320" y="265176"/>
                </a:cubicBezTo>
                <a:cubicBezTo>
                  <a:pt x="1424185" y="273758"/>
                  <a:pt x="1436408" y="276312"/>
                  <a:pt x="1444752" y="283464"/>
                </a:cubicBezTo>
                <a:cubicBezTo>
                  <a:pt x="1457843" y="294685"/>
                  <a:pt x="1469873" y="307153"/>
                  <a:pt x="1481328" y="320040"/>
                </a:cubicBezTo>
                <a:cubicBezTo>
                  <a:pt x="1494294" y="334627"/>
                  <a:pt x="1507863" y="349025"/>
                  <a:pt x="1517904" y="365760"/>
                </a:cubicBezTo>
                <a:cubicBezTo>
                  <a:pt x="1532661" y="390355"/>
                  <a:pt x="1538488" y="420664"/>
                  <a:pt x="1545336" y="448056"/>
                </a:cubicBezTo>
                <a:cubicBezTo>
                  <a:pt x="1536192" y="569976"/>
                  <a:pt x="1534063" y="692626"/>
                  <a:pt x="1517904" y="813816"/>
                </a:cubicBezTo>
                <a:cubicBezTo>
                  <a:pt x="1515555" y="831433"/>
                  <a:pt x="1498983" y="843933"/>
                  <a:pt x="1490472" y="859536"/>
                </a:cubicBezTo>
                <a:cubicBezTo>
                  <a:pt x="1480681" y="877486"/>
                  <a:pt x="1471344" y="895716"/>
                  <a:pt x="1463040" y="914400"/>
                </a:cubicBezTo>
                <a:cubicBezTo>
                  <a:pt x="1438400" y="969841"/>
                  <a:pt x="1479098" y="925462"/>
                  <a:pt x="1408176" y="1005840"/>
                </a:cubicBezTo>
                <a:cubicBezTo>
                  <a:pt x="1379657" y="1038162"/>
                  <a:pt x="1340646" y="1061414"/>
                  <a:pt x="1316736" y="1097280"/>
                </a:cubicBezTo>
                <a:cubicBezTo>
                  <a:pt x="1310640" y="1106424"/>
                  <a:pt x="1306219" y="1116941"/>
                  <a:pt x="1298448" y="1124712"/>
                </a:cubicBezTo>
                <a:cubicBezTo>
                  <a:pt x="1287672" y="1135488"/>
                  <a:pt x="1274357" y="1143404"/>
                  <a:pt x="1261872" y="1152144"/>
                </a:cubicBezTo>
                <a:cubicBezTo>
                  <a:pt x="1243866" y="1164748"/>
                  <a:pt x="1222550" y="1173178"/>
                  <a:pt x="1207008" y="1188720"/>
                </a:cubicBezTo>
                <a:cubicBezTo>
                  <a:pt x="1191768" y="1203960"/>
                  <a:pt x="1177508" y="1220248"/>
                  <a:pt x="1161288" y="1234440"/>
                </a:cubicBezTo>
                <a:cubicBezTo>
                  <a:pt x="1153017" y="1241677"/>
                  <a:pt x="1141988" y="1245336"/>
                  <a:pt x="1133856" y="1252728"/>
                </a:cubicBezTo>
                <a:cubicBezTo>
                  <a:pt x="1108340" y="1275925"/>
                  <a:pt x="1086886" y="1303438"/>
                  <a:pt x="1060704" y="1325880"/>
                </a:cubicBezTo>
                <a:cubicBezTo>
                  <a:pt x="980008" y="1395048"/>
                  <a:pt x="1020078" y="1365156"/>
                  <a:pt x="941832" y="1417320"/>
                </a:cubicBezTo>
                <a:cubicBezTo>
                  <a:pt x="932688" y="1423416"/>
                  <a:pt x="924230" y="1430693"/>
                  <a:pt x="914400" y="1435608"/>
                </a:cubicBezTo>
                <a:cubicBezTo>
                  <a:pt x="896112" y="1444752"/>
                  <a:pt x="877410" y="1453110"/>
                  <a:pt x="859536" y="1463040"/>
                </a:cubicBezTo>
                <a:cubicBezTo>
                  <a:pt x="849929" y="1468377"/>
                  <a:pt x="842147" y="1476865"/>
                  <a:pt x="832104" y="1481328"/>
                </a:cubicBezTo>
                <a:cubicBezTo>
                  <a:pt x="814488" y="1489157"/>
                  <a:pt x="794789" y="1491639"/>
                  <a:pt x="777240" y="1499616"/>
                </a:cubicBezTo>
                <a:cubicBezTo>
                  <a:pt x="761060" y="1506970"/>
                  <a:pt x="748295" y="1521177"/>
                  <a:pt x="731520" y="1527048"/>
                </a:cubicBezTo>
                <a:cubicBezTo>
                  <a:pt x="668618" y="1549064"/>
                  <a:pt x="604918" y="1563422"/>
                  <a:pt x="539496" y="1572768"/>
                </a:cubicBezTo>
                <a:cubicBezTo>
                  <a:pt x="515169" y="1576243"/>
                  <a:pt x="490728" y="1578864"/>
                  <a:pt x="466344" y="1581912"/>
                </a:cubicBezTo>
                <a:cubicBezTo>
                  <a:pt x="350520" y="1578864"/>
                  <a:pt x="234161" y="1584297"/>
                  <a:pt x="118872" y="1572768"/>
                </a:cubicBezTo>
                <a:cubicBezTo>
                  <a:pt x="107937" y="1571674"/>
                  <a:pt x="104059" y="1555762"/>
                  <a:pt x="100584" y="1545336"/>
                </a:cubicBezTo>
                <a:lnTo>
                  <a:pt x="100584" y="1545336"/>
                </a:lnTo>
                <a:close/>
              </a:path>
            </a:pathLst>
          </a:custGeom>
          <a:noFill/>
          <a:ln w="28575">
            <a:solidFill>
              <a:srgbClr val="8839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شكل حر 22"/>
          <p:cNvSpPr/>
          <p:nvPr/>
        </p:nvSpPr>
        <p:spPr>
          <a:xfrm>
            <a:off x="2656938" y="3213962"/>
            <a:ext cx="1383429" cy="1328776"/>
          </a:xfrm>
          <a:custGeom>
            <a:avLst/>
            <a:gdLst>
              <a:gd name="connsiteX0" fmla="*/ 539496 w 1426464"/>
              <a:gd name="connsiteY0" fmla="*/ 1362456 h 1362456"/>
              <a:gd name="connsiteX1" fmla="*/ 502920 w 1426464"/>
              <a:gd name="connsiteY1" fmla="*/ 1316736 h 1362456"/>
              <a:gd name="connsiteX2" fmla="*/ 475488 w 1426464"/>
              <a:gd name="connsiteY2" fmla="*/ 1298448 h 1362456"/>
              <a:gd name="connsiteX3" fmla="*/ 438912 w 1426464"/>
              <a:gd name="connsiteY3" fmla="*/ 1252728 h 1362456"/>
              <a:gd name="connsiteX4" fmla="*/ 420624 w 1426464"/>
              <a:gd name="connsiteY4" fmla="*/ 1216152 h 1362456"/>
              <a:gd name="connsiteX5" fmla="*/ 384048 w 1426464"/>
              <a:gd name="connsiteY5" fmla="*/ 1197864 h 1362456"/>
              <a:gd name="connsiteX6" fmla="*/ 292608 w 1426464"/>
              <a:gd name="connsiteY6" fmla="*/ 1115568 h 1362456"/>
              <a:gd name="connsiteX7" fmla="*/ 274320 w 1426464"/>
              <a:gd name="connsiteY7" fmla="*/ 1088136 h 1362456"/>
              <a:gd name="connsiteX8" fmla="*/ 182880 w 1426464"/>
              <a:gd name="connsiteY8" fmla="*/ 996696 h 1362456"/>
              <a:gd name="connsiteX9" fmla="*/ 155448 w 1426464"/>
              <a:gd name="connsiteY9" fmla="*/ 969264 h 1362456"/>
              <a:gd name="connsiteX10" fmla="*/ 109728 w 1426464"/>
              <a:gd name="connsiteY10" fmla="*/ 905256 h 1362456"/>
              <a:gd name="connsiteX11" fmla="*/ 100584 w 1426464"/>
              <a:gd name="connsiteY11" fmla="*/ 868680 h 1362456"/>
              <a:gd name="connsiteX12" fmla="*/ 73152 w 1426464"/>
              <a:gd name="connsiteY12" fmla="*/ 786384 h 1362456"/>
              <a:gd name="connsiteX13" fmla="*/ 64008 w 1426464"/>
              <a:gd name="connsiteY13" fmla="*/ 704088 h 1362456"/>
              <a:gd name="connsiteX14" fmla="*/ 45720 w 1426464"/>
              <a:gd name="connsiteY14" fmla="*/ 667512 h 1362456"/>
              <a:gd name="connsiteX15" fmla="*/ 36576 w 1426464"/>
              <a:gd name="connsiteY15" fmla="*/ 640080 h 1362456"/>
              <a:gd name="connsiteX16" fmla="*/ 18288 w 1426464"/>
              <a:gd name="connsiteY16" fmla="*/ 612648 h 1362456"/>
              <a:gd name="connsiteX17" fmla="*/ 0 w 1426464"/>
              <a:gd name="connsiteY17" fmla="*/ 557784 h 1362456"/>
              <a:gd name="connsiteX18" fmla="*/ 27432 w 1426464"/>
              <a:gd name="connsiteY18" fmla="*/ 310896 h 1362456"/>
              <a:gd name="connsiteX19" fmla="*/ 54864 w 1426464"/>
              <a:gd name="connsiteY19" fmla="*/ 283464 h 1362456"/>
              <a:gd name="connsiteX20" fmla="*/ 73152 w 1426464"/>
              <a:gd name="connsiteY20" fmla="*/ 246888 h 1362456"/>
              <a:gd name="connsiteX21" fmla="*/ 128016 w 1426464"/>
              <a:gd name="connsiteY21" fmla="*/ 210312 h 1362456"/>
              <a:gd name="connsiteX22" fmla="*/ 201168 w 1426464"/>
              <a:gd name="connsiteY22" fmla="*/ 173736 h 1362456"/>
              <a:gd name="connsiteX23" fmla="*/ 228600 w 1426464"/>
              <a:gd name="connsiteY23" fmla="*/ 164592 h 1362456"/>
              <a:gd name="connsiteX24" fmla="*/ 338328 w 1426464"/>
              <a:gd name="connsiteY24" fmla="*/ 155448 h 1362456"/>
              <a:gd name="connsiteX25" fmla="*/ 411480 w 1426464"/>
              <a:gd name="connsiteY25" fmla="*/ 137160 h 1362456"/>
              <a:gd name="connsiteX26" fmla="*/ 429768 w 1426464"/>
              <a:gd name="connsiteY26" fmla="*/ 100584 h 1362456"/>
              <a:gd name="connsiteX27" fmla="*/ 457200 w 1426464"/>
              <a:gd name="connsiteY27" fmla="*/ 82296 h 1362456"/>
              <a:gd name="connsiteX28" fmla="*/ 502920 w 1426464"/>
              <a:gd name="connsiteY28" fmla="*/ 27432 h 1362456"/>
              <a:gd name="connsiteX29" fmla="*/ 530352 w 1426464"/>
              <a:gd name="connsiteY29" fmla="*/ 18288 h 1362456"/>
              <a:gd name="connsiteX30" fmla="*/ 557784 w 1426464"/>
              <a:gd name="connsiteY30" fmla="*/ 0 h 1362456"/>
              <a:gd name="connsiteX31" fmla="*/ 758952 w 1426464"/>
              <a:gd name="connsiteY31" fmla="*/ 18288 h 1362456"/>
              <a:gd name="connsiteX32" fmla="*/ 813816 w 1426464"/>
              <a:gd name="connsiteY32" fmla="*/ 36576 h 1362456"/>
              <a:gd name="connsiteX33" fmla="*/ 841248 w 1426464"/>
              <a:gd name="connsiteY33" fmla="*/ 64008 h 1362456"/>
              <a:gd name="connsiteX34" fmla="*/ 868680 w 1426464"/>
              <a:gd name="connsiteY34" fmla="*/ 73152 h 1362456"/>
              <a:gd name="connsiteX35" fmla="*/ 941832 w 1426464"/>
              <a:gd name="connsiteY35" fmla="*/ 118872 h 1362456"/>
              <a:gd name="connsiteX36" fmla="*/ 941832 w 1426464"/>
              <a:gd name="connsiteY36" fmla="*/ 118872 h 1362456"/>
              <a:gd name="connsiteX37" fmla="*/ 1005840 w 1426464"/>
              <a:gd name="connsiteY37" fmla="*/ 164592 h 1362456"/>
              <a:gd name="connsiteX38" fmla="*/ 1024128 w 1426464"/>
              <a:gd name="connsiteY38" fmla="*/ 192024 h 1362456"/>
              <a:gd name="connsiteX39" fmla="*/ 1051560 w 1426464"/>
              <a:gd name="connsiteY39" fmla="*/ 210312 h 1362456"/>
              <a:gd name="connsiteX40" fmla="*/ 1078992 w 1426464"/>
              <a:gd name="connsiteY40" fmla="*/ 237744 h 1362456"/>
              <a:gd name="connsiteX41" fmla="*/ 1115568 w 1426464"/>
              <a:gd name="connsiteY41" fmla="*/ 310896 h 1362456"/>
              <a:gd name="connsiteX42" fmla="*/ 1133856 w 1426464"/>
              <a:gd name="connsiteY42" fmla="*/ 347472 h 1362456"/>
              <a:gd name="connsiteX43" fmla="*/ 1161288 w 1426464"/>
              <a:gd name="connsiteY43" fmla="*/ 384048 h 1362456"/>
              <a:gd name="connsiteX44" fmla="*/ 1179576 w 1426464"/>
              <a:gd name="connsiteY44" fmla="*/ 429768 h 1362456"/>
              <a:gd name="connsiteX45" fmla="*/ 1243584 w 1426464"/>
              <a:gd name="connsiteY45" fmla="*/ 502920 h 1362456"/>
              <a:gd name="connsiteX46" fmla="*/ 1271016 w 1426464"/>
              <a:gd name="connsiteY46" fmla="*/ 548640 h 1362456"/>
              <a:gd name="connsiteX47" fmla="*/ 1298448 w 1426464"/>
              <a:gd name="connsiteY47" fmla="*/ 585216 h 1362456"/>
              <a:gd name="connsiteX48" fmla="*/ 1325880 w 1426464"/>
              <a:gd name="connsiteY48" fmla="*/ 658368 h 1362456"/>
              <a:gd name="connsiteX49" fmla="*/ 1371600 w 1426464"/>
              <a:gd name="connsiteY49" fmla="*/ 731520 h 1362456"/>
              <a:gd name="connsiteX50" fmla="*/ 1380744 w 1426464"/>
              <a:gd name="connsiteY50" fmla="*/ 768096 h 1362456"/>
              <a:gd name="connsiteX51" fmla="*/ 1399032 w 1426464"/>
              <a:gd name="connsiteY51" fmla="*/ 813816 h 1362456"/>
              <a:gd name="connsiteX52" fmla="*/ 1408176 w 1426464"/>
              <a:gd name="connsiteY52" fmla="*/ 841248 h 1362456"/>
              <a:gd name="connsiteX53" fmla="*/ 1426464 w 1426464"/>
              <a:gd name="connsiteY53" fmla="*/ 868680 h 1362456"/>
              <a:gd name="connsiteX54" fmla="*/ 1408176 w 1426464"/>
              <a:gd name="connsiteY54" fmla="*/ 1051560 h 1362456"/>
              <a:gd name="connsiteX55" fmla="*/ 1399032 w 1426464"/>
              <a:gd name="connsiteY55" fmla="*/ 1078992 h 1362456"/>
              <a:gd name="connsiteX56" fmla="*/ 1371600 w 1426464"/>
              <a:gd name="connsiteY56" fmla="*/ 1106424 h 1362456"/>
              <a:gd name="connsiteX57" fmla="*/ 1335024 w 1426464"/>
              <a:gd name="connsiteY57" fmla="*/ 1124712 h 1362456"/>
              <a:gd name="connsiteX58" fmla="*/ 1280160 w 1426464"/>
              <a:gd name="connsiteY58" fmla="*/ 1179576 h 1362456"/>
              <a:gd name="connsiteX59" fmla="*/ 1207008 w 1426464"/>
              <a:gd name="connsiteY59" fmla="*/ 1225296 h 1362456"/>
              <a:gd name="connsiteX60" fmla="*/ 996696 w 1426464"/>
              <a:gd name="connsiteY60" fmla="*/ 1252728 h 1362456"/>
              <a:gd name="connsiteX61" fmla="*/ 877824 w 1426464"/>
              <a:gd name="connsiteY61" fmla="*/ 1261872 h 1362456"/>
              <a:gd name="connsiteX62" fmla="*/ 676656 w 1426464"/>
              <a:gd name="connsiteY62" fmla="*/ 1298448 h 1362456"/>
              <a:gd name="connsiteX63" fmla="*/ 585216 w 1426464"/>
              <a:gd name="connsiteY63" fmla="*/ 1316736 h 1362456"/>
              <a:gd name="connsiteX64" fmla="*/ 539496 w 1426464"/>
              <a:gd name="connsiteY64" fmla="*/ 1362456 h 1362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426464" h="1362456">
                <a:moveTo>
                  <a:pt x="539496" y="1362456"/>
                </a:moveTo>
                <a:cubicBezTo>
                  <a:pt x="525780" y="1362456"/>
                  <a:pt x="516720" y="1330536"/>
                  <a:pt x="502920" y="1316736"/>
                </a:cubicBezTo>
                <a:cubicBezTo>
                  <a:pt x="495149" y="1308965"/>
                  <a:pt x="483259" y="1306219"/>
                  <a:pt x="475488" y="1298448"/>
                </a:cubicBezTo>
                <a:cubicBezTo>
                  <a:pt x="461688" y="1284648"/>
                  <a:pt x="449738" y="1268967"/>
                  <a:pt x="438912" y="1252728"/>
                </a:cubicBezTo>
                <a:cubicBezTo>
                  <a:pt x="431351" y="1241386"/>
                  <a:pt x="430263" y="1225791"/>
                  <a:pt x="420624" y="1216152"/>
                </a:cubicBezTo>
                <a:cubicBezTo>
                  <a:pt x="410985" y="1206513"/>
                  <a:pt x="394598" y="1206496"/>
                  <a:pt x="384048" y="1197864"/>
                </a:cubicBezTo>
                <a:cubicBezTo>
                  <a:pt x="226134" y="1068662"/>
                  <a:pt x="376518" y="1171508"/>
                  <a:pt x="292608" y="1115568"/>
                </a:cubicBezTo>
                <a:cubicBezTo>
                  <a:pt x="286512" y="1106424"/>
                  <a:pt x="281621" y="1096350"/>
                  <a:pt x="274320" y="1088136"/>
                </a:cubicBezTo>
                <a:lnTo>
                  <a:pt x="182880" y="996696"/>
                </a:lnTo>
                <a:cubicBezTo>
                  <a:pt x="173736" y="987552"/>
                  <a:pt x="163207" y="979609"/>
                  <a:pt x="155448" y="969264"/>
                </a:cubicBezTo>
                <a:cubicBezTo>
                  <a:pt x="121422" y="923896"/>
                  <a:pt x="136470" y="945368"/>
                  <a:pt x="109728" y="905256"/>
                </a:cubicBezTo>
                <a:cubicBezTo>
                  <a:pt x="106680" y="893064"/>
                  <a:pt x="104280" y="880691"/>
                  <a:pt x="100584" y="868680"/>
                </a:cubicBezTo>
                <a:cubicBezTo>
                  <a:pt x="92080" y="841043"/>
                  <a:pt x="73152" y="786384"/>
                  <a:pt x="73152" y="786384"/>
                </a:cubicBezTo>
                <a:cubicBezTo>
                  <a:pt x="70104" y="758952"/>
                  <a:pt x="70214" y="730982"/>
                  <a:pt x="64008" y="704088"/>
                </a:cubicBezTo>
                <a:cubicBezTo>
                  <a:pt x="60943" y="690806"/>
                  <a:pt x="51090" y="680041"/>
                  <a:pt x="45720" y="667512"/>
                </a:cubicBezTo>
                <a:cubicBezTo>
                  <a:pt x="41923" y="658653"/>
                  <a:pt x="40887" y="648701"/>
                  <a:pt x="36576" y="640080"/>
                </a:cubicBezTo>
                <a:cubicBezTo>
                  <a:pt x="31661" y="630250"/>
                  <a:pt x="22751" y="622691"/>
                  <a:pt x="18288" y="612648"/>
                </a:cubicBezTo>
                <a:cubicBezTo>
                  <a:pt x="10459" y="595032"/>
                  <a:pt x="0" y="557784"/>
                  <a:pt x="0" y="557784"/>
                </a:cubicBezTo>
                <a:cubicBezTo>
                  <a:pt x="9144" y="475488"/>
                  <a:pt x="11193" y="392090"/>
                  <a:pt x="27432" y="310896"/>
                </a:cubicBezTo>
                <a:cubicBezTo>
                  <a:pt x="29968" y="298216"/>
                  <a:pt x="47348" y="293987"/>
                  <a:pt x="54864" y="283464"/>
                </a:cubicBezTo>
                <a:cubicBezTo>
                  <a:pt x="62787" y="272372"/>
                  <a:pt x="63513" y="256527"/>
                  <a:pt x="73152" y="246888"/>
                </a:cubicBezTo>
                <a:cubicBezTo>
                  <a:pt x="88694" y="231346"/>
                  <a:pt x="108357" y="220142"/>
                  <a:pt x="128016" y="210312"/>
                </a:cubicBezTo>
                <a:cubicBezTo>
                  <a:pt x="152400" y="198120"/>
                  <a:pt x="175305" y="182357"/>
                  <a:pt x="201168" y="173736"/>
                </a:cubicBezTo>
                <a:cubicBezTo>
                  <a:pt x="210312" y="170688"/>
                  <a:pt x="219046" y="165866"/>
                  <a:pt x="228600" y="164592"/>
                </a:cubicBezTo>
                <a:cubicBezTo>
                  <a:pt x="264981" y="159741"/>
                  <a:pt x="301752" y="158496"/>
                  <a:pt x="338328" y="155448"/>
                </a:cubicBezTo>
                <a:cubicBezTo>
                  <a:pt x="362712" y="149352"/>
                  <a:pt x="389927" y="150092"/>
                  <a:pt x="411480" y="137160"/>
                </a:cubicBezTo>
                <a:cubicBezTo>
                  <a:pt x="423169" y="130147"/>
                  <a:pt x="421042" y="111056"/>
                  <a:pt x="429768" y="100584"/>
                </a:cubicBezTo>
                <a:cubicBezTo>
                  <a:pt x="436803" y="92141"/>
                  <a:pt x="448056" y="88392"/>
                  <a:pt x="457200" y="82296"/>
                </a:cubicBezTo>
                <a:cubicBezTo>
                  <a:pt x="470694" y="62054"/>
                  <a:pt x="481798" y="41513"/>
                  <a:pt x="502920" y="27432"/>
                </a:cubicBezTo>
                <a:cubicBezTo>
                  <a:pt x="510940" y="22085"/>
                  <a:pt x="521731" y="22599"/>
                  <a:pt x="530352" y="18288"/>
                </a:cubicBezTo>
                <a:cubicBezTo>
                  <a:pt x="540182" y="13373"/>
                  <a:pt x="548640" y="6096"/>
                  <a:pt x="557784" y="0"/>
                </a:cubicBezTo>
                <a:cubicBezTo>
                  <a:pt x="624840" y="6096"/>
                  <a:pt x="692296" y="8766"/>
                  <a:pt x="758952" y="18288"/>
                </a:cubicBezTo>
                <a:cubicBezTo>
                  <a:pt x="778035" y="21014"/>
                  <a:pt x="813816" y="36576"/>
                  <a:pt x="813816" y="36576"/>
                </a:cubicBezTo>
                <a:cubicBezTo>
                  <a:pt x="822960" y="45720"/>
                  <a:pt x="830488" y="56835"/>
                  <a:pt x="841248" y="64008"/>
                </a:cubicBezTo>
                <a:cubicBezTo>
                  <a:pt x="849268" y="69355"/>
                  <a:pt x="860218" y="68537"/>
                  <a:pt x="868680" y="73152"/>
                </a:cubicBezTo>
                <a:cubicBezTo>
                  <a:pt x="893924" y="86921"/>
                  <a:pt x="917448" y="103632"/>
                  <a:pt x="941832" y="118872"/>
                </a:cubicBezTo>
                <a:lnTo>
                  <a:pt x="941832" y="118872"/>
                </a:lnTo>
                <a:cubicBezTo>
                  <a:pt x="985224" y="162264"/>
                  <a:pt x="962051" y="149996"/>
                  <a:pt x="1005840" y="164592"/>
                </a:cubicBezTo>
                <a:cubicBezTo>
                  <a:pt x="1011936" y="173736"/>
                  <a:pt x="1016357" y="184253"/>
                  <a:pt x="1024128" y="192024"/>
                </a:cubicBezTo>
                <a:cubicBezTo>
                  <a:pt x="1031899" y="199795"/>
                  <a:pt x="1043117" y="203277"/>
                  <a:pt x="1051560" y="210312"/>
                </a:cubicBezTo>
                <a:cubicBezTo>
                  <a:pt x="1061494" y="218591"/>
                  <a:pt x="1069848" y="228600"/>
                  <a:pt x="1078992" y="237744"/>
                </a:cubicBezTo>
                <a:cubicBezTo>
                  <a:pt x="1114999" y="327762"/>
                  <a:pt x="1079044" y="246979"/>
                  <a:pt x="1115568" y="310896"/>
                </a:cubicBezTo>
                <a:cubicBezTo>
                  <a:pt x="1122331" y="322731"/>
                  <a:pt x="1126632" y="335913"/>
                  <a:pt x="1133856" y="347472"/>
                </a:cubicBezTo>
                <a:cubicBezTo>
                  <a:pt x="1141933" y="360395"/>
                  <a:pt x="1153887" y="370726"/>
                  <a:pt x="1161288" y="384048"/>
                </a:cubicBezTo>
                <a:cubicBezTo>
                  <a:pt x="1169259" y="398396"/>
                  <a:pt x="1171131" y="415693"/>
                  <a:pt x="1179576" y="429768"/>
                </a:cubicBezTo>
                <a:cubicBezTo>
                  <a:pt x="1230642" y="514877"/>
                  <a:pt x="1198103" y="442279"/>
                  <a:pt x="1243584" y="502920"/>
                </a:cubicBezTo>
                <a:cubicBezTo>
                  <a:pt x="1254248" y="517138"/>
                  <a:pt x="1261157" y="533852"/>
                  <a:pt x="1271016" y="548640"/>
                </a:cubicBezTo>
                <a:cubicBezTo>
                  <a:pt x="1279470" y="561320"/>
                  <a:pt x="1289304" y="573024"/>
                  <a:pt x="1298448" y="585216"/>
                </a:cubicBezTo>
                <a:cubicBezTo>
                  <a:pt x="1307224" y="620321"/>
                  <a:pt x="1305956" y="626490"/>
                  <a:pt x="1325880" y="658368"/>
                </a:cubicBezTo>
                <a:cubicBezTo>
                  <a:pt x="1352852" y="701523"/>
                  <a:pt x="1354223" y="685182"/>
                  <a:pt x="1371600" y="731520"/>
                </a:cubicBezTo>
                <a:cubicBezTo>
                  <a:pt x="1376013" y="743287"/>
                  <a:pt x="1376770" y="756174"/>
                  <a:pt x="1380744" y="768096"/>
                </a:cubicBezTo>
                <a:cubicBezTo>
                  <a:pt x="1385935" y="783668"/>
                  <a:pt x="1393269" y="798447"/>
                  <a:pt x="1399032" y="813816"/>
                </a:cubicBezTo>
                <a:cubicBezTo>
                  <a:pt x="1402416" y="822841"/>
                  <a:pt x="1403865" y="832627"/>
                  <a:pt x="1408176" y="841248"/>
                </a:cubicBezTo>
                <a:cubicBezTo>
                  <a:pt x="1413091" y="851078"/>
                  <a:pt x="1420368" y="859536"/>
                  <a:pt x="1426464" y="868680"/>
                </a:cubicBezTo>
                <a:cubicBezTo>
                  <a:pt x="1420368" y="929640"/>
                  <a:pt x="1416100" y="990811"/>
                  <a:pt x="1408176" y="1051560"/>
                </a:cubicBezTo>
                <a:cubicBezTo>
                  <a:pt x="1406929" y="1061118"/>
                  <a:pt x="1404379" y="1070972"/>
                  <a:pt x="1399032" y="1078992"/>
                </a:cubicBezTo>
                <a:cubicBezTo>
                  <a:pt x="1391859" y="1089752"/>
                  <a:pt x="1382123" y="1098908"/>
                  <a:pt x="1371600" y="1106424"/>
                </a:cubicBezTo>
                <a:cubicBezTo>
                  <a:pt x="1360508" y="1114347"/>
                  <a:pt x="1347216" y="1118616"/>
                  <a:pt x="1335024" y="1124712"/>
                </a:cubicBezTo>
                <a:cubicBezTo>
                  <a:pt x="1311554" y="1159917"/>
                  <a:pt x="1320991" y="1152355"/>
                  <a:pt x="1280160" y="1179576"/>
                </a:cubicBezTo>
                <a:cubicBezTo>
                  <a:pt x="1256235" y="1195526"/>
                  <a:pt x="1235204" y="1219657"/>
                  <a:pt x="1207008" y="1225296"/>
                </a:cubicBezTo>
                <a:cubicBezTo>
                  <a:pt x="1121239" y="1242450"/>
                  <a:pt x="1126724" y="1242726"/>
                  <a:pt x="996696" y="1252728"/>
                </a:cubicBezTo>
                <a:lnTo>
                  <a:pt x="877824" y="1261872"/>
                </a:lnTo>
                <a:cubicBezTo>
                  <a:pt x="797660" y="1315315"/>
                  <a:pt x="884000" y="1263891"/>
                  <a:pt x="676656" y="1298448"/>
                </a:cubicBezTo>
                <a:cubicBezTo>
                  <a:pt x="609396" y="1309658"/>
                  <a:pt x="639779" y="1303095"/>
                  <a:pt x="585216" y="1316736"/>
                </a:cubicBezTo>
                <a:cubicBezTo>
                  <a:pt x="555248" y="1336715"/>
                  <a:pt x="553212" y="1362456"/>
                  <a:pt x="539496" y="1362456"/>
                </a:cubicBezTo>
                <a:close/>
              </a:path>
            </a:pathLst>
          </a:custGeom>
          <a:noFill/>
          <a:ln w="28575">
            <a:solidFill>
              <a:srgbClr val="8839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6" name="شكل حر 55"/>
          <p:cNvSpPr/>
          <p:nvPr/>
        </p:nvSpPr>
        <p:spPr>
          <a:xfrm>
            <a:off x="1539971" y="3305337"/>
            <a:ext cx="1382481" cy="1335024"/>
          </a:xfrm>
          <a:custGeom>
            <a:avLst/>
            <a:gdLst>
              <a:gd name="connsiteX0" fmla="*/ 971001 w 1407209"/>
              <a:gd name="connsiteY0" fmla="*/ 210312 h 1308586"/>
              <a:gd name="connsiteX1" fmla="*/ 879561 w 1407209"/>
              <a:gd name="connsiteY1" fmla="*/ 173736 h 1308586"/>
              <a:gd name="connsiteX2" fmla="*/ 852129 w 1407209"/>
              <a:gd name="connsiteY2" fmla="*/ 164592 h 1308586"/>
              <a:gd name="connsiteX3" fmla="*/ 760689 w 1407209"/>
              <a:gd name="connsiteY3" fmla="*/ 100584 h 1308586"/>
              <a:gd name="connsiteX4" fmla="*/ 714969 w 1407209"/>
              <a:gd name="connsiteY4" fmla="*/ 91440 h 1308586"/>
              <a:gd name="connsiteX5" fmla="*/ 632673 w 1407209"/>
              <a:gd name="connsiteY5" fmla="*/ 36576 h 1308586"/>
              <a:gd name="connsiteX6" fmla="*/ 605241 w 1407209"/>
              <a:gd name="connsiteY6" fmla="*/ 18288 h 1308586"/>
              <a:gd name="connsiteX7" fmla="*/ 458937 w 1407209"/>
              <a:gd name="connsiteY7" fmla="*/ 0 h 1308586"/>
              <a:gd name="connsiteX8" fmla="*/ 285201 w 1407209"/>
              <a:gd name="connsiteY8" fmla="*/ 9144 h 1308586"/>
              <a:gd name="connsiteX9" fmla="*/ 257769 w 1407209"/>
              <a:gd name="connsiteY9" fmla="*/ 27432 h 1308586"/>
              <a:gd name="connsiteX10" fmla="*/ 193761 w 1407209"/>
              <a:gd name="connsiteY10" fmla="*/ 73152 h 1308586"/>
              <a:gd name="connsiteX11" fmla="*/ 157185 w 1407209"/>
              <a:gd name="connsiteY11" fmla="*/ 100584 h 1308586"/>
              <a:gd name="connsiteX12" fmla="*/ 93177 w 1407209"/>
              <a:gd name="connsiteY12" fmla="*/ 173736 h 1308586"/>
              <a:gd name="connsiteX13" fmla="*/ 29169 w 1407209"/>
              <a:gd name="connsiteY13" fmla="*/ 228600 h 1308586"/>
              <a:gd name="connsiteX14" fmla="*/ 1737 w 1407209"/>
              <a:gd name="connsiteY14" fmla="*/ 438912 h 1308586"/>
              <a:gd name="connsiteX15" fmla="*/ 20025 w 1407209"/>
              <a:gd name="connsiteY15" fmla="*/ 850392 h 1308586"/>
              <a:gd name="connsiteX16" fmla="*/ 47457 w 1407209"/>
              <a:gd name="connsiteY16" fmla="*/ 886968 h 1308586"/>
              <a:gd name="connsiteX17" fmla="*/ 120609 w 1407209"/>
              <a:gd name="connsiteY17" fmla="*/ 941832 h 1308586"/>
              <a:gd name="connsiteX18" fmla="*/ 184617 w 1407209"/>
              <a:gd name="connsiteY18" fmla="*/ 978408 h 1308586"/>
              <a:gd name="connsiteX19" fmla="*/ 212049 w 1407209"/>
              <a:gd name="connsiteY19" fmla="*/ 1005840 h 1308586"/>
              <a:gd name="connsiteX20" fmla="*/ 294345 w 1407209"/>
              <a:gd name="connsiteY20" fmla="*/ 1033272 h 1308586"/>
              <a:gd name="connsiteX21" fmla="*/ 385785 w 1407209"/>
              <a:gd name="connsiteY21" fmla="*/ 1051560 h 1308586"/>
              <a:gd name="connsiteX22" fmla="*/ 449793 w 1407209"/>
              <a:gd name="connsiteY22" fmla="*/ 1078992 h 1308586"/>
              <a:gd name="connsiteX23" fmla="*/ 477225 w 1407209"/>
              <a:gd name="connsiteY23" fmla="*/ 1088136 h 1308586"/>
              <a:gd name="connsiteX24" fmla="*/ 550377 w 1407209"/>
              <a:gd name="connsiteY24" fmla="*/ 1115568 h 1308586"/>
              <a:gd name="connsiteX25" fmla="*/ 577809 w 1407209"/>
              <a:gd name="connsiteY25" fmla="*/ 1133856 h 1308586"/>
              <a:gd name="connsiteX26" fmla="*/ 605241 w 1407209"/>
              <a:gd name="connsiteY26" fmla="*/ 1143000 h 1308586"/>
              <a:gd name="connsiteX27" fmla="*/ 641817 w 1407209"/>
              <a:gd name="connsiteY27" fmla="*/ 1170432 h 1308586"/>
              <a:gd name="connsiteX28" fmla="*/ 669249 w 1407209"/>
              <a:gd name="connsiteY28" fmla="*/ 1179576 h 1308586"/>
              <a:gd name="connsiteX29" fmla="*/ 696681 w 1407209"/>
              <a:gd name="connsiteY29" fmla="*/ 1197864 h 1308586"/>
              <a:gd name="connsiteX30" fmla="*/ 742401 w 1407209"/>
              <a:gd name="connsiteY30" fmla="*/ 1216152 h 1308586"/>
              <a:gd name="connsiteX31" fmla="*/ 815553 w 1407209"/>
              <a:gd name="connsiteY31" fmla="*/ 1252728 h 1308586"/>
              <a:gd name="connsiteX32" fmla="*/ 897849 w 1407209"/>
              <a:gd name="connsiteY32" fmla="*/ 1261872 h 1308586"/>
              <a:gd name="connsiteX33" fmla="*/ 943569 w 1407209"/>
              <a:gd name="connsiteY33" fmla="*/ 1271016 h 1308586"/>
              <a:gd name="connsiteX34" fmla="*/ 1382481 w 1407209"/>
              <a:gd name="connsiteY34" fmla="*/ 1234440 h 1308586"/>
              <a:gd name="connsiteX35" fmla="*/ 1391625 w 1407209"/>
              <a:gd name="connsiteY35" fmla="*/ 1207008 h 1308586"/>
              <a:gd name="connsiteX36" fmla="*/ 1382481 w 1407209"/>
              <a:gd name="connsiteY36" fmla="*/ 795528 h 1308586"/>
              <a:gd name="connsiteX37" fmla="*/ 1336761 w 1407209"/>
              <a:gd name="connsiteY37" fmla="*/ 740664 h 1308586"/>
              <a:gd name="connsiteX38" fmla="*/ 1263609 w 1407209"/>
              <a:gd name="connsiteY38" fmla="*/ 713232 h 1308586"/>
              <a:gd name="connsiteX39" fmla="*/ 1236177 w 1407209"/>
              <a:gd name="connsiteY39" fmla="*/ 694944 h 1308586"/>
              <a:gd name="connsiteX40" fmla="*/ 1208745 w 1407209"/>
              <a:gd name="connsiteY40" fmla="*/ 667512 h 1308586"/>
              <a:gd name="connsiteX41" fmla="*/ 1172169 w 1407209"/>
              <a:gd name="connsiteY41" fmla="*/ 649224 h 1308586"/>
              <a:gd name="connsiteX42" fmla="*/ 1117305 w 1407209"/>
              <a:gd name="connsiteY42" fmla="*/ 548640 h 1308586"/>
              <a:gd name="connsiteX43" fmla="*/ 1108161 w 1407209"/>
              <a:gd name="connsiteY43" fmla="*/ 512064 h 1308586"/>
              <a:gd name="connsiteX44" fmla="*/ 1089873 w 1407209"/>
              <a:gd name="connsiteY44" fmla="*/ 466344 h 1308586"/>
              <a:gd name="connsiteX45" fmla="*/ 1071585 w 1407209"/>
              <a:gd name="connsiteY45" fmla="*/ 384048 h 1308586"/>
              <a:gd name="connsiteX46" fmla="*/ 1044153 w 1407209"/>
              <a:gd name="connsiteY46" fmla="*/ 365760 h 1308586"/>
              <a:gd name="connsiteX47" fmla="*/ 1016721 w 1407209"/>
              <a:gd name="connsiteY47" fmla="*/ 356616 h 1308586"/>
              <a:gd name="connsiteX48" fmla="*/ 998433 w 1407209"/>
              <a:gd name="connsiteY48" fmla="*/ 329184 h 1308586"/>
              <a:gd name="connsiteX49" fmla="*/ 971001 w 1407209"/>
              <a:gd name="connsiteY49" fmla="*/ 310896 h 1308586"/>
              <a:gd name="connsiteX50" fmla="*/ 952713 w 1407209"/>
              <a:gd name="connsiteY50" fmla="*/ 274320 h 1308586"/>
              <a:gd name="connsiteX51" fmla="*/ 934425 w 1407209"/>
              <a:gd name="connsiteY51" fmla="*/ 246888 h 1308586"/>
              <a:gd name="connsiteX52" fmla="*/ 906993 w 1407209"/>
              <a:gd name="connsiteY52" fmla="*/ 182880 h 1308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407209" h="1308586">
                <a:moveTo>
                  <a:pt x="971001" y="210312"/>
                </a:moveTo>
                <a:lnTo>
                  <a:pt x="879561" y="173736"/>
                </a:lnTo>
                <a:cubicBezTo>
                  <a:pt x="870565" y="170276"/>
                  <a:pt x="860303" y="169700"/>
                  <a:pt x="852129" y="164592"/>
                </a:cubicBezTo>
                <a:cubicBezTo>
                  <a:pt x="807140" y="136474"/>
                  <a:pt x="809841" y="120245"/>
                  <a:pt x="760689" y="100584"/>
                </a:cubicBezTo>
                <a:cubicBezTo>
                  <a:pt x="746259" y="94812"/>
                  <a:pt x="730209" y="94488"/>
                  <a:pt x="714969" y="91440"/>
                </a:cubicBezTo>
                <a:lnTo>
                  <a:pt x="632673" y="36576"/>
                </a:lnTo>
                <a:cubicBezTo>
                  <a:pt x="623529" y="30480"/>
                  <a:pt x="616146" y="19651"/>
                  <a:pt x="605241" y="18288"/>
                </a:cubicBezTo>
                <a:lnTo>
                  <a:pt x="458937" y="0"/>
                </a:lnTo>
                <a:cubicBezTo>
                  <a:pt x="401025" y="3048"/>
                  <a:pt x="342661" y="1308"/>
                  <a:pt x="285201" y="9144"/>
                </a:cubicBezTo>
                <a:cubicBezTo>
                  <a:pt x="274312" y="10629"/>
                  <a:pt x="267311" y="21980"/>
                  <a:pt x="257769" y="27432"/>
                </a:cubicBezTo>
                <a:cubicBezTo>
                  <a:pt x="178053" y="72984"/>
                  <a:pt x="260785" y="15703"/>
                  <a:pt x="193761" y="73152"/>
                </a:cubicBezTo>
                <a:cubicBezTo>
                  <a:pt x="182190" y="83070"/>
                  <a:pt x="167961" y="89808"/>
                  <a:pt x="157185" y="100584"/>
                </a:cubicBezTo>
                <a:cubicBezTo>
                  <a:pt x="107779" y="149990"/>
                  <a:pt x="137558" y="136752"/>
                  <a:pt x="93177" y="173736"/>
                </a:cubicBezTo>
                <a:cubicBezTo>
                  <a:pt x="9620" y="243366"/>
                  <a:pt x="139063" y="118706"/>
                  <a:pt x="29169" y="228600"/>
                </a:cubicBezTo>
                <a:cubicBezTo>
                  <a:pt x="-5812" y="316053"/>
                  <a:pt x="-642" y="289016"/>
                  <a:pt x="1737" y="438912"/>
                </a:cubicBezTo>
                <a:cubicBezTo>
                  <a:pt x="3916" y="576190"/>
                  <a:pt x="6088" y="713806"/>
                  <a:pt x="20025" y="850392"/>
                </a:cubicBezTo>
                <a:cubicBezTo>
                  <a:pt x="21572" y="865553"/>
                  <a:pt x="36180" y="876716"/>
                  <a:pt x="47457" y="886968"/>
                </a:cubicBezTo>
                <a:cubicBezTo>
                  <a:pt x="70010" y="907471"/>
                  <a:pt x="96225" y="923544"/>
                  <a:pt x="120609" y="941832"/>
                </a:cubicBezTo>
                <a:cubicBezTo>
                  <a:pt x="164896" y="975047"/>
                  <a:pt x="142727" y="964445"/>
                  <a:pt x="184617" y="978408"/>
                </a:cubicBezTo>
                <a:cubicBezTo>
                  <a:pt x="193761" y="987552"/>
                  <a:pt x="201083" y="998986"/>
                  <a:pt x="212049" y="1005840"/>
                </a:cubicBezTo>
                <a:cubicBezTo>
                  <a:pt x="232036" y="1018332"/>
                  <a:pt x="270481" y="1028158"/>
                  <a:pt x="294345" y="1033272"/>
                </a:cubicBezTo>
                <a:cubicBezTo>
                  <a:pt x="324739" y="1039785"/>
                  <a:pt x="385785" y="1051560"/>
                  <a:pt x="385785" y="1051560"/>
                </a:cubicBezTo>
                <a:cubicBezTo>
                  <a:pt x="407121" y="1060704"/>
                  <a:pt x="428240" y="1070371"/>
                  <a:pt x="449793" y="1078992"/>
                </a:cubicBezTo>
                <a:cubicBezTo>
                  <a:pt x="458742" y="1082572"/>
                  <a:pt x="468604" y="1083825"/>
                  <a:pt x="477225" y="1088136"/>
                </a:cubicBezTo>
                <a:cubicBezTo>
                  <a:pt x="540013" y="1119530"/>
                  <a:pt x="462168" y="1097926"/>
                  <a:pt x="550377" y="1115568"/>
                </a:cubicBezTo>
                <a:cubicBezTo>
                  <a:pt x="559521" y="1121664"/>
                  <a:pt x="567979" y="1128941"/>
                  <a:pt x="577809" y="1133856"/>
                </a:cubicBezTo>
                <a:cubicBezTo>
                  <a:pt x="586430" y="1138167"/>
                  <a:pt x="596872" y="1138218"/>
                  <a:pt x="605241" y="1143000"/>
                </a:cubicBezTo>
                <a:cubicBezTo>
                  <a:pt x="618473" y="1150561"/>
                  <a:pt x="628585" y="1162871"/>
                  <a:pt x="641817" y="1170432"/>
                </a:cubicBezTo>
                <a:cubicBezTo>
                  <a:pt x="650186" y="1175214"/>
                  <a:pt x="660628" y="1175265"/>
                  <a:pt x="669249" y="1179576"/>
                </a:cubicBezTo>
                <a:cubicBezTo>
                  <a:pt x="679079" y="1184491"/>
                  <a:pt x="686851" y="1192949"/>
                  <a:pt x="696681" y="1197864"/>
                </a:cubicBezTo>
                <a:cubicBezTo>
                  <a:pt x="711362" y="1205205"/>
                  <a:pt x="727720" y="1208811"/>
                  <a:pt x="742401" y="1216152"/>
                </a:cubicBezTo>
                <a:cubicBezTo>
                  <a:pt x="783121" y="1236512"/>
                  <a:pt x="760181" y="1240862"/>
                  <a:pt x="815553" y="1252728"/>
                </a:cubicBezTo>
                <a:cubicBezTo>
                  <a:pt x="842541" y="1258511"/>
                  <a:pt x="870526" y="1257969"/>
                  <a:pt x="897849" y="1261872"/>
                </a:cubicBezTo>
                <a:cubicBezTo>
                  <a:pt x="913235" y="1264070"/>
                  <a:pt x="928329" y="1267968"/>
                  <a:pt x="943569" y="1271016"/>
                </a:cubicBezTo>
                <a:cubicBezTo>
                  <a:pt x="1065290" y="1268370"/>
                  <a:pt x="1310685" y="1378032"/>
                  <a:pt x="1382481" y="1234440"/>
                </a:cubicBezTo>
                <a:cubicBezTo>
                  <a:pt x="1386792" y="1225819"/>
                  <a:pt x="1388577" y="1216152"/>
                  <a:pt x="1391625" y="1207008"/>
                </a:cubicBezTo>
                <a:cubicBezTo>
                  <a:pt x="1415341" y="1040995"/>
                  <a:pt x="1411753" y="1095565"/>
                  <a:pt x="1382481" y="795528"/>
                </a:cubicBezTo>
                <a:cubicBezTo>
                  <a:pt x="1381279" y="783212"/>
                  <a:pt x="1343418" y="745419"/>
                  <a:pt x="1336761" y="740664"/>
                </a:cubicBezTo>
                <a:cubicBezTo>
                  <a:pt x="1311014" y="722273"/>
                  <a:pt x="1293062" y="720595"/>
                  <a:pt x="1263609" y="713232"/>
                </a:cubicBezTo>
                <a:cubicBezTo>
                  <a:pt x="1254465" y="707136"/>
                  <a:pt x="1244620" y="701979"/>
                  <a:pt x="1236177" y="694944"/>
                </a:cubicBezTo>
                <a:cubicBezTo>
                  <a:pt x="1226243" y="686665"/>
                  <a:pt x="1219268" y="675028"/>
                  <a:pt x="1208745" y="667512"/>
                </a:cubicBezTo>
                <a:cubicBezTo>
                  <a:pt x="1197653" y="659589"/>
                  <a:pt x="1184361" y="655320"/>
                  <a:pt x="1172169" y="649224"/>
                </a:cubicBezTo>
                <a:cubicBezTo>
                  <a:pt x="1130678" y="566242"/>
                  <a:pt x="1150715" y="598755"/>
                  <a:pt x="1117305" y="548640"/>
                </a:cubicBezTo>
                <a:cubicBezTo>
                  <a:pt x="1114257" y="536448"/>
                  <a:pt x="1112135" y="523986"/>
                  <a:pt x="1108161" y="512064"/>
                </a:cubicBezTo>
                <a:cubicBezTo>
                  <a:pt x="1102970" y="496492"/>
                  <a:pt x="1094192" y="482180"/>
                  <a:pt x="1089873" y="466344"/>
                </a:cubicBezTo>
                <a:cubicBezTo>
                  <a:pt x="1089689" y="465670"/>
                  <a:pt x="1081110" y="395954"/>
                  <a:pt x="1071585" y="384048"/>
                </a:cubicBezTo>
                <a:cubicBezTo>
                  <a:pt x="1064720" y="375466"/>
                  <a:pt x="1053983" y="370675"/>
                  <a:pt x="1044153" y="365760"/>
                </a:cubicBezTo>
                <a:cubicBezTo>
                  <a:pt x="1035532" y="361449"/>
                  <a:pt x="1025865" y="359664"/>
                  <a:pt x="1016721" y="356616"/>
                </a:cubicBezTo>
                <a:cubicBezTo>
                  <a:pt x="1010625" y="347472"/>
                  <a:pt x="1006204" y="336955"/>
                  <a:pt x="998433" y="329184"/>
                </a:cubicBezTo>
                <a:cubicBezTo>
                  <a:pt x="990662" y="321413"/>
                  <a:pt x="978036" y="319339"/>
                  <a:pt x="971001" y="310896"/>
                </a:cubicBezTo>
                <a:cubicBezTo>
                  <a:pt x="962275" y="300424"/>
                  <a:pt x="959476" y="286155"/>
                  <a:pt x="952713" y="274320"/>
                </a:cubicBezTo>
                <a:cubicBezTo>
                  <a:pt x="947261" y="264778"/>
                  <a:pt x="938888" y="256931"/>
                  <a:pt x="934425" y="246888"/>
                </a:cubicBezTo>
                <a:cubicBezTo>
                  <a:pt x="902983" y="176144"/>
                  <a:pt x="932405" y="208292"/>
                  <a:pt x="906993" y="182880"/>
                </a:cubicBezTo>
              </a:path>
            </a:pathLst>
          </a:custGeom>
          <a:noFill/>
          <a:ln w="28575">
            <a:solidFill>
              <a:srgbClr val="8839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7" name="مربع نص 56"/>
          <p:cNvSpPr txBox="1"/>
          <p:nvPr/>
        </p:nvSpPr>
        <p:spPr>
          <a:xfrm>
            <a:off x="2185426" y="5119666"/>
            <a:ext cx="180423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مجموعات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760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11111E-6 L -0.07891 0.007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81481E-6 L -0.12709 -0.0576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54" y="-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7.40741E-7 L -0.20482 -0.0879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47" y="-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48148E-6 L -0.11666 0.0310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33" y="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7.40741E-7 L -0.18959 -0.0342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79" y="-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85185E-6 L -0.23815 0.0814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14" y="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7.40741E-7 L -0.15546 0.0715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73" y="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7037E-6 L -0.23294 0.1263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54" y="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59259E-6 L -0.30052 0.0696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26" y="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5" grpId="0" animBg="1"/>
      <p:bldP spid="13" grpId="0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4" grpId="0" animBg="1"/>
      <p:bldP spid="22" grpId="0" animBg="1"/>
      <p:bldP spid="23" grpId="0" animBg="1"/>
      <p:bldP spid="56" grpId="0" animBg="1"/>
      <p:bldP spid="5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500" b="89250" l="6000" r="93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87" t="17231" r="6024" b="10308"/>
          <a:stretch/>
        </p:blipFill>
        <p:spPr>
          <a:xfrm flipH="1">
            <a:off x="115978" y="6342111"/>
            <a:ext cx="836995" cy="44742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8804089" y="402106"/>
            <a:ext cx="2248078" cy="571280"/>
          </a:xfrm>
          <a:prstGeom prst="flowChartTerminator">
            <a:avLst/>
          </a:prstGeom>
          <a:solidFill>
            <a:srgbClr val="88399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chemeClr val="bg1"/>
                </a:solidFill>
              </a:rPr>
              <a:t>الفصل السادس : القسمة </a:t>
            </a:r>
            <a:r>
              <a:rPr lang="ku-Arab-IQ" sz="1600" b="1" dirty="0" smtClean="0">
                <a:solidFill>
                  <a:schemeClr val="bg1"/>
                </a:solidFill>
              </a:rPr>
              <a:t>١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ربع نص 16"/>
          <p:cNvSpPr txBox="1"/>
          <p:nvPr/>
        </p:nvSpPr>
        <p:spPr>
          <a:xfrm>
            <a:off x="201326" y="6389421"/>
            <a:ext cx="5364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7030A0"/>
                </a:solidFill>
              </a:rPr>
              <a:t>٨٠</a:t>
            </a:r>
            <a:endParaRPr lang="ar-SA" sz="2000" b="1" dirty="0">
              <a:solidFill>
                <a:srgbClr val="7030A0"/>
              </a:solidFill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7000" b="100000" l="0" r="10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74615" r="57352"/>
          <a:stretch/>
        </p:blipFill>
        <p:spPr>
          <a:xfrm flipH="1">
            <a:off x="10835600" y="5186"/>
            <a:ext cx="1174628" cy="1123669"/>
          </a:xfrm>
          <a:prstGeom prst="rect">
            <a:avLst/>
          </a:prstGeom>
        </p:spPr>
      </p:pic>
      <p:sp>
        <p:nvSpPr>
          <p:cNvPr id="25" name="مربع نص 24"/>
          <p:cNvSpPr txBox="1"/>
          <p:nvPr/>
        </p:nvSpPr>
        <p:spPr>
          <a:xfrm>
            <a:off x="4351109" y="438803"/>
            <a:ext cx="240726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883994"/>
                </a:solidFill>
              </a:rPr>
              <a:t>مفهوم القسمة</a:t>
            </a:r>
            <a:endParaRPr lang="ar-SA" sz="3200" b="1" dirty="0">
              <a:solidFill>
                <a:srgbClr val="883994"/>
              </a:solidFill>
            </a:endParaRPr>
          </a:p>
        </p:txBody>
      </p:sp>
      <p:sp>
        <p:nvSpPr>
          <p:cNvPr id="26" name="مخطط انسيابي: محطة طرفية 25"/>
          <p:cNvSpPr/>
          <p:nvPr/>
        </p:nvSpPr>
        <p:spPr>
          <a:xfrm>
            <a:off x="6871699" y="501542"/>
            <a:ext cx="1371600" cy="455324"/>
          </a:xfrm>
          <a:prstGeom prst="flowChartTerminator">
            <a:avLst/>
          </a:prstGeom>
          <a:solidFill>
            <a:srgbClr val="F4E869"/>
          </a:solidFill>
          <a:ln>
            <a:solidFill>
              <a:srgbClr val="F4E869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rgbClr val="883994"/>
                </a:solidFill>
              </a:rPr>
              <a:t>أستكشف 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115978" y="1181636"/>
            <a:ext cx="141574" cy="5114080"/>
          </a:xfrm>
          <a:prstGeom prst="rect">
            <a:avLst/>
          </a:prstGeom>
          <a:solidFill>
            <a:srgbClr val="F4E869"/>
          </a:solidFill>
          <a:ln>
            <a:noFill/>
          </a:ln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4" name="صورة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sp>
        <p:nvSpPr>
          <p:cNvPr id="19" name="مربع نص 18"/>
          <p:cNvSpPr txBox="1"/>
          <p:nvPr/>
        </p:nvSpPr>
        <p:spPr>
          <a:xfrm>
            <a:off x="9393115" y="1483799"/>
            <a:ext cx="115512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/>
              <a:t>أتــأكــد</a:t>
            </a:r>
            <a:r>
              <a:rPr lang="ar-SA" sz="2400" b="1" dirty="0" smtClean="0"/>
              <a:t>:</a:t>
            </a:r>
            <a:endParaRPr lang="ar-SA" sz="2400" b="1" dirty="0"/>
          </a:p>
        </p:txBody>
      </p:sp>
      <p:pic>
        <p:nvPicPr>
          <p:cNvPr id="20" name="صورة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243" y="1364232"/>
            <a:ext cx="650277" cy="650277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07980" y="1996816"/>
            <a:ext cx="9365401" cy="2444400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5179441" y="3640016"/>
            <a:ext cx="31652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٧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3" name="مربع نص 52"/>
          <p:cNvSpPr txBox="1"/>
          <p:nvPr/>
        </p:nvSpPr>
        <p:spPr>
          <a:xfrm>
            <a:off x="7889611" y="4036790"/>
            <a:ext cx="31652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5" name="مربع نص 54"/>
          <p:cNvSpPr txBox="1"/>
          <p:nvPr/>
        </p:nvSpPr>
        <p:spPr>
          <a:xfrm>
            <a:off x="1740876" y="3604847"/>
            <a:ext cx="163907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١٤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÷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 = ٧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8" name="مربع نص 57"/>
          <p:cNvSpPr txBox="1"/>
          <p:nvPr/>
        </p:nvSpPr>
        <p:spPr>
          <a:xfrm>
            <a:off x="1740876" y="4003774"/>
            <a:ext cx="163907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١٥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÷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 = ٥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33907" y="4707379"/>
            <a:ext cx="8049601" cy="1002333"/>
          </a:xfrm>
          <a:prstGeom prst="rect">
            <a:avLst/>
          </a:prstGeom>
        </p:spPr>
      </p:pic>
      <p:sp>
        <p:nvSpPr>
          <p:cNvPr id="7" name="مربع نص 6"/>
          <p:cNvSpPr txBox="1"/>
          <p:nvPr/>
        </p:nvSpPr>
        <p:spPr>
          <a:xfrm>
            <a:off x="2152258" y="5758159"/>
            <a:ext cx="766418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لا ، لأنه سيكون هناك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مجموعات في كل منها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قطع ، وتبقى قطعة واحدة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89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3" grpId="0"/>
      <p:bldP spid="55" grpId="0"/>
      <p:bldP spid="58" grpId="0"/>
      <p:bldP spid="7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834</TotalTime>
  <Words>358</Words>
  <Application>Microsoft Office PowerPoint</Application>
  <PresentationFormat>شاشة عريضة</PresentationFormat>
  <Paragraphs>68</Paragraphs>
  <Slides>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WinDows</dc:creator>
  <cp:lastModifiedBy>WinDows</cp:lastModifiedBy>
  <cp:revision>91</cp:revision>
  <dcterms:created xsi:type="dcterms:W3CDTF">2022-12-02T21:48:32Z</dcterms:created>
  <dcterms:modified xsi:type="dcterms:W3CDTF">2023-01-09T04:40:40Z</dcterms:modified>
</cp:coreProperties>
</file>