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025673" y="8623188"/>
            <a:ext cx="8451554" cy="6692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3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025673" y="6722912"/>
            <a:ext cx="8451554" cy="9081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056444" y="3443535"/>
            <a:ext cx="11938844" cy="795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1312862" y="3787136"/>
            <a:ext cx="7877176" cy="525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025673" y="8910377"/>
            <a:ext cx="8451554" cy="114875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025673" y="10069388"/>
            <a:ext cx="8451554" cy="91285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025673" y="6089774"/>
            <a:ext cx="8451554" cy="2666752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5148882" y="3997399"/>
            <a:ext cx="6636111" cy="663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769255" y="3997399"/>
            <a:ext cx="4307831" cy="32206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769255" y="7300069"/>
            <a:ext cx="4307831" cy="332318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sz="half" idx="1"/>
          </p:nvPr>
        </p:nvSpPr>
        <p:spPr>
          <a:xfrm>
            <a:off x="769255" y="5576937"/>
            <a:ext cx="8964390" cy="5077086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3077021" y="5576937"/>
            <a:ext cx="7615629" cy="5077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quarter" idx="1"/>
          </p:nvPr>
        </p:nvSpPr>
        <p:spPr>
          <a:xfrm>
            <a:off x="769255" y="5576937"/>
            <a:ext cx="4307831" cy="5077086"/>
          </a:xfrm>
          <a:prstGeom prst="rect">
            <a:avLst/>
          </a:prstGeom>
        </p:spPr>
        <p:txBody>
          <a:bodyPr anchor="ctr"/>
          <a:lstStyle>
            <a:lvl1pPr marL="514350" indent="-514350" algn="r">
              <a:spcBef>
                <a:spcPts val="4800"/>
              </a:spcBef>
              <a:buSzPct val="145000"/>
              <a:buChar char="•"/>
              <a:defRPr sz="4200"/>
            </a:lvl1pPr>
            <a:lvl2pPr marL="857250" indent="-514350" algn="r">
              <a:spcBef>
                <a:spcPts val="4800"/>
              </a:spcBef>
              <a:buSzPct val="145000"/>
              <a:buChar char="•"/>
              <a:defRPr sz="4200"/>
            </a:lvl2pPr>
            <a:lvl3pPr marL="1200150" indent="-514350" algn="r">
              <a:spcBef>
                <a:spcPts val="4800"/>
              </a:spcBef>
              <a:buSzPct val="145000"/>
              <a:buChar char="•"/>
              <a:defRPr sz="4200"/>
            </a:lvl3pPr>
            <a:lvl4pPr marL="1543050" indent="-514350" algn="r">
              <a:spcBef>
                <a:spcPts val="4800"/>
              </a:spcBef>
              <a:buSzPct val="145000"/>
              <a:buChar char="•"/>
              <a:defRPr sz="4200"/>
            </a:lvl4pPr>
            <a:lvl5pPr marL="1885950" indent="-514350" algn="r">
              <a:spcBef>
                <a:spcPts val="4800"/>
              </a:spcBef>
              <a:buSzPct val="145000"/>
              <a:buChar char="•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sz="half" idx="1"/>
          </p:nvPr>
        </p:nvSpPr>
        <p:spPr>
          <a:xfrm>
            <a:off x="769255" y="4510236"/>
            <a:ext cx="8964390" cy="5825828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295041" y="7597514"/>
            <a:ext cx="4569378" cy="3046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425814" y="4089710"/>
            <a:ext cx="4307831" cy="4307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half" idx="23"/>
          </p:nvPr>
        </p:nvSpPr>
        <p:spPr>
          <a:xfrm>
            <a:off x="-2287253" y="4202534"/>
            <a:ext cx="9661849" cy="64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120890" y="132995"/>
            <a:ext cx="10261120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" name="phonto 2.png" descr="phonto 2.png"/>
          <p:cNvPicPr>
            <a:picLocks noChangeAspect="1"/>
          </p:cNvPicPr>
          <p:nvPr/>
        </p:nvPicPr>
        <p:blipFill>
          <a:blip r:embed="rId2">
            <a:alphaModFix amt="71004"/>
            <a:extLst/>
          </a:blip>
          <a:srcRect l="29898" t="33040" r="22510" b="25835"/>
          <a:stretch>
            <a:fillRect/>
          </a:stretch>
        </p:blipFill>
        <p:spPr>
          <a:xfrm>
            <a:off x="-177800" y="14182048"/>
            <a:ext cx="1975837" cy="753320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b="0"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.jpeg"/><Relationship Id="rId15" Type="http://schemas.openxmlformats.org/officeDocument/2006/relationships/image" Target="../media/image14.png"/><Relationship Id="rId16" Type="http://schemas.openxmlformats.org/officeDocument/2006/relationships/image" Target="../media/image2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3.jpeg"/><Relationship Id="rId21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الجدول ١"/>
          <p:cNvGraphicFramePr/>
          <p:nvPr/>
        </p:nvGraphicFramePr>
        <p:xfrm>
          <a:off x="10271517" y="264994"/>
          <a:ext cx="10011981" cy="22915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079253"/>
                <a:gridCol w="1936279"/>
                <a:gridCol w="1095679"/>
                <a:gridCol w="952208"/>
                <a:gridCol w="965712"/>
                <a:gridCol w="1369115"/>
                <a:gridCol w="615474"/>
                <a:gridCol w="1985555"/>
              </a:tblGrid>
              <a:tr h="317500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المملكـة العـربية السعـودية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rowSpan="4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4" hMerge="1">
                  <a:tcPr/>
                </a:tc>
                <a:tc rowSpan="4" hMerge="1">
                  <a:tcPr/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المادة: رياضيات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7500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وزارة  التعليم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 : السادس الابتدائي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7500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إدارة تعليم ……………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الزمن: حصة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7500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مدرسة ……………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عدد الأوراق : 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97636">
                <a:tc gridSpan="8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اختبار الفصل الرابع للصف السادس الفصل الدراسي الثاني لعام ١٤٤٤ هـ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55599"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.............................…………..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٦ / </a:t>
                      </a: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الدرجة المستحقة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55599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vMerge="1">
                  <a:tcPr/>
                </a:tc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3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0" name="الجدول ٢"/>
          <p:cNvGraphicFramePr/>
          <p:nvPr/>
        </p:nvGraphicFramePr>
        <p:xfrm>
          <a:off x="10233417" y="2623663"/>
          <a:ext cx="10002037" cy="116048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23160"/>
                <a:gridCol w="403925"/>
                <a:gridCol w="2078164"/>
                <a:gridCol w="408734"/>
                <a:gridCol w="1899411"/>
                <a:gridCol w="409695"/>
                <a:gridCol w="1976350"/>
                <a:gridCol w="408734"/>
                <a:gridCol w="1981159"/>
              </a:tblGrid>
              <a:tr h="403473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200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2794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القاسم المشترك الأكبر للعددين  ١٨ ، ٣٠ هو :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9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58477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أي الكسور  الآتية ليس في أبسط صورة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9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58477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العدد الكسري            في صورة كسر غير فعلي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9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76943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اكتب الكسر        في صورة عدد كسري 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9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b="1" sz="21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76943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المضاعف المشترك الأصغر للعددين ٦ ، ١٠ هو: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9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100">
                          <a:solidFill>
                            <a:srgbClr val="99244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269517">
                        <a:defRPr sz="1800"/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٨٠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08235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200" u="sng">
                          <a:solidFill>
                            <a:srgbClr val="0042A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الثاني:أجب عما يلي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8024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269517">
                        <a:spcBef>
                          <a:spcPts val="1000"/>
                        </a:spcBef>
                        <a:defRPr b="1" sz="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algn="r" defTabSz="1269517">
                        <a:spcBef>
                          <a:spcPts val="1000"/>
                        </a:spcBef>
                        <a:defRPr b="1" sz="2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على محمد واجبات في العلوم والاجتماعيات والرياضيات.بكم ترتيب يمكن أن يؤدي محمد هذهِ الواجباتِ ؟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81420"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269517">
                        <a:spcBef>
                          <a:spcPts val="1000"/>
                        </a:spcBef>
                        <a:defRPr b="1" sz="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algn="r" defTabSz="1269517">
                        <a:spcBef>
                          <a:spcPts val="1000"/>
                        </a:spcBef>
                        <a:defRPr b="1" sz="2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١- رتب الكسور التالية تصاعدياً          ٢- قارن بين الكسرين        ٣- اكتب كل كسر مما يلي حسب المطلوب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21" name="صورة" descr="صورة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168952" y="421595"/>
            <a:ext cx="2834958" cy="956799"/>
          </a:xfrm>
          <a:prstGeom prst="rect">
            <a:avLst/>
          </a:prstGeom>
          <a:ln w="3175">
            <a:miter lim="400000"/>
          </a:ln>
        </p:spPr>
      </p:pic>
      <p:pic>
        <p:nvPicPr>
          <p:cNvPr id="122" name="IMG_4033.png" descr="IMG_4033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12333" y="421595"/>
            <a:ext cx="1056621" cy="952501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خط"/>
          <p:cNvSpPr/>
          <p:nvPr/>
        </p:nvSpPr>
        <p:spPr>
          <a:xfrm>
            <a:off x="583332" y="9378054"/>
            <a:ext cx="9050153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</a:ln>
        </p:spPr>
        <p:txBody>
          <a:bodyPr lIns="63475" tIns="63475" rIns="63475" bIns="63475"/>
          <a:lstStyle/>
          <a:p>
            <a:pPr algn="l" defTabSz="1269517" rtl="0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خط"/>
          <p:cNvSpPr/>
          <p:nvPr/>
        </p:nvSpPr>
        <p:spPr>
          <a:xfrm flipV="1">
            <a:off x="6638567" y="10970484"/>
            <a:ext cx="1" cy="326024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25" name="خط"/>
          <p:cNvSpPr/>
          <p:nvPr/>
        </p:nvSpPr>
        <p:spPr>
          <a:xfrm flipV="1">
            <a:off x="4262007" y="10970484"/>
            <a:ext cx="1" cy="326024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pic>
        <p:nvPicPr>
          <p:cNvPr id="126" name="IMG_5223.jpeg" descr="IMG_5223.jpeg"/>
          <p:cNvPicPr>
            <a:picLocks noChangeAspect="1"/>
          </p:cNvPicPr>
          <p:nvPr/>
        </p:nvPicPr>
        <p:blipFill>
          <a:blip r:embed="rId16">
            <a:extLst/>
          </a:blip>
          <a:srcRect l="60571" t="3668" r="32994" b="76009"/>
          <a:stretch>
            <a:fillRect/>
          </a:stretch>
        </p:blipFill>
        <p:spPr>
          <a:xfrm>
            <a:off x="7353567" y="5013931"/>
            <a:ext cx="451135" cy="451134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IMG_5223.jpeg" descr="IMG_5223.jpeg"/>
          <p:cNvPicPr>
            <a:picLocks noChangeAspect="1"/>
          </p:cNvPicPr>
          <p:nvPr/>
        </p:nvPicPr>
        <p:blipFill>
          <a:blip r:embed="rId16">
            <a:extLst/>
          </a:blip>
          <a:srcRect l="71921" t="50000" r="23546" b="29672"/>
          <a:stretch>
            <a:fillRect/>
          </a:stretch>
        </p:blipFill>
        <p:spPr>
          <a:xfrm>
            <a:off x="8299176" y="6037805"/>
            <a:ext cx="266923" cy="378970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خط"/>
          <p:cNvSpPr/>
          <p:nvPr/>
        </p:nvSpPr>
        <p:spPr>
          <a:xfrm>
            <a:off x="583332" y="10008150"/>
            <a:ext cx="9050153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</a:ln>
        </p:spPr>
        <p:txBody>
          <a:bodyPr lIns="63475" tIns="63475" rIns="63475" bIns="63475"/>
          <a:lstStyle/>
          <a:p>
            <a:pPr algn="l" defTabSz="1269517" rtl="0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9" name="IMG_5225.png" descr="IMG_5225.png"/>
          <p:cNvPicPr>
            <a:picLocks noChangeAspect="1"/>
          </p:cNvPicPr>
          <p:nvPr/>
        </p:nvPicPr>
        <p:blipFill>
          <a:blip r:embed="rId17">
            <a:extLst/>
          </a:blip>
          <a:srcRect l="51058" t="41740" r="32236" b="50000"/>
          <a:stretch>
            <a:fillRect/>
          </a:stretch>
        </p:blipFill>
        <p:spPr>
          <a:xfrm>
            <a:off x="7423147" y="11501701"/>
            <a:ext cx="1849602" cy="638763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33" name="تجميع"/>
          <p:cNvGrpSpPr/>
          <p:nvPr/>
        </p:nvGrpSpPr>
        <p:grpSpPr>
          <a:xfrm>
            <a:off x="4779771" y="11487364"/>
            <a:ext cx="1383701" cy="680870"/>
            <a:chOff x="0" y="0"/>
            <a:chExt cx="1383699" cy="680868"/>
          </a:xfrm>
        </p:grpSpPr>
        <p:pic>
          <p:nvPicPr>
            <p:cNvPr id="130" name="IMG_5226.png" descr="IMG_5226.png"/>
            <p:cNvPicPr>
              <a:picLocks noChangeAspect="1"/>
            </p:cNvPicPr>
            <p:nvPr/>
          </p:nvPicPr>
          <p:blipFill>
            <a:blip r:embed="rId18">
              <a:extLst/>
            </a:blip>
            <a:srcRect l="52857" t="20769" r="41975" b="63839"/>
            <a:stretch>
              <a:fillRect/>
            </a:stretch>
          </p:blipFill>
          <p:spPr>
            <a:xfrm>
              <a:off x="1066046" y="20026"/>
              <a:ext cx="317654" cy="66084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31" name="IMG_5226.png" descr="IMG_5226.png"/>
            <p:cNvPicPr>
              <a:picLocks noChangeAspect="1"/>
            </p:cNvPicPr>
            <p:nvPr/>
          </p:nvPicPr>
          <p:blipFill>
            <a:blip r:embed="rId18">
              <a:extLst/>
            </a:blip>
            <a:srcRect l="17713" t="34608" r="77119" b="50000"/>
            <a:stretch>
              <a:fillRect/>
            </a:stretch>
          </p:blipFill>
          <p:spPr>
            <a:xfrm>
              <a:off x="0" y="0"/>
              <a:ext cx="321259" cy="66834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32" name="IMG_5222.png" descr="IMG_5222.png"/>
            <p:cNvPicPr>
              <a:picLocks noChangeAspect="1"/>
            </p:cNvPicPr>
            <p:nvPr/>
          </p:nvPicPr>
          <p:blipFill>
            <a:blip r:embed="rId19">
              <a:extLst/>
            </a:blip>
            <a:srcRect l="66789" t="21089" r="29586" b="72411"/>
            <a:stretch>
              <a:fillRect/>
            </a:stretch>
          </p:blipFill>
          <p:spPr>
            <a:xfrm>
              <a:off x="472415" y="92485"/>
              <a:ext cx="425070" cy="53253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34" name="IMG_5233.jpeg" descr="IMG_5233.jpeg"/>
          <p:cNvPicPr>
            <a:picLocks noChangeAspect="1"/>
          </p:cNvPicPr>
          <p:nvPr/>
        </p:nvPicPr>
        <p:blipFill>
          <a:blip r:embed="rId20">
            <a:extLst/>
          </a:blip>
          <a:srcRect l="83357" t="50000" r="8488" b="27124"/>
          <a:stretch>
            <a:fillRect/>
          </a:stretch>
        </p:blipFill>
        <p:spPr>
          <a:xfrm>
            <a:off x="3576472" y="11741215"/>
            <a:ext cx="584590" cy="595094"/>
          </a:xfrm>
          <a:prstGeom prst="rect">
            <a:avLst/>
          </a:prstGeom>
          <a:ln w="3175">
            <a:miter lim="400000"/>
          </a:ln>
        </p:spPr>
      </p:pic>
      <p:sp>
        <p:nvSpPr>
          <p:cNvPr id="135" name="خط"/>
          <p:cNvSpPr/>
          <p:nvPr/>
        </p:nvSpPr>
        <p:spPr>
          <a:xfrm>
            <a:off x="1276834" y="12051969"/>
            <a:ext cx="2205161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</a:ln>
        </p:spPr>
        <p:txBody>
          <a:bodyPr lIns="63475" tIns="63475" rIns="63475" bIns="63475"/>
          <a:lstStyle/>
          <a:p>
            <a:pPr algn="l" defTabSz="1269517" rtl="0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خط"/>
          <p:cNvSpPr/>
          <p:nvPr/>
        </p:nvSpPr>
        <p:spPr>
          <a:xfrm>
            <a:off x="1391656" y="13451133"/>
            <a:ext cx="1986197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</a:ln>
        </p:spPr>
        <p:txBody>
          <a:bodyPr lIns="63475" tIns="63475" rIns="63475" bIns="63475"/>
          <a:lstStyle/>
          <a:p>
            <a:pPr algn="l" defTabSz="1269517" rtl="0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في صورة كسر عشري"/>
          <p:cNvSpPr txBox="1"/>
          <p:nvPr/>
        </p:nvSpPr>
        <p:spPr>
          <a:xfrm>
            <a:off x="265888" y="11726665"/>
            <a:ext cx="991800" cy="5452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1269517"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في صورة كسر عشري</a:t>
            </a:r>
          </a:p>
        </p:txBody>
      </p:sp>
      <p:sp>
        <p:nvSpPr>
          <p:cNvPr id="138" name="في صورة كسر اعتيادي في أبسط صورة"/>
          <p:cNvSpPr txBox="1"/>
          <p:nvPr/>
        </p:nvSpPr>
        <p:spPr>
          <a:xfrm>
            <a:off x="227788" y="13057880"/>
            <a:ext cx="1125769" cy="7992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1269517"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في صورة كسر اعتيادي في أبسط صورة</a:t>
            </a:r>
          </a:p>
        </p:txBody>
      </p:sp>
      <p:pic>
        <p:nvPicPr>
          <p:cNvPr id="139" name="IMG_5235.jpeg" descr="IMG_5235.jpeg"/>
          <p:cNvPicPr>
            <a:picLocks noChangeAspect="1"/>
          </p:cNvPicPr>
          <p:nvPr/>
        </p:nvPicPr>
        <p:blipFill>
          <a:blip r:embed="rId21">
            <a:extLst/>
          </a:blip>
          <a:srcRect l="0" t="0" r="13803" b="1354"/>
          <a:stretch>
            <a:fillRect/>
          </a:stretch>
        </p:blipFill>
        <p:spPr>
          <a:xfrm>
            <a:off x="3461268" y="13228288"/>
            <a:ext cx="739921" cy="359595"/>
          </a:xfrm>
          <a:prstGeom prst="rect">
            <a:avLst/>
          </a:prstGeom>
          <a:ln w="3175">
            <a:miter lim="400000"/>
          </a:ln>
        </p:spPr>
      </p:pic>
      <p:sp>
        <p:nvSpPr>
          <p:cNvPr id="140" name="خط"/>
          <p:cNvSpPr/>
          <p:nvPr/>
        </p:nvSpPr>
        <p:spPr>
          <a:xfrm>
            <a:off x="583332" y="10619960"/>
            <a:ext cx="9050153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600000" sp="600000"/>
            </a:custDash>
          </a:ln>
        </p:spPr>
        <p:txBody>
          <a:bodyPr lIns="63475" tIns="63475" rIns="63475" bIns="63475"/>
          <a:lstStyle/>
          <a:p>
            <a:pPr algn="l" defTabSz="1269517" rtl="0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