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7" rtl="1" saveSubsetFonts="1" autoCompressPictures="0">
  <p:sldMasterIdLst>
    <p:sldMasterId id="2147483648" r:id="rId1"/>
  </p:sldMasterIdLst>
  <p:notesMasterIdLst>
    <p:notesMasterId r:id="rId37"/>
  </p:notesMasterIdLst>
  <p:sldIdLst>
    <p:sldId id="386" r:id="rId2"/>
    <p:sldId id="273" r:id="rId3"/>
    <p:sldId id="354" r:id="rId4"/>
    <p:sldId id="257" r:id="rId5"/>
    <p:sldId id="258" r:id="rId6"/>
    <p:sldId id="350" r:id="rId7"/>
    <p:sldId id="259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8" r:id="rId17"/>
    <p:sldId id="367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1" r:id="rId30"/>
    <p:sldId id="380" r:id="rId31"/>
    <p:sldId id="382" r:id="rId32"/>
    <p:sldId id="383" r:id="rId33"/>
    <p:sldId id="384" r:id="rId34"/>
    <p:sldId id="385" r:id="rId35"/>
    <p:sldId id="357" r:id="rId3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386"/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8"/>
            <p14:sldId id="367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1"/>
            <p14:sldId id="380"/>
            <p14:sldId id="382"/>
            <p14:sldId id="383"/>
            <p14:sldId id="384"/>
            <p14:sldId id="385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DF"/>
    <a:srgbClr val="FFC8BC"/>
    <a:srgbClr val="FFD8F4"/>
    <a:srgbClr val="BDBFFF"/>
    <a:srgbClr val="E3E0FF"/>
    <a:srgbClr val="D5EBFB"/>
    <a:srgbClr val="00F6FB"/>
    <a:srgbClr val="009193"/>
    <a:srgbClr val="D9DFFF"/>
    <a:srgbClr val="FD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33"/>
    <p:restoredTop sz="93451"/>
  </p:normalViewPr>
  <p:slideViewPr>
    <p:cSldViewPr snapToGrid="0" snapToObjects="1">
      <p:cViewPr varScale="1">
        <p:scale>
          <a:sx n="67" d="100"/>
          <a:sy n="67" d="100"/>
        </p:scale>
        <p:origin x="208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16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101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070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7.emf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4.emf"/><Relationship Id="rId18" Type="http://schemas.openxmlformats.org/officeDocument/2006/relationships/image" Target="../media/image59.emf"/><Relationship Id="rId3" Type="http://schemas.openxmlformats.org/officeDocument/2006/relationships/image" Target="../media/image37.jpg"/><Relationship Id="rId21" Type="http://schemas.openxmlformats.org/officeDocument/2006/relationships/image" Target="../media/image62.emf"/><Relationship Id="rId7" Type="http://schemas.openxmlformats.org/officeDocument/2006/relationships/image" Target="../media/image49.emf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audio" Target="../media/audio1.wav"/><Relationship Id="rId16" Type="http://schemas.openxmlformats.org/officeDocument/2006/relationships/image" Target="../media/image57.emf"/><Relationship Id="rId20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52.png"/><Relationship Id="rId5" Type="http://schemas.openxmlformats.org/officeDocument/2006/relationships/image" Target="../media/image39.png"/><Relationship Id="rId15" Type="http://schemas.openxmlformats.org/officeDocument/2006/relationships/image" Target="../media/image56.emf"/><Relationship Id="rId10" Type="http://schemas.openxmlformats.org/officeDocument/2006/relationships/image" Target="../media/image47.emf"/><Relationship Id="rId19" Type="http://schemas.openxmlformats.org/officeDocument/2006/relationships/image" Target="../media/image60.emf"/><Relationship Id="rId4" Type="http://schemas.openxmlformats.org/officeDocument/2006/relationships/image" Target="../media/image38.png"/><Relationship Id="rId9" Type="http://schemas.openxmlformats.org/officeDocument/2006/relationships/image" Target="../media/image51.emf"/><Relationship Id="rId14" Type="http://schemas.openxmlformats.org/officeDocument/2006/relationships/image" Target="../media/image55.emf"/><Relationship Id="rId2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emf"/><Relationship Id="rId18" Type="http://schemas.openxmlformats.org/officeDocument/2006/relationships/image" Target="../media/image74.emf"/><Relationship Id="rId3" Type="http://schemas.openxmlformats.org/officeDocument/2006/relationships/image" Target="../media/image37.jp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emf"/><Relationship Id="rId2" Type="http://schemas.openxmlformats.org/officeDocument/2006/relationships/audio" Target="../media/audio1.wav"/><Relationship Id="rId16" Type="http://schemas.openxmlformats.org/officeDocument/2006/relationships/image" Target="../media/image72.emf"/><Relationship Id="rId20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67.emf"/><Relationship Id="rId5" Type="http://schemas.openxmlformats.org/officeDocument/2006/relationships/image" Target="../media/image39.png"/><Relationship Id="rId15" Type="http://schemas.openxmlformats.org/officeDocument/2006/relationships/image" Target="../media/image71.emf"/><Relationship Id="rId10" Type="http://schemas.openxmlformats.org/officeDocument/2006/relationships/image" Target="../media/image66.emf"/><Relationship Id="rId19" Type="http://schemas.openxmlformats.org/officeDocument/2006/relationships/image" Target="../media/image75.emf"/><Relationship Id="rId4" Type="http://schemas.openxmlformats.org/officeDocument/2006/relationships/image" Target="../media/image38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2.wdp"/><Relationship Id="rId26" Type="http://schemas.openxmlformats.org/officeDocument/2006/relationships/image" Target="../media/image24.png"/><Relationship Id="rId39" Type="http://schemas.openxmlformats.org/officeDocument/2006/relationships/slide" Target="slide6.xml"/><Relationship Id="rId21" Type="http://schemas.openxmlformats.org/officeDocument/2006/relationships/image" Target="../media/image19.png"/><Relationship Id="rId34" Type="http://schemas.openxmlformats.org/officeDocument/2006/relationships/image" Target="../media/image240.png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3.jpeg"/><Relationship Id="rId33" Type="http://schemas.openxmlformats.org/officeDocument/2006/relationships/slide" Target="slide4.xml"/><Relationship Id="rId38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hyperlink" Target="https://pixabay.com/it/lavagna-bianca-bordo-bianco-3205371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22.png"/><Relationship Id="rId37" Type="http://schemas.openxmlformats.org/officeDocument/2006/relationships/image" Target="../media/image241.png"/><Relationship Id="rId40" Type="http://schemas.openxmlformats.org/officeDocument/2006/relationships/image" Target="../media/image260.png"/><Relationship Id="rId5" Type="http://schemas.openxmlformats.org/officeDocument/2006/relationships/image" Target="../media/image6.png"/><Relationship Id="rId15" Type="http://schemas.openxmlformats.org/officeDocument/2006/relationships/image" Target="../media/image14.jp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slide" Target="slide5.xml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7.png"/><Relationship Id="rId35" Type="http://schemas.openxmlformats.org/officeDocument/2006/relationships/image" Target="../media/image28.png"/><Relationship Id="rId8" Type="http://schemas.openxmlformats.org/officeDocument/2006/relationships/image" Target="../media/image9.gif"/><Relationship Id="rId3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83.emf"/><Relationship Id="rId18" Type="http://schemas.openxmlformats.org/officeDocument/2006/relationships/image" Target="../media/image88.emf"/><Relationship Id="rId3" Type="http://schemas.openxmlformats.org/officeDocument/2006/relationships/audio" Target="../media/audio1.wav"/><Relationship Id="rId21" Type="http://schemas.openxmlformats.org/officeDocument/2006/relationships/image" Target="../media/image91.emf"/><Relationship Id="rId7" Type="http://schemas.openxmlformats.org/officeDocument/2006/relationships/image" Target="../media/image40.jpeg"/><Relationship Id="rId12" Type="http://schemas.openxmlformats.org/officeDocument/2006/relationships/image" Target="../media/image82.emf"/><Relationship Id="rId17" Type="http://schemas.openxmlformats.org/officeDocument/2006/relationships/image" Target="../media/image87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6.emf"/><Relationship Id="rId20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1.emf"/><Relationship Id="rId24" Type="http://schemas.openxmlformats.org/officeDocument/2006/relationships/audio" Target="../media/audio1.wav"/><Relationship Id="rId5" Type="http://schemas.openxmlformats.org/officeDocument/2006/relationships/image" Target="../media/image38.png"/><Relationship Id="rId15" Type="http://schemas.openxmlformats.org/officeDocument/2006/relationships/image" Target="../media/image85.emf"/><Relationship Id="rId23" Type="http://schemas.openxmlformats.org/officeDocument/2006/relationships/image" Target="../media/image93.emf"/><Relationship Id="rId10" Type="http://schemas.openxmlformats.org/officeDocument/2006/relationships/image" Target="../media/image80.png"/><Relationship Id="rId19" Type="http://schemas.openxmlformats.org/officeDocument/2006/relationships/image" Target="../media/image89.emf"/><Relationship Id="rId4" Type="http://schemas.openxmlformats.org/officeDocument/2006/relationships/image" Target="../media/image37.jpg"/><Relationship Id="rId9" Type="http://schemas.openxmlformats.org/officeDocument/2006/relationships/image" Target="../media/image79.emf"/><Relationship Id="rId14" Type="http://schemas.openxmlformats.org/officeDocument/2006/relationships/image" Target="../media/image84.emf"/><Relationship Id="rId22" Type="http://schemas.openxmlformats.org/officeDocument/2006/relationships/image" Target="../media/image9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9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emf"/><Relationship Id="rId3" Type="http://schemas.openxmlformats.org/officeDocument/2006/relationships/image" Target="../media/image37.jpg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99.png"/><Relationship Id="rId5" Type="http://schemas.openxmlformats.org/officeDocument/2006/relationships/image" Target="../media/image39.png"/><Relationship Id="rId10" Type="http://schemas.openxmlformats.org/officeDocument/2006/relationships/image" Target="../media/image98.png"/><Relationship Id="rId4" Type="http://schemas.openxmlformats.org/officeDocument/2006/relationships/image" Target="../media/image38.png"/><Relationship Id="rId9" Type="http://schemas.openxmlformats.org/officeDocument/2006/relationships/image" Target="../media/image97.emf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10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10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2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audio" Target="../media/audio1.wav"/><Relationship Id="rId5" Type="http://schemas.openxmlformats.org/officeDocument/2006/relationships/image" Target="../media/image33.png"/><Relationship Id="rId10" Type="http://schemas.openxmlformats.org/officeDocument/2006/relationships/image" Target="../media/image35.jpe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4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9"/>
          <a:stretch/>
        </p:blipFill>
        <p:spPr>
          <a:xfrm>
            <a:off x="293077" y="309563"/>
            <a:ext cx="11605846" cy="62388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643467" y="1087061"/>
            <a:ext cx="5294716" cy="46838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6253817" y="891270"/>
            <a:ext cx="5294715" cy="5075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7164889" y="3234983"/>
            <a:ext cx="3797300" cy="1077218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السادس</a:t>
            </a: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كثيرات الحدود</a:t>
            </a:r>
            <a:endParaRPr lang="ar-SA" b="1" dirty="0">
              <a:solidFill>
                <a:srgbClr val="002060"/>
              </a:solidFill>
              <a:latin typeface="18 Khebrat Musamim" pitchFamily="2" charset="0"/>
              <a:cs typeface="18 Khebrat Musamim" pitchFamily="2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77011" y="5076595"/>
            <a:ext cx="1144040" cy="890134"/>
          </a:xfrm>
          <a:prstGeom prst="rect">
            <a:avLst/>
          </a:prstGeom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0FC012-EE87-7B4E-88C6-A6A8092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031" y="636587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2103277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0" y="-2707362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C458545A-2E2E-3249-B416-0196B62BB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518" y="589385"/>
            <a:ext cx="8281987" cy="46831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حدد إذا كانت العبارات الآتية وحيدات حد ، اكتب ( نعم ) أو ( لا ) ، وفسر اجابتك .</a:t>
            </a:r>
          </a:p>
        </p:txBody>
      </p:sp>
      <p:graphicFrame>
        <p:nvGraphicFramePr>
          <p:cNvPr id="14" name="Group 89">
            <a:extLst>
              <a:ext uri="{FF2B5EF4-FFF2-40B4-BE49-F238E27FC236}">
                <a16:creationId xmlns:a16="http://schemas.microsoft.com/office/drawing/2014/main" id="{5E5FD8F2-0EC9-4048-B688-6FAF54278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39458"/>
              </p:ext>
            </p:extLst>
          </p:nvPr>
        </p:nvGraphicFramePr>
        <p:xfrm>
          <a:off x="2050618" y="1238673"/>
          <a:ext cx="8532812" cy="5129213"/>
        </p:xfrm>
        <a:graphic>
          <a:graphicData uri="http://schemas.openxmlformats.org/drawingml/2006/table">
            <a:tbl>
              <a:tblPr rtl="1"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العبارة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نعم )   أو  ( لا )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السبب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١٥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 ــ ٣ </a:t>
                      </a:r>
                      <a:r>
                        <a:rPr kumimoji="0" lang="ar-SA" alt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3200" b="1" i="0" u="none" strike="noStrike" cap="none" normalizeH="0" baseline="4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ــ ١٥ جـ</a:t>
                      </a:r>
                      <a:r>
                        <a:rPr kumimoji="0" lang="ar-SA" altLang="ar-SA" sz="3200" b="1" i="0" u="none" strike="noStrike" cap="none" normalizeH="0" baseline="4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3200" b="1" i="0" u="none" strike="noStrike" cap="none" normalizeH="0" baseline="46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 ب + ٩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 Box 87">
            <a:extLst>
              <a:ext uri="{FF2B5EF4-FFF2-40B4-BE49-F238E27FC236}">
                <a16:creationId xmlns:a16="http://schemas.microsoft.com/office/drawing/2014/main" id="{C3853932-A68C-FF47-B079-28289C53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193" y="208004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نعم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57F9E48-1FEB-5644-83E7-EA2DC90B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193" y="280077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لا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26683028-662A-5E4D-BF98-26C8F7E8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193" y="354213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لا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AE365E9-9CF3-A64E-BEC3-C56816C34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193" y="428349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نعم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7F31CFDE-D3B4-1846-BE55-CF994FA77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080" y="2065760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١٥ عدد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B7B9D53B-3E8E-4249-ADCB-B07D0029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080" y="2807123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تتكون من حدين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5661B83C-DBBE-374B-9704-D2EE078D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080" y="3542135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تحتوي على متغير في المقام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93432E2-0014-1849-A485-959ED75A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080" y="4283498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حاصل ضرب عدد في متغير</a:t>
            </a:r>
          </a:p>
        </p:txBody>
      </p:sp>
      <p:grpSp>
        <p:nvGrpSpPr>
          <p:cNvPr id="25" name="Group 90">
            <a:extLst>
              <a:ext uri="{FF2B5EF4-FFF2-40B4-BE49-F238E27FC236}">
                <a16:creationId xmlns:a16="http://schemas.microsoft.com/office/drawing/2014/main" id="{244DE575-64A3-384A-A115-44F0090C40F9}"/>
              </a:ext>
            </a:extLst>
          </p:cNvPr>
          <p:cNvGrpSpPr>
            <a:grpSpLocks/>
          </p:cNvGrpSpPr>
          <p:nvPr/>
        </p:nvGrpSpPr>
        <p:grpSpPr bwMode="auto">
          <a:xfrm>
            <a:off x="9799205" y="4845473"/>
            <a:ext cx="287338" cy="809625"/>
            <a:chOff x="2132" y="169"/>
            <a:chExt cx="281" cy="510"/>
          </a:xfrm>
        </p:grpSpPr>
        <p:sp>
          <p:nvSpPr>
            <p:cNvPr id="26" name="Text Box 91">
              <a:extLst>
                <a:ext uri="{FF2B5EF4-FFF2-40B4-BE49-F238E27FC236}">
                  <a16:creationId xmlns:a16="http://schemas.microsoft.com/office/drawing/2014/main" id="{7F7E0626-8526-A047-B3C2-AA216A08E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16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ر</a:t>
              </a:r>
            </a:p>
          </p:txBody>
        </p:sp>
        <p:sp>
          <p:nvSpPr>
            <p:cNvPr id="27" name="Line 92">
              <a:extLst>
                <a:ext uri="{FF2B5EF4-FFF2-40B4-BE49-F238E27FC236}">
                  <a16:creationId xmlns:a16="http://schemas.microsoft.com/office/drawing/2014/main" id="{579EF9F1-03B5-1D44-8014-207D053F3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5" y="44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Text Box 93">
              <a:extLst>
                <a:ext uri="{FF2B5EF4-FFF2-40B4-BE49-F238E27FC236}">
                  <a16:creationId xmlns:a16="http://schemas.microsoft.com/office/drawing/2014/main" id="{77B929F0-4B8F-4744-9DC0-6CC3DC477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" y="39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٢</a:t>
              </a:r>
            </a:p>
          </p:txBody>
        </p:sp>
      </p:grpSp>
      <p:grpSp>
        <p:nvGrpSpPr>
          <p:cNvPr id="29" name="Group 94">
            <a:extLst>
              <a:ext uri="{FF2B5EF4-FFF2-40B4-BE49-F238E27FC236}">
                <a16:creationId xmlns:a16="http://schemas.microsoft.com/office/drawing/2014/main" id="{C49201D0-17EC-B347-A3A8-0EE34AD94C9F}"/>
              </a:ext>
            </a:extLst>
          </p:cNvPr>
          <p:cNvGrpSpPr>
            <a:grpSpLocks/>
          </p:cNvGrpSpPr>
          <p:nvPr/>
        </p:nvGrpSpPr>
        <p:grpSpPr bwMode="auto">
          <a:xfrm>
            <a:off x="9603943" y="3380210"/>
            <a:ext cx="755650" cy="809625"/>
            <a:chOff x="2132" y="169"/>
            <a:chExt cx="281" cy="510"/>
          </a:xfrm>
        </p:grpSpPr>
        <p:sp>
          <p:nvSpPr>
            <p:cNvPr id="30" name="Text Box 95">
              <a:extLst>
                <a:ext uri="{FF2B5EF4-FFF2-40B4-BE49-F238E27FC236}">
                  <a16:creationId xmlns:a16="http://schemas.microsoft.com/office/drawing/2014/main" id="{E2DE8637-504C-D74B-84C1-2FD6E34A1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16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٥ جـ</a:t>
              </a:r>
            </a:p>
          </p:txBody>
        </p:sp>
        <p:sp>
          <p:nvSpPr>
            <p:cNvPr id="31" name="Line 96">
              <a:extLst>
                <a:ext uri="{FF2B5EF4-FFF2-40B4-BE49-F238E27FC236}">
                  <a16:creationId xmlns:a16="http://schemas.microsoft.com/office/drawing/2014/main" id="{04A2D0B6-8E16-7B45-808D-72A233E79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5" y="44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97">
              <a:extLst>
                <a:ext uri="{FF2B5EF4-FFF2-40B4-BE49-F238E27FC236}">
                  <a16:creationId xmlns:a16="http://schemas.microsoft.com/office/drawing/2014/main" id="{E5C4D738-8F55-FA46-B5F0-B34778116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" y="39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د</a:t>
              </a:r>
            </a:p>
          </p:txBody>
        </p:sp>
      </p:grpSp>
      <p:sp>
        <p:nvSpPr>
          <p:cNvPr id="33" name="Text Box 87">
            <a:extLst>
              <a:ext uri="{FF2B5EF4-FFF2-40B4-BE49-F238E27FC236}">
                <a16:creationId xmlns:a16="http://schemas.microsoft.com/office/drawing/2014/main" id="{F5B60D29-A599-B34D-9DED-8217FC9E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193" y="501851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نعم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BA433A90-3FC3-6342-AC51-9C241EA4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193" y="575987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لا</a:t>
            </a: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8FBC0371-EB8A-8148-AA67-4BD0F645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080" y="5021685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حاصل ضرب عدد في متغير</a:t>
            </a: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F0426E0-9E87-3745-824B-4F40A5E2E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080" y="5763048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تتكون من حدين</a:t>
            </a:r>
          </a:p>
        </p:txBody>
      </p:sp>
      <p:sp>
        <p:nvSpPr>
          <p:cNvPr id="37" name="مربع نص 57">
            <a:extLst>
              <a:ext uri="{FF2B5EF4-FFF2-40B4-BE49-F238E27FC236}">
                <a16:creationId xmlns:a16="http://schemas.microsoft.com/office/drawing/2014/main" id="{8BB6733E-FE0C-BE43-A24C-567E54A8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5947" y="1361924"/>
            <a:ext cx="210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 ١٣ من ١الى 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6FDC472-9777-1A83-83DA-7D542D22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545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" name="Picture 25">
            <a:extLst>
              <a:ext uri="{FF2B5EF4-FFF2-40B4-BE49-F238E27FC236}">
                <a16:creationId xmlns:a16="http://schemas.microsoft.com/office/drawing/2014/main" id="{4A9E7A1F-8A5A-A644-88D0-5AE08E8F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78" y="1151577"/>
            <a:ext cx="60372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ED2A880E-15E2-694E-BB6B-3D60F4E8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15" y="1151577"/>
            <a:ext cx="1052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87">
            <a:extLst>
              <a:ext uri="{FF2B5EF4-FFF2-40B4-BE49-F238E27FC236}">
                <a16:creationId xmlns:a16="http://schemas.microsoft.com/office/drawing/2014/main" id="{A269145A-D107-7541-A29A-9505F7A9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65" y="3059752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5F52499A-B8FB-3E4B-A7D6-BFC34894E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040" y="2812102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ن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599C98CF-A420-C543-85AF-366506E58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153" y="5469577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A204DAED-5203-AE43-8C9C-8F4B358E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65" y="520764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٤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4DB6FE42-5C1C-064C-BC3A-5B063E21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815" y="5482277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63123DC3-0AEA-204B-BA93-B2459D98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453" y="5482277"/>
            <a:ext cx="241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chemeClr val="accent2"/>
                </a:solidFill>
              </a:rPr>
              <a:t> × </a:t>
            </a:r>
            <a:r>
              <a:rPr lang="ar-SA" altLang="ar-SA" sz="24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chemeClr val="accent2"/>
                </a:solidFill>
              </a:rPr>
              <a:t> × </a:t>
            </a:r>
            <a:r>
              <a:rPr lang="ar-SA" altLang="ar-SA" sz="24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chemeClr val="accent2"/>
                </a:solidFill>
              </a:rPr>
              <a:t> × </a:t>
            </a:r>
            <a:r>
              <a:rPr lang="ar-SA" altLang="ar-SA" sz="24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chemeClr val="accent2"/>
                </a:solidFill>
              </a:rPr>
              <a:t> =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C4B8314C-9648-2043-A694-31A4BFAE6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503" y="5479102"/>
            <a:ext cx="75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٨١</a:t>
            </a:r>
          </a:p>
        </p:txBody>
      </p:sp>
      <p:pic>
        <p:nvPicPr>
          <p:cNvPr id="23" name="Picture 43">
            <a:extLst>
              <a:ext uri="{FF2B5EF4-FFF2-40B4-BE49-F238E27FC236}">
                <a16:creationId xmlns:a16="http://schemas.microsoft.com/office/drawing/2014/main" id="{328E86D6-9D95-C24F-8562-735B6BE6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03" y="2129477"/>
            <a:ext cx="111601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4">
            <a:extLst>
              <a:ext uri="{FF2B5EF4-FFF2-40B4-BE49-F238E27FC236}">
                <a16:creationId xmlns:a16="http://schemas.microsoft.com/office/drawing/2014/main" id="{F0B205A2-540B-D548-BE33-23C20466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78" y="3482027"/>
            <a:ext cx="10445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5">
            <a:extLst>
              <a:ext uri="{FF2B5EF4-FFF2-40B4-BE49-F238E27FC236}">
                <a16:creationId xmlns:a16="http://schemas.microsoft.com/office/drawing/2014/main" id="{FA91D2FC-4458-B545-AFFA-E728D5D0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90" y="4536127"/>
            <a:ext cx="11160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9286157D-B2FF-324C-83BA-3039A361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8" y="5868040"/>
            <a:ext cx="1044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7">
            <a:extLst>
              <a:ext uri="{FF2B5EF4-FFF2-40B4-BE49-F238E27FC236}">
                <a16:creationId xmlns:a16="http://schemas.microsoft.com/office/drawing/2014/main" id="{5FFE0993-5575-A647-89D9-C5C8B04C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90" y="5255265"/>
            <a:ext cx="205263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8">
            <a:extLst>
              <a:ext uri="{FF2B5EF4-FFF2-40B4-BE49-F238E27FC236}">
                <a16:creationId xmlns:a16="http://schemas.microsoft.com/office/drawing/2014/main" id="{B6A28545-402D-7F46-90E0-E51D9BD4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78" y="4894902"/>
            <a:ext cx="8540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مربع نص 7">
            <a:extLst>
              <a:ext uri="{FF2B5EF4-FFF2-40B4-BE49-F238E27FC236}">
                <a16:creationId xmlns:a16="http://schemas.microsoft.com/office/drawing/2014/main" id="{6AAE8184-9346-2C41-B004-52D68DB2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615" y="862652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صـ١٠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7A86644-9955-05B7-23A2-E71A886C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8994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11" name="Group 45">
            <a:extLst>
              <a:ext uri="{FF2B5EF4-FFF2-40B4-BE49-F238E27FC236}">
                <a16:creationId xmlns:a16="http://schemas.microsoft.com/office/drawing/2014/main" id="{C55B47F4-BC23-EB47-8DC1-2BDF9D5F26F7}"/>
              </a:ext>
            </a:extLst>
          </p:cNvPr>
          <p:cNvGrpSpPr>
            <a:grpSpLocks/>
          </p:cNvGrpSpPr>
          <p:nvPr/>
        </p:nvGrpSpPr>
        <p:grpSpPr bwMode="auto">
          <a:xfrm>
            <a:off x="4929949" y="655840"/>
            <a:ext cx="5237163" cy="495300"/>
            <a:chOff x="2018" y="482"/>
            <a:chExt cx="3299" cy="312"/>
          </a:xfrm>
        </p:grpSpPr>
        <p:pic>
          <p:nvPicPr>
            <p:cNvPr id="14" name="Picture 42">
              <a:extLst>
                <a:ext uri="{FF2B5EF4-FFF2-40B4-BE49-F238E27FC236}">
                  <a16:creationId xmlns:a16="http://schemas.microsoft.com/office/drawing/2014/main" id="{E4F4D115-C85C-F245-AB75-1A83F8C24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" y="482"/>
              <a:ext cx="2161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3">
              <a:extLst>
                <a:ext uri="{FF2B5EF4-FFF2-40B4-BE49-F238E27FC236}">
                  <a16:creationId xmlns:a16="http://schemas.microsoft.com/office/drawing/2014/main" id="{772A4FA1-25CD-B449-B277-079615667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513"/>
              <a:ext cx="113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47">
            <a:extLst>
              <a:ext uri="{FF2B5EF4-FFF2-40B4-BE49-F238E27FC236}">
                <a16:creationId xmlns:a16="http://schemas.microsoft.com/office/drawing/2014/main" id="{40D65DBB-3A77-274B-8DE4-64251B38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45" y="1467655"/>
            <a:ext cx="16494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87">
            <a:extLst>
              <a:ext uri="{FF2B5EF4-FFF2-40B4-BE49-F238E27FC236}">
                <a16:creationId xmlns:a16="http://schemas.microsoft.com/office/drawing/2014/main" id="{0429CDDC-25D4-D242-8EEF-70F9A12E5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40" y="2698762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</a:t>
            </a:r>
            <a:r>
              <a:rPr lang="ar-SA" altLang="ar-SA" baseline="46000"/>
              <a:t>٦</a:t>
            </a:r>
            <a:r>
              <a:rPr lang="ar-SA" altLang="ar-SA" sz="2400"/>
              <a:t>٢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B85A55C8-5676-304A-B088-0779B586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603" y="1439874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baseline="46000"/>
              <a:t>٤</a:t>
            </a:r>
            <a:r>
              <a:rPr lang="ar-SA" altLang="ar-SA" sz="24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 ×  </a:t>
            </a:r>
            <a:r>
              <a:rPr lang="ar-SA" altLang="ar-SA" baseline="46000"/>
              <a:t>٢</a:t>
            </a:r>
            <a:r>
              <a:rPr lang="ar-SA" altLang="ar-SA" sz="2400">
                <a:solidFill>
                  <a:schemeClr val="accent2"/>
                </a:solidFill>
              </a:rPr>
              <a:t>٢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18F38255-0A48-C84E-81EF-1BBA14D6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40" y="2698762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× </a:t>
            </a:r>
            <a:r>
              <a:rPr lang="ar-SA" altLang="ar-SA" sz="24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× </a:t>
            </a:r>
            <a:r>
              <a:rPr lang="ar-SA" altLang="ar-SA" sz="24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× </a:t>
            </a:r>
            <a:r>
              <a:rPr lang="ar-SA" altLang="ar-SA" sz="24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91ACDD80-00EC-764B-987E-794970D3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78" y="2698762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× </a:t>
            </a:r>
            <a:r>
              <a:rPr lang="ar-SA" altLang="ar-SA" sz="2400">
                <a:solidFill>
                  <a:schemeClr val="accent2"/>
                </a:solidFill>
              </a:rPr>
              <a:t>٢</a:t>
            </a:r>
            <a:r>
              <a:rPr lang="ar-SA" altLang="ar-SA" sz="2400"/>
              <a:t> × </a:t>
            </a:r>
            <a:r>
              <a:rPr lang="ar-SA" altLang="ar-SA" sz="2400">
                <a:solidFill>
                  <a:schemeClr val="accent2"/>
                </a:solidFill>
              </a:rPr>
              <a:t>٢</a:t>
            </a:r>
          </a:p>
        </p:txBody>
      </p:sp>
      <p:pic>
        <p:nvPicPr>
          <p:cNvPr id="22" name="Picture 54">
            <a:extLst>
              <a:ext uri="{FF2B5EF4-FFF2-40B4-BE49-F238E27FC236}">
                <a16:creationId xmlns:a16="http://schemas.microsoft.com/office/drawing/2014/main" id="{91A5234A-420F-C745-A7F4-DDBD8F4A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40" y="2482862"/>
            <a:ext cx="205263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5">
            <a:extLst>
              <a:ext uri="{FF2B5EF4-FFF2-40B4-BE49-F238E27FC236}">
                <a16:creationId xmlns:a16="http://schemas.microsoft.com/office/drawing/2014/main" id="{BC5A276E-62B5-F146-AB83-0B2E10B9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53" y="2482862"/>
            <a:ext cx="10080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6">
            <a:extLst>
              <a:ext uri="{FF2B5EF4-FFF2-40B4-BE49-F238E27FC236}">
                <a16:creationId xmlns:a16="http://schemas.microsoft.com/office/drawing/2014/main" id="{59BE3F1C-97AF-9F46-9870-E61856A8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89678" y="3094049"/>
            <a:ext cx="32035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87">
            <a:extLst>
              <a:ext uri="{FF2B5EF4-FFF2-40B4-BE49-F238E27FC236}">
                <a16:creationId xmlns:a16="http://schemas.microsoft.com/office/drawing/2014/main" id="{EE66CFE9-1D8A-364C-8EAE-CFC6437C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78" y="2124087"/>
            <a:ext cx="1190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/>
              <a:t>٤ عوامل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DB574840-7947-AE40-B365-B70F4879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90" y="2124087"/>
            <a:ext cx="1190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/>
              <a:t>عاملان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0173829B-D522-E542-966E-C7A1D5A9D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53" y="3419487"/>
            <a:ext cx="1190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/>
              <a:t>٦ عوامل</a:t>
            </a:r>
          </a:p>
        </p:txBody>
      </p:sp>
      <p:sp>
        <p:nvSpPr>
          <p:cNvPr id="28" name="AutoShape 60">
            <a:extLst>
              <a:ext uri="{FF2B5EF4-FFF2-40B4-BE49-F238E27FC236}">
                <a16:creationId xmlns:a16="http://schemas.microsoft.com/office/drawing/2014/main" id="{2B3CCB19-15CC-3F4D-8687-06D4D754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128" y="1260487"/>
            <a:ext cx="647700" cy="647700"/>
          </a:xfrm>
          <a:prstGeom prst="wedgeRoundRectCallout">
            <a:avLst>
              <a:gd name="adj1" fmla="val 3921"/>
              <a:gd name="adj2" fmla="val 1848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 b="0"/>
          </a:p>
        </p:txBody>
      </p:sp>
      <p:sp>
        <p:nvSpPr>
          <p:cNvPr id="29" name="AutoShape 61">
            <a:extLst>
              <a:ext uri="{FF2B5EF4-FFF2-40B4-BE49-F238E27FC236}">
                <a16:creationId xmlns:a16="http://schemas.microsoft.com/office/drawing/2014/main" id="{6C9BCD15-9DEB-0343-81D6-FED3AC43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503" y="1295412"/>
            <a:ext cx="647700" cy="647700"/>
          </a:xfrm>
          <a:prstGeom prst="wedgeRoundRectCallout">
            <a:avLst>
              <a:gd name="adj1" fmla="val -80148"/>
              <a:gd name="adj2" fmla="val 16421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 b="0"/>
          </a:p>
        </p:txBody>
      </p:sp>
      <p:grpSp>
        <p:nvGrpSpPr>
          <p:cNvPr id="30" name="Group 76">
            <a:extLst>
              <a:ext uri="{FF2B5EF4-FFF2-40B4-BE49-F238E27FC236}">
                <a16:creationId xmlns:a16="http://schemas.microsoft.com/office/drawing/2014/main" id="{92347D86-EFA2-3149-9D48-EB760C0930DF}"/>
              </a:ext>
            </a:extLst>
          </p:cNvPr>
          <p:cNvGrpSpPr>
            <a:grpSpLocks/>
          </p:cNvGrpSpPr>
          <p:nvPr/>
        </p:nvGrpSpPr>
        <p:grpSpPr bwMode="auto">
          <a:xfrm>
            <a:off x="1762165" y="3997337"/>
            <a:ext cx="8677275" cy="2411412"/>
            <a:chOff x="158" y="2705"/>
            <a:chExt cx="5466" cy="1519"/>
          </a:xfrm>
        </p:grpSpPr>
        <p:pic>
          <p:nvPicPr>
            <p:cNvPr id="31" name="Picture 62">
              <a:extLst>
                <a:ext uri="{FF2B5EF4-FFF2-40B4-BE49-F238E27FC236}">
                  <a16:creationId xmlns:a16="http://schemas.microsoft.com/office/drawing/2014/main" id="{224FE3EC-CBA7-DB4B-A4AC-2DDD7BE01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705"/>
              <a:ext cx="5466" cy="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3">
              <a:extLst>
                <a:ext uri="{FF2B5EF4-FFF2-40B4-BE49-F238E27FC236}">
                  <a16:creationId xmlns:a16="http://schemas.microsoft.com/office/drawing/2014/main" id="{225BD740-6CC5-2042-9091-75512C1D8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181"/>
              <a:ext cx="3619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" name="Picture 64">
            <a:extLst>
              <a:ext uri="{FF2B5EF4-FFF2-40B4-BE49-F238E27FC236}">
                <a16:creationId xmlns:a16="http://schemas.microsoft.com/office/drawing/2014/main" id="{DA7F5A67-CF52-3B45-916D-51B58FE4B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78" y="4824424"/>
            <a:ext cx="397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5">
            <a:extLst>
              <a:ext uri="{FF2B5EF4-FFF2-40B4-BE49-F238E27FC236}">
                <a16:creationId xmlns:a16="http://schemas.microsoft.com/office/drawing/2014/main" id="{F83DFF43-96BE-7846-B175-E06ADD14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15" y="5256224"/>
            <a:ext cx="42735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6">
            <a:extLst>
              <a:ext uri="{FF2B5EF4-FFF2-40B4-BE49-F238E27FC236}">
                <a16:creationId xmlns:a16="http://schemas.microsoft.com/office/drawing/2014/main" id="{B6C1C637-2A9D-2C47-9C72-4712A5C8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40" y="5256224"/>
            <a:ext cx="1474788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9">
            <a:extLst>
              <a:ext uri="{FF2B5EF4-FFF2-40B4-BE49-F238E27FC236}">
                <a16:creationId xmlns:a16="http://schemas.microsoft.com/office/drawing/2014/main" id="{6837B8E1-AF99-104C-805E-12D15A13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03" y="5761049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1">
            <a:extLst>
              <a:ext uri="{FF2B5EF4-FFF2-40B4-BE49-F238E27FC236}">
                <a16:creationId xmlns:a16="http://schemas.microsoft.com/office/drawing/2014/main" id="{DF85F952-7E0B-E346-BAE4-8DFEA500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40" y="5738824"/>
            <a:ext cx="979488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2">
            <a:extLst>
              <a:ext uri="{FF2B5EF4-FFF2-40B4-BE49-F238E27FC236}">
                <a16:creationId xmlns:a16="http://schemas.microsoft.com/office/drawing/2014/main" id="{B17ED112-FA67-384B-BCE3-89F484F8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15" y="5732474"/>
            <a:ext cx="40957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3">
            <a:extLst>
              <a:ext uri="{FF2B5EF4-FFF2-40B4-BE49-F238E27FC236}">
                <a16:creationId xmlns:a16="http://schemas.microsoft.com/office/drawing/2014/main" id="{6794B27E-E51D-374A-A158-78550813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53" y="5795974"/>
            <a:ext cx="1406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4">
            <a:extLst>
              <a:ext uri="{FF2B5EF4-FFF2-40B4-BE49-F238E27FC236}">
                <a16:creationId xmlns:a16="http://schemas.microsoft.com/office/drawing/2014/main" id="{FCE2F836-1102-E24C-9A0D-39F7DA67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65" y="5795974"/>
            <a:ext cx="10493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5">
            <a:extLst>
              <a:ext uri="{FF2B5EF4-FFF2-40B4-BE49-F238E27FC236}">
                <a16:creationId xmlns:a16="http://schemas.microsoft.com/office/drawing/2014/main" id="{D7961897-DDEC-4747-9969-27FD20ED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90" y="5795974"/>
            <a:ext cx="622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مربع نص 7">
            <a:extLst>
              <a:ext uri="{FF2B5EF4-FFF2-40B4-BE49-F238E27FC236}">
                <a16:creationId xmlns:a16="http://schemas.microsoft.com/office/drawing/2014/main" id="{7BB81484-F46A-8A4F-96B5-246C353B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5464" y="2432714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صـ١١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DF186B3-0EA3-C1CC-9CB1-167090B1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928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2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90764" y="31142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4B1E06B-7FDC-6D41-81A0-26BF6834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217" y="1382978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dirty="0"/>
              <a:t>بسط كل عبارة مما يأتي 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3C2F28-91A6-FD4B-9C35-9FC0314B4B3D}"/>
              </a:ext>
            </a:extLst>
          </p:cNvPr>
          <p:cNvGrpSpPr>
            <a:grpSpLocks/>
          </p:cNvGrpSpPr>
          <p:nvPr/>
        </p:nvGrpSpPr>
        <p:grpSpPr bwMode="auto">
          <a:xfrm>
            <a:off x="4215254" y="2167394"/>
            <a:ext cx="5005388" cy="3776663"/>
            <a:chOff x="3243" y="1139"/>
            <a:chExt cx="2291" cy="23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29C6EE-08B0-4343-9F5E-722B42378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379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0FE08C18-98BA-2249-8B5D-299D6D0DF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34839096-0E99-2444-A5DA-4057C4A6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279" y="2348369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( ٣ ص</a:t>
            </a:r>
            <a:r>
              <a:rPr lang="ar-SA" altLang="ar-SA" baseline="48000" dirty="0"/>
              <a:t>٤</a:t>
            </a:r>
            <a:r>
              <a:rPr lang="ar-SA" altLang="ar-SA" sz="2400" dirty="0"/>
              <a:t> ) ( ٧ ص</a:t>
            </a:r>
            <a:r>
              <a:rPr lang="ar-SA" altLang="ar-SA" baseline="48000" dirty="0"/>
              <a:t>٥</a:t>
            </a:r>
            <a:r>
              <a:rPr lang="ar-SA" altLang="ar-SA" sz="2400" dirty="0"/>
              <a:t> )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641A5549-F227-DB4E-A858-EA2BC791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654" y="3294519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٣ × ٧ ) 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E5A4DC50-EE4A-E746-B805-F77BE700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017" y="3300869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ص</a:t>
            </a:r>
            <a:r>
              <a:rPr lang="ar-SA" altLang="ar-SA" baseline="48000"/>
              <a:t>٤</a:t>
            </a:r>
            <a:r>
              <a:rPr lang="ar-SA" altLang="ar-SA" sz="2400"/>
              <a:t> × ص</a:t>
            </a:r>
            <a:r>
              <a:rPr lang="ar-SA" altLang="ar-SA" baseline="48000"/>
              <a:t>٥</a:t>
            </a:r>
            <a:r>
              <a:rPr lang="ar-SA" altLang="ar-SA" sz="2400"/>
              <a:t> )  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B76896E9-57DD-7643-B740-E5DEA927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4" y="4231144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٢١ )  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D89EC91-124E-574B-BEC8-917618C58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154" y="4226381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ص</a:t>
            </a:r>
            <a:r>
              <a:rPr lang="ar-SA" altLang="ar-SA" sz="2800" baseline="50000"/>
              <a:t> </a:t>
            </a:r>
            <a:r>
              <a:rPr lang="ar-SA" altLang="ar-SA" baseline="48000"/>
              <a:t>٤ + ٥</a:t>
            </a:r>
            <a:r>
              <a:rPr lang="ar-SA" altLang="ar-SA" sz="2400"/>
              <a:t> )  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1A4ADE7B-9232-3944-AAE3-0C2E2DAF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217" y="5239206"/>
            <a:ext cx="209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٢١ ص</a:t>
            </a:r>
            <a:r>
              <a:rPr lang="ar-SA" altLang="ar-SA" baseline="50000"/>
              <a:t> </a:t>
            </a:r>
            <a:r>
              <a:rPr lang="ar-SA" altLang="ar-SA" baseline="48000"/>
              <a:t>٩</a:t>
            </a:r>
          </a:p>
        </p:txBody>
      </p:sp>
      <p:sp>
        <p:nvSpPr>
          <p:cNvPr id="25" name="Text Box 58">
            <a:extLst>
              <a:ext uri="{FF2B5EF4-FFF2-40B4-BE49-F238E27FC236}">
                <a16:creationId xmlns:a16="http://schemas.microsoft.com/office/drawing/2014/main" id="{B0E8BA67-8AEA-1545-B4FB-F05D2F2A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042" y="2517460"/>
            <a:ext cx="1708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ضرب القوى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26" name="مربع نص 6">
            <a:extLst>
              <a:ext uri="{FF2B5EF4-FFF2-40B4-BE49-F238E27FC236}">
                <a16:creationId xmlns:a16="http://schemas.microsoft.com/office/drawing/2014/main" id="{BCB466FD-B338-B344-8723-F8997751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753" y="1304266"/>
            <a:ext cx="1258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صـ١١-٢أ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C1B4066-6003-F4C5-498E-9D8F7735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19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11" name="Group 37">
            <a:extLst>
              <a:ext uri="{FF2B5EF4-FFF2-40B4-BE49-F238E27FC236}">
                <a16:creationId xmlns:a16="http://schemas.microsoft.com/office/drawing/2014/main" id="{10460A2C-75A4-7C44-B4C5-1A129A420FA4}"/>
              </a:ext>
            </a:extLst>
          </p:cNvPr>
          <p:cNvGrpSpPr>
            <a:grpSpLocks/>
          </p:cNvGrpSpPr>
          <p:nvPr/>
        </p:nvGrpSpPr>
        <p:grpSpPr bwMode="auto">
          <a:xfrm>
            <a:off x="2701676" y="2091830"/>
            <a:ext cx="6877050" cy="4213225"/>
            <a:chOff x="3243" y="1139"/>
            <a:chExt cx="2291" cy="2654"/>
          </a:xfrm>
        </p:grpSpPr>
        <p:sp>
          <p:nvSpPr>
            <p:cNvPr id="14" name="Rectangle 38">
              <a:extLst>
                <a:ext uri="{FF2B5EF4-FFF2-40B4-BE49-F238E27FC236}">
                  <a16:creationId xmlns:a16="http://schemas.microsoft.com/office/drawing/2014/main" id="{E0E76B83-3A1E-5843-AD48-8141A7F10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654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6" name="Line 39">
              <a:extLst>
                <a:ext uri="{FF2B5EF4-FFF2-40B4-BE49-F238E27FC236}">
                  <a16:creationId xmlns:a16="http://schemas.microsoft.com/office/drawing/2014/main" id="{05D465EC-0C95-7F4F-A167-AFED4D38D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7" name="Text Box 87">
            <a:extLst>
              <a:ext uri="{FF2B5EF4-FFF2-40B4-BE49-F238E27FC236}">
                <a16:creationId xmlns:a16="http://schemas.microsoft.com/office/drawing/2014/main" id="{3597A514-F106-7D47-9F9F-FC0779E91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701" y="2272805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ــ ٤ ر س</a:t>
            </a:r>
            <a:r>
              <a:rPr lang="ar-SA" altLang="ar-SA" baseline="46000"/>
              <a:t>٢</a:t>
            </a:r>
            <a:r>
              <a:rPr lang="ar-SA" altLang="ar-SA" sz="2400"/>
              <a:t> ن</a:t>
            </a:r>
            <a:r>
              <a:rPr lang="ar-SA" altLang="ar-SA" baseline="48000"/>
              <a:t>٣</a:t>
            </a:r>
            <a:r>
              <a:rPr lang="ar-SA" altLang="ar-SA" sz="2400"/>
              <a:t> ) ( ــ ٦ ر</a:t>
            </a:r>
            <a:r>
              <a:rPr lang="ar-SA" altLang="ar-SA" baseline="46000"/>
              <a:t>٥</a:t>
            </a:r>
            <a:r>
              <a:rPr lang="ar-SA" altLang="ar-SA" sz="2400"/>
              <a:t>س</a:t>
            </a:r>
            <a:r>
              <a:rPr lang="ar-SA" altLang="ar-SA" baseline="48000"/>
              <a:t>٢</a:t>
            </a:r>
            <a:r>
              <a:rPr lang="ar-SA" altLang="ar-SA" sz="2400"/>
              <a:t> ن )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FEC5FDA6-9A7C-E94A-8E84-F957F6D8B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163" y="3218955"/>
            <a:ext cx="205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ــ ٤ ×  ــ ٦ )  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DA6903CD-D75A-7D40-A57C-6B012CB4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351" y="3214192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ر</a:t>
            </a:r>
            <a:r>
              <a:rPr lang="ar-SA" altLang="ar-SA" baseline="48000"/>
              <a:t>١</a:t>
            </a:r>
            <a:r>
              <a:rPr lang="ar-SA" altLang="ar-SA" sz="2400"/>
              <a:t> ×  ر</a:t>
            </a:r>
            <a:r>
              <a:rPr lang="ar-SA" altLang="ar-SA" baseline="46000"/>
              <a:t>٥</a:t>
            </a:r>
            <a:r>
              <a:rPr lang="ar-SA" altLang="ar-SA" sz="2400"/>
              <a:t> )  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CB2607DE-6E17-F643-A8A2-DF373016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813" y="415558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٢٤ ) 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B57436A7-D4E1-3544-AA5A-FEB454AF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751" y="4166692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ر</a:t>
            </a:r>
            <a:r>
              <a:rPr lang="ar-SA" altLang="ar-SA" sz="2800" baseline="50000"/>
              <a:t> </a:t>
            </a:r>
            <a:r>
              <a:rPr lang="ar-SA" altLang="ar-SA" baseline="50000"/>
              <a:t>١</a:t>
            </a:r>
            <a:r>
              <a:rPr lang="ar-SA" altLang="ar-SA" sz="2400"/>
              <a:t> </a:t>
            </a:r>
            <a:r>
              <a:rPr lang="ar-SA" altLang="ar-SA" baseline="50000"/>
              <a:t>+ </a:t>
            </a:r>
            <a:r>
              <a:rPr lang="ar-SA" altLang="ar-SA" baseline="46000"/>
              <a:t>٥</a:t>
            </a:r>
            <a:r>
              <a:rPr lang="ar-SA" altLang="ar-SA" sz="2400"/>
              <a:t> )  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FF728A26-9D20-DD4E-BBF1-370D9790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338" y="5163642"/>
            <a:ext cx="255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٢٤ ر</a:t>
            </a:r>
            <a:r>
              <a:rPr lang="ar-SA" altLang="ar-SA" baseline="46000"/>
              <a:t>٦</a:t>
            </a:r>
            <a:r>
              <a:rPr lang="ar-SA" altLang="ar-SA" sz="2400"/>
              <a:t> س</a:t>
            </a:r>
            <a:r>
              <a:rPr lang="ar-SA" altLang="ar-SA" baseline="48000"/>
              <a:t>٤</a:t>
            </a:r>
            <a:r>
              <a:rPr lang="ar-SA" altLang="ar-SA" sz="2400"/>
              <a:t> ن</a:t>
            </a:r>
            <a:r>
              <a:rPr lang="ar-SA" altLang="ar-SA" baseline="48000"/>
              <a:t>٤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47EF61C-5B40-614A-AAA8-7E03B3BB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13" y="321895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س</a:t>
            </a:r>
            <a:r>
              <a:rPr lang="ar-SA" altLang="ar-SA" baseline="46000"/>
              <a:t>٢</a:t>
            </a:r>
            <a:r>
              <a:rPr lang="ar-SA" altLang="ar-SA" sz="2400"/>
              <a:t> ×  س</a:t>
            </a:r>
            <a:r>
              <a:rPr lang="ar-SA" altLang="ar-SA" baseline="48000"/>
              <a:t>٢</a:t>
            </a:r>
            <a:r>
              <a:rPr lang="ar-SA" altLang="ar-SA" sz="2400"/>
              <a:t> )  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34B1B61E-E98D-2840-A7D4-064F2A6C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013" y="4166692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س</a:t>
            </a:r>
            <a:r>
              <a:rPr lang="ar-SA" altLang="ar-SA" baseline="46000"/>
              <a:t> ٢</a:t>
            </a:r>
            <a:r>
              <a:rPr lang="ar-SA" altLang="ar-SA" baseline="48000"/>
              <a:t> + ٢</a:t>
            </a:r>
            <a:r>
              <a:rPr lang="ar-SA" altLang="ar-SA" sz="2400"/>
              <a:t> )  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39340512-5A3D-4D4D-B794-6F62CFAD3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676" y="3220542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ن</a:t>
            </a:r>
            <a:r>
              <a:rPr lang="ar-SA" altLang="ar-SA" baseline="46000"/>
              <a:t>٣</a:t>
            </a:r>
            <a:r>
              <a:rPr lang="ar-SA" altLang="ar-SA" sz="2400"/>
              <a:t> ×  ن</a:t>
            </a:r>
            <a:r>
              <a:rPr lang="ar-SA" altLang="ar-SA" baseline="48000"/>
              <a:t>١</a:t>
            </a:r>
            <a:r>
              <a:rPr lang="ar-SA" altLang="ar-SA" sz="2400"/>
              <a:t> )  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9EC7B769-7BD5-2843-AB63-EBCA44D8B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226" y="4171455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ن</a:t>
            </a:r>
            <a:r>
              <a:rPr lang="ar-SA" altLang="ar-SA" baseline="46000"/>
              <a:t> ٣</a:t>
            </a:r>
            <a:r>
              <a:rPr lang="ar-SA" altLang="ar-SA" baseline="48000"/>
              <a:t> + ١</a:t>
            </a:r>
            <a:r>
              <a:rPr lang="ar-SA" altLang="ar-SA" sz="2400"/>
              <a:t> )  </a:t>
            </a:r>
          </a:p>
        </p:txBody>
      </p:sp>
      <p:sp>
        <p:nvSpPr>
          <p:cNvPr id="28" name="Rectangle 51">
            <a:extLst>
              <a:ext uri="{FF2B5EF4-FFF2-40B4-BE49-F238E27FC236}">
                <a16:creationId xmlns:a16="http://schemas.microsoft.com/office/drawing/2014/main" id="{464F7DB3-6FD3-4D41-A4D6-23DBA5F47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770" y="1331761"/>
            <a:ext cx="2917825" cy="53975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كل عبارة مما يأتي :</a:t>
            </a:r>
          </a:p>
        </p:txBody>
      </p:sp>
      <p:sp>
        <p:nvSpPr>
          <p:cNvPr id="29" name="مربع نص 16">
            <a:extLst>
              <a:ext uri="{FF2B5EF4-FFF2-40B4-BE49-F238E27FC236}">
                <a16:creationId xmlns:a16="http://schemas.microsoft.com/office/drawing/2014/main" id="{C11D452C-26F6-1E4D-8F4C-CD04C31F6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401" y="1411586"/>
            <a:ext cx="1258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صـ١١-٢ب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59C5366-2DC9-CFD8-46E3-7EEC9B7C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21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745D8792-7AED-C94A-94E9-8B5B48B76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651" y="1348116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كل عبارة مما يأتي :</a:t>
            </a:r>
          </a:p>
        </p:txBody>
      </p:sp>
      <p:grpSp>
        <p:nvGrpSpPr>
          <p:cNvPr id="16" name="Group 26">
            <a:extLst>
              <a:ext uri="{FF2B5EF4-FFF2-40B4-BE49-F238E27FC236}">
                <a16:creationId xmlns:a16="http://schemas.microsoft.com/office/drawing/2014/main" id="{428A8C9E-690F-CE4F-8A7E-58ECB4289F47}"/>
              </a:ext>
            </a:extLst>
          </p:cNvPr>
          <p:cNvGrpSpPr>
            <a:grpSpLocks/>
          </p:cNvGrpSpPr>
          <p:nvPr/>
        </p:nvGrpSpPr>
        <p:grpSpPr bwMode="auto">
          <a:xfrm>
            <a:off x="6526126" y="2175204"/>
            <a:ext cx="3636963" cy="3170238"/>
            <a:chOff x="3243" y="1139"/>
            <a:chExt cx="2291" cy="1997"/>
          </a:xfrm>
        </p:grpSpPr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2790A2B6-605D-4E45-B6CA-4584BDE76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1997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2054463-EA85-6646-9DC1-3ED178857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E72B9AEE-F72C-2D4A-8C8C-731E1608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426" y="2356179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 ك (  ك</a:t>
            </a:r>
            <a:r>
              <a:rPr lang="ar-SA" altLang="ar-SA" baseline="48000" dirty="0"/>
              <a:t>٣</a:t>
            </a:r>
            <a:r>
              <a:rPr lang="ar-SA" altLang="ar-SA" sz="2400" dirty="0"/>
              <a:t>)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AA35794E-D4EF-8C4A-981E-6094F094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101" y="3302329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١ × ١ ) 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E8A817DA-CADD-AD44-93A2-4752BE589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264" y="3297566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ك</a:t>
            </a:r>
            <a:r>
              <a:rPr lang="ar-SA" altLang="ar-SA" baseline="48000"/>
              <a:t>١</a:t>
            </a:r>
            <a:r>
              <a:rPr lang="ar-SA" altLang="ar-SA" sz="2400"/>
              <a:t> ×  ك</a:t>
            </a:r>
            <a:r>
              <a:rPr lang="ar-SA" altLang="ar-SA" baseline="48000"/>
              <a:t>٣</a:t>
            </a:r>
            <a:r>
              <a:rPr lang="ar-SA" altLang="ar-SA" sz="2400"/>
              <a:t> )  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1DCB766-F1E2-454D-AE55-C42740A49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001" y="4238954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١ )  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4E2FD812-1C47-3B43-9B11-87F289F7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01" y="4234191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ك</a:t>
            </a:r>
            <a:r>
              <a:rPr lang="ar-SA" altLang="ar-SA" sz="2800" baseline="50000"/>
              <a:t> </a:t>
            </a:r>
            <a:r>
              <a:rPr lang="ar-SA" altLang="ar-SA" baseline="48000"/>
              <a:t>١ + ٣</a:t>
            </a:r>
            <a:r>
              <a:rPr lang="ar-SA" altLang="ar-SA" sz="2400"/>
              <a:t>)  </a:t>
            </a:r>
          </a:p>
        </p:txBody>
      </p:sp>
      <p:grpSp>
        <p:nvGrpSpPr>
          <p:cNvPr id="24" name="Group 35">
            <a:extLst>
              <a:ext uri="{FF2B5EF4-FFF2-40B4-BE49-F238E27FC236}">
                <a16:creationId xmlns:a16="http://schemas.microsoft.com/office/drawing/2014/main" id="{B1192383-5C98-224F-B9AF-7210A8DA6573}"/>
              </a:ext>
            </a:extLst>
          </p:cNvPr>
          <p:cNvGrpSpPr>
            <a:grpSpLocks/>
          </p:cNvGrpSpPr>
          <p:nvPr/>
        </p:nvGrpSpPr>
        <p:grpSpPr bwMode="auto">
          <a:xfrm>
            <a:off x="2133514" y="2164091"/>
            <a:ext cx="3816350" cy="3757613"/>
            <a:chOff x="3243" y="1139"/>
            <a:chExt cx="2291" cy="2367"/>
          </a:xfrm>
        </p:grpSpPr>
        <p:sp>
          <p:nvSpPr>
            <p:cNvPr id="25" name="Rectangle 36">
              <a:extLst>
                <a:ext uri="{FF2B5EF4-FFF2-40B4-BE49-F238E27FC236}">
                  <a16:creationId xmlns:a16="http://schemas.microsoft.com/office/drawing/2014/main" id="{30B908C3-CF1D-D949-9BF9-DAE05863C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367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6" name="Line 37">
              <a:extLst>
                <a:ext uri="{FF2B5EF4-FFF2-40B4-BE49-F238E27FC236}">
                  <a16:creationId xmlns:a16="http://schemas.microsoft.com/office/drawing/2014/main" id="{C0CE59B7-9D55-1F44-9B9C-6F099F9AC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7" name="Text Box 87">
            <a:extLst>
              <a:ext uri="{FF2B5EF4-FFF2-40B4-BE49-F238E27FC236}">
                <a16:creationId xmlns:a16="http://schemas.microsoft.com/office/drawing/2014/main" id="{70E9526A-C79D-4244-A03C-BD1F868FE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939" y="2345066"/>
            <a:ext cx="281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م</a:t>
            </a:r>
            <a:r>
              <a:rPr lang="ar-SA" altLang="ar-SA" baseline="48000"/>
              <a:t>٤</a:t>
            </a:r>
            <a:r>
              <a:rPr lang="ar-SA" altLang="ar-SA" sz="2400"/>
              <a:t> (  م</a:t>
            </a:r>
            <a:r>
              <a:rPr lang="ar-SA" altLang="ar-SA" baseline="48000"/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4B1B60DA-2D22-8644-BE1F-1C26A238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876" y="3291216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١ × ١ )  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23C431DB-2FF3-3041-A098-E5990D13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039" y="3286454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م</a:t>
            </a:r>
            <a:r>
              <a:rPr lang="ar-SA" altLang="ar-SA" baseline="48000"/>
              <a:t>٤</a:t>
            </a:r>
            <a:r>
              <a:rPr lang="ar-SA" altLang="ar-SA" sz="2400"/>
              <a:t>×  م</a:t>
            </a:r>
            <a:r>
              <a:rPr lang="ar-SA" altLang="ar-SA" baseline="46000"/>
              <a:t>٢</a:t>
            </a:r>
            <a:r>
              <a:rPr lang="ar-SA" altLang="ar-SA" sz="2400"/>
              <a:t> )  </a:t>
            </a: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FF2835A2-671E-394D-BC4B-CC8160DBC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851" y="4227841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١ )  </a:t>
            </a: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B5844F1D-AAEB-C54B-A0D3-F43E239F7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789" y="4223079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  م</a:t>
            </a:r>
            <a:r>
              <a:rPr lang="ar-SA" altLang="ar-SA" sz="2800" baseline="50000"/>
              <a:t> </a:t>
            </a:r>
            <a:r>
              <a:rPr lang="ar-SA" altLang="ar-SA" baseline="50000"/>
              <a:t>٤ + </a:t>
            </a:r>
            <a:r>
              <a:rPr lang="ar-SA" altLang="ar-SA" baseline="46000"/>
              <a:t>٢</a:t>
            </a:r>
            <a:r>
              <a:rPr lang="ar-SA" altLang="ar-SA" sz="2400"/>
              <a:t> )  </a:t>
            </a: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2B1C803E-2134-C14B-A6CB-B497BB1DC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439" y="5235904"/>
            <a:ext cx="209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م</a:t>
            </a:r>
            <a:r>
              <a:rPr lang="ar-SA" altLang="ar-SA" baseline="48000"/>
              <a:t>٦</a:t>
            </a:r>
          </a:p>
        </p:txBody>
      </p:sp>
      <p:sp>
        <p:nvSpPr>
          <p:cNvPr id="33" name="مربع نص 21">
            <a:extLst>
              <a:ext uri="{FF2B5EF4-FFF2-40B4-BE49-F238E27FC236}">
                <a16:creationId xmlns:a16="http://schemas.microsoft.com/office/drawing/2014/main" id="{ABA7046E-8F09-B740-9716-D2242D67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157" y="1475910"/>
            <a:ext cx="1258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صـ١٣-٧-٨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DD952F4-A715-0D4A-72CB-D8D03EAF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06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14C486A7-BC88-8E4E-9470-0D96F00CA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276" y="1326344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كل عبارة مما يأتي :</a:t>
            </a:r>
          </a:p>
        </p:txBody>
      </p:sp>
      <p:grpSp>
        <p:nvGrpSpPr>
          <p:cNvPr id="14" name="Group 47">
            <a:extLst>
              <a:ext uri="{FF2B5EF4-FFF2-40B4-BE49-F238E27FC236}">
                <a16:creationId xmlns:a16="http://schemas.microsoft.com/office/drawing/2014/main" id="{0305D3B6-5B2B-7744-9C78-EB80010446C7}"/>
              </a:ext>
            </a:extLst>
          </p:cNvPr>
          <p:cNvGrpSpPr>
            <a:grpSpLocks/>
          </p:cNvGrpSpPr>
          <p:nvPr/>
        </p:nvGrpSpPr>
        <p:grpSpPr bwMode="auto">
          <a:xfrm>
            <a:off x="6599139" y="2153432"/>
            <a:ext cx="3636962" cy="3779838"/>
            <a:chOff x="3243" y="1139"/>
            <a:chExt cx="2291" cy="2381"/>
          </a:xfrm>
        </p:grpSpPr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80D90F24-E897-9D45-A8AB-761AF1716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381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 dirty="0"/>
            </a:p>
          </p:txBody>
        </p:sp>
        <p:sp>
          <p:nvSpPr>
            <p:cNvPr id="17" name="Line 49">
              <a:extLst>
                <a:ext uri="{FF2B5EF4-FFF2-40B4-BE49-F238E27FC236}">
                  <a16:creationId xmlns:a16="http://schemas.microsoft.com/office/drawing/2014/main" id="{84241554-3A2B-F241-983C-7E0D97FCD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3B684946-90F4-4D4E-B039-4C7340351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439" y="2334407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 ٢ ك</a:t>
            </a:r>
            <a:r>
              <a:rPr lang="ar-SA" altLang="ar-SA" baseline="48000"/>
              <a:t>٢</a:t>
            </a:r>
            <a:r>
              <a:rPr lang="ar-SA" altLang="ar-SA" sz="2400"/>
              <a:t> ( ٩ ك</a:t>
            </a:r>
            <a:r>
              <a:rPr lang="ar-SA" altLang="ar-SA" baseline="48000"/>
              <a:t>٤</a:t>
            </a:r>
            <a:r>
              <a:rPr lang="ar-SA" altLang="ar-SA" sz="2400"/>
              <a:t> )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FD97A49-CFF5-C843-BBE9-0B790243E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114" y="3280557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٢ × ٩ )  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520C531F-28C8-334E-AF0F-521074F29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276" y="3275794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ك</a:t>
            </a:r>
            <a:r>
              <a:rPr lang="ar-SA" altLang="ar-SA" baseline="48000"/>
              <a:t>٢</a:t>
            </a:r>
            <a:r>
              <a:rPr lang="ar-SA" altLang="ar-SA" sz="2400"/>
              <a:t> × ك</a:t>
            </a:r>
            <a:r>
              <a:rPr lang="ar-SA" altLang="ar-SA" baseline="48000"/>
              <a:t>٤</a:t>
            </a:r>
            <a:r>
              <a:rPr lang="ar-SA" altLang="ar-SA" sz="2400"/>
              <a:t> ) 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82F245EC-4939-4F4B-A333-C5199594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014" y="4217182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١٨ )  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2851DCB0-83B3-1B46-89D5-CFCB53DA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614" y="4212419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ك</a:t>
            </a:r>
            <a:r>
              <a:rPr lang="ar-SA" altLang="ar-SA" sz="2800" baseline="50000"/>
              <a:t> </a:t>
            </a:r>
            <a:r>
              <a:rPr lang="ar-SA" altLang="ar-SA" baseline="48000"/>
              <a:t>٢ + ٤</a:t>
            </a:r>
            <a:r>
              <a:rPr lang="ar-SA" altLang="ar-SA" sz="2400"/>
              <a:t> )  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6C7E564-B0BF-514A-9794-974265A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676" y="5225244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١٨ ك</a:t>
            </a:r>
            <a:r>
              <a:rPr lang="ar-SA" altLang="ar-SA" baseline="50000"/>
              <a:t> </a:t>
            </a:r>
            <a:r>
              <a:rPr lang="ar-SA" altLang="ar-SA" baseline="48000"/>
              <a:t>٦</a:t>
            </a:r>
          </a:p>
        </p:txBody>
      </p:sp>
      <p:grpSp>
        <p:nvGrpSpPr>
          <p:cNvPr id="24" name="Group 56">
            <a:extLst>
              <a:ext uri="{FF2B5EF4-FFF2-40B4-BE49-F238E27FC236}">
                <a16:creationId xmlns:a16="http://schemas.microsoft.com/office/drawing/2014/main" id="{EF9B6A8C-8306-B745-8F58-1F5D11339CE0}"/>
              </a:ext>
            </a:extLst>
          </p:cNvPr>
          <p:cNvGrpSpPr>
            <a:grpSpLocks/>
          </p:cNvGrpSpPr>
          <p:nvPr/>
        </p:nvGrpSpPr>
        <p:grpSpPr bwMode="auto">
          <a:xfrm>
            <a:off x="1774726" y="2142319"/>
            <a:ext cx="4572000" cy="3943350"/>
            <a:chOff x="3243" y="1139"/>
            <a:chExt cx="2291" cy="2484"/>
          </a:xfrm>
        </p:grpSpPr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575C9D93-E988-6C4B-BCD6-ACCCADB8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484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6" name="Line 58">
              <a:extLst>
                <a:ext uri="{FF2B5EF4-FFF2-40B4-BE49-F238E27FC236}">
                  <a16:creationId xmlns:a16="http://schemas.microsoft.com/office/drawing/2014/main" id="{E6870893-A502-774A-873C-922E6A4A2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7" name="Text Box 87">
            <a:extLst>
              <a:ext uri="{FF2B5EF4-FFF2-40B4-BE49-F238E27FC236}">
                <a16:creationId xmlns:a16="http://schemas.microsoft.com/office/drawing/2014/main" id="{19BB1FB9-4027-AF42-AC5B-52C34E77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151" y="2323294"/>
            <a:ext cx="305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٥ م</a:t>
            </a:r>
            <a:r>
              <a:rPr lang="ar-SA" altLang="ar-SA" baseline="48000"/>
              <a:t>٤</a:t>
            </a:r>
            <a:r>
              <a:rPr lang="ar-SA" altLang="ar-SA" sz="2400"/>
              <a:t> ف ) ( ٧ م</a:t>
            </a:r>
            <a:r>
              <a:rPr lang="ar-SA" altLang="ar-SA" baseline="48000"/>
              <a:t>٤</a:t>
            </a:r>
            <a:r>
              <a:rPr lang="ar-SA" altLang="ar-SA" sz="2400"/>
              <a:t> ف</a:t>
            </a:r>
            <a:r>
              <a:rPr lang="ar-SA" altLang="ar-SA" baseline="48000"/>
              <a:t>٣</a:t>
            </a:r>
            <a:r>
              <a:rPr lang="ar-SA" altLang="ar-SA" sz="2400"/>
              <a:t> )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0315D1F7-3614-B44D-9F5F-ED58F96B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739" y="3269444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٥ × ٧ )  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A94C4BCC-5C0A-C04A-A606-A32D5C77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901" y="3264682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م</a:t>
            </a:r>
            <a:r>
              <a:rPr lang="ar-SA" altLang="ar-SA" baseline="48000"/>
              <a:t>٤</a:t>
            </a:r>
            <a:r>
              <a:rPr lang="ar-SA" altLang="ar-SA" sz="2400"/>
              <a:t> ×  م</a:t>
            </a:r>
            <a:r>
              <a:rPr lang="ar-SA" altLang="ar-SA" baseline="46000"/>
              <a:t>٤</a:t>
            </a:r>
            <a:r>
              <a:rPr lang="ar-SA" altLang="ar-SA" sz="2400"/>
              <a:t> )  </a:t>
            </a: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29A67D21-F9D9-D545-99BF-84499435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251" y="4206069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٣٥ )  </a:t>
            </a: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61DAC11F-6B9B-CF41-95DE-70EBA8674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776" y="4206069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م</a:t>
            </a:r>
            <a:r>
              <a:rPr lang="ar-SA" altLang="ar-SA" sz="2800" baseline="50000"/>
              <a:t> </a:t>
            </a:r>
            <a:r>
              <a:rPr lang="ar-SA" altLang="ar-SA" baseline="50000"/>
              <a:t>٤</a:t>
            </a:r>
            <a:r>
              <a:rPr lang="ar-SA" altLang="ar-SA" sz="2400"/>
              <a:t> </a:t>
            </a:r>
            <a:r>
              <a:rPr lang="ar-SA" altLang="ar-SA" baseline="50000"/>
              <a:t>+ </a:t>
            </a:r>
            <a:r>
              <a:rPr lang="ar-SA" altLang="ar-SA" baseline="46000"/>
              <a:t>٤</a:t>
            </a:r>
            <a:r>
              <a:rPr lang="ar-SA" altLang="ar-SA" sz="2400"/>
              <a:t> )  </a:t>
            </a: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7151CED7-CCA3-F642-9460-648B6E067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301" y="5214132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٣٥ م</a:t>
            </a:r>
            <a:r>
              <a:rPr lang="ar-SA" altLang="ar-SA" baseline="48000"/>
              <a:t>٨</a:t>
            </a:r>
            <a:r>
              <a:rPr lang="ar-SA" altLang="ar-SA" sz="2400"/>
              <a:t>ف</a:t>
            </a:r>
            <a:r>
              <a:rPr lang="ar-SA" altLang="ar-SA" baseline="48000"/>
              <a:t>٤</a:t>
            </a: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3F8F1A79-0B2B-FE45-BCA0-CCC58813E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39" y="3269444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ف</a:t>
            </a:r>
            <a:r>
              <a:rPr lang="ar-SA" altLang="ar-SA" baseline="46000"/>
              <a:t>١</a:t>
            </a:r>
            <a:r>
              <a:rPr lang="ar-SA" altLang="ar-SA" sz="2400"/>
              <a:t> × ف</a:t>
            </a:r>
            <a:r>
              <a:rPr lang="ar-SA" altLang="ar-SA" baseline="48000"/>
              <a:t>٣</a:t>
            </a:r>
            <a:r>
              <a:rPr lang="ar-SA" altLang="ar-SA" sz="2400"/>
              <a:t>)  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FFCB1F15-EF24-3440-8E82-13B7EF182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039" y="4210832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ف</a:t>
            </a:r>
            <a:r>
              <a:rPr lang="ar-SA" altLang="ar-SA" baseline="46000"/>
              <a:t> ١</a:t>
            </a:r>
            <a:r>
              <a:rPr lang="ar-SA" altLang="ar-SA" baseline="48000"/>
              <a:t> + ٣</a:t>
            </a:r>
            <a:r>
              <a:rPr lang="ar-SA" altLang="ar-SA" sz="2400"/>
              <a:t> )  </a:t>
            </a:r>
          </a:p>
        </p:txBody>
      </p:sp>
      <p:sp>
        <p:nvSpPr>
          <p:cNvPr id="36" name="مربع نص 23">
            <a:extLst>
              <a:ext uri="{FF2B5EF4-FFF2-40B4-BE49-F238E27FC236}">
                <a16:creationId xmlns:a16="http://schemas.microsoft.com/office/drawing/2014/main" id="{8B5873DA-0DFA-9D48-85F3-CE276A64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495" y="1488948"/>
            <a:ext cx="176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صـ١٣/-٩-١٠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25511A-1FFF-8145-A3D1-A3ECE42E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06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21BCDA6E-B271-ED4F-8FD5-D4403D68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341" y="1442654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كل عبارة مما يأتي :</a:t>
            </a:r>
          </a:p>
        </p:txBody>
      </p:sp>
      <p:grpSp>
        <p:nvGrpSpPr>
          <p:cNvPr id="14" name="Group 47">
            <a:extLst>
              <a:ext uri="{FF2B5EF4-FFF2-40B4-BE49-F238E27FC236}">
                <a16:creationId xmlns:a16="http://schemas.microsoft.com/office/drawing/2014/main" id="{A764AF0D-CAE0-B343-9043-4B9136F59A18}"/>
              </a:ext>
            </a:extLst>
          </p:cNvPr>
          <p:cNvGrpSpPr>
            <a:grpSpLocks/>
          </p:cNvGrpSpPr>
          <p:nvPr/>
        </p:nvGrpSpPr>
        <p:grpSpPr bwMode="auto">
          <a:xfrm>
            <a:off x="6714204" y="2269742"/>
            <a:ext cx="3636962" cy="3760788"/>
            <a:chOff x="3243" y="1139"/>
            <a:chExt cx="2291" cy="2369"/>
          </a:xfrm>
        </p:grpSpPr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B43176D7-7ACA-B845-9FD4-BB8FA19E6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369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7" name="Line 49">
              <a:extLst>
                <a:ext uri="{FF2B5EF4-FFF2-40B4-BE49-F238E27FC236}">
                  <a16:creationId xmlns:a16="http://schemas.microsoft.com/office/drawing/2014/main" id="{A70B6C15-5A34-A948-B2A1-5391C77D8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0EC6FD72-13EF-4641-A3D4-F010132F9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504" y="2450717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 ( ك</a:t>
            </a:r>
            <a:r>
              <a:rPr lang="ar-SA" altLang="ar-SA" baseline="48000"/>
              <a:t>٢</a:t>
            </a:r>
            <a:r>
              <a:rPr lang="ar-SA" altLang="ar-SA" sz="2400"/>
              <a:t> )( ٢ ك</a:t>
            </a:r>
            <a:r>
              <a:rPr lang="ar-SA" altLang="ar-SA" baseline="48000"/>
              <a:t>٤</a:t>
            </a:r>
            <a:r>
              <a:rPr lang="ar-SA" altLang="ar-SA" sz="2400"/>
              <a:t> )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1FDF519D-BF9D-F040-A303-AAAB9130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179" y="3396867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١ × ٢ )  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1CF6265E-9A90-8B4A-A9B6-D81E634F9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154" y="3446079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ك</a:t>
            </a:r>
            <a:r>
              <a:rPr lang="ar-SA" altLang="ar-SA" baseline="48000"/>
              <a:t>٢</a:t>
            </a:r>
            <a:r>
              <a:rPr lang="ar-SA" altLang="ar-SA" sz="2400"/>
              <a:t> × ك</a:t>
            </a:r>
            <a:r>
              <a:rPr lang="ar-SA" altLang="ar-SA" baseline="48000"/>
              <a:t>٤</a:t>
            </a:r>
            <a:r>
              <a:rPr lang="ar-SA" altLang="ar-SA" sz="2400"/>
              <a:t> ) 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802C331E-4B16-4245-B546-625C6756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079" y="4333492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٢ )  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1BDAC4E1-4185-0F45-8B75-A606BEEB6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679" y="4328729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ك</a:t>
            </a:r>
            <a:r>
              <a:rPr lang="ar-SA" altLang="ar-SA" sz="2800" baseline="50000"/>
              <a:t> </a:t>
            </a:r>
            <a:r>
              <a:rPr lang="ar-SA" altLang="ar-SA" baseline="48000"/>
              <a:t>٢ + ٤</a:t>
            </a:r>
            <a:r>
              <a:rPr lang="ar-SA" altLang="ar-SA" sz="2400"/>
              <a:t> )  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FA30524B-382A-9A4C-970B-6F69F7B76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741" y="5341554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٢ ك</a:t>
            </a:r>
            <a:r>
              <a:rPr lang="ar-SA" altLang="ar-SA" baseline="50000"/>
              <a:t> </a:t>
            </a:r>
            <a:r>
              <a:rPr lang="ar-SA" altLang="ar-SA" baseline="48000"/>
              <a:t>٦</a:t>
            </a:r>
          </a:p>
        </p:txBody>
      </p:sp>
      <p:grpSp>
        <p:nvGrpSpPr>
          <p:cNvPr id="24" name="Group 56">
            <a:extLst>
              <a:ext uri="{FF2B5EF4-FFF2-40B4-BE49-F238E27FC236}">
                <a16:creationId xmlns:a16="http://schemas.microsoft.com/office/drawing/2014/main" id="{7903C041-4F5F-4C49-AAE2-35C062FD816C}"/>
              </a:ext>
            </a:extLst>
          </p:cNvPr>
          <p:cNvGrpSpPr>
            <a:grpSpLocks/>
          </p:cNvGrpSpPr>
          <p:nvPr/>
        </p:nvGrpSpPr>
        <p:grpSpPr bwMode="auto">
          <a:xfrm>
            <a:off x="1565941" y="2258629"/>
            <a:ext cx="4895850" cy="3760788"/>
            <a:chOff x="3243" y="1139"/>
            <a:chExt cx="2291" cy="2369"/>
          </a:xfrm>
        </p:grpSpPr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7AABECA7-0BAA-154F-A292-199D824E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369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 dirty="0"/>
            </a:p>
          </p:txBody>
        </p:sp>
        <p:sp>
          <p:nvSpPr>
            <p:cNvPr id="26" name="Line 58">
              <a:extLst>
                <a:ext uri="{FF2B5EF4-FFF2-40B4-BE49-F238E27FC236}">
                  <a16:creationId xmlns:a16="http://schemas.microsoft.com/office/drawing/2014/main" id="{7E5D3897-F24F-7446-90F1-AC72CF9892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7" name="Text Box 87">
            <a:extLst>
              <a:ext uri="{FF2B5EF4-FFF2-40B4-BE49-F238E27FC236}">
                <a16:creationId xmlns:a16="http://schemas.microsoft.com/office/drawing/2014/main" id="{D438EEDA-5685-A94E-9A6B-C0467B387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704" y="2450717"/>
            <a:ext cx="3059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(ص</a:t>
            </a:r>
            <a:r>
              <a:rPr lang="ar-SA" altLang="ar-SA" baseline="48000"/>
              <a:t>٦</a:t>
            </a:r>
            <a:r>
              <a:rPr lang="ar-SA" altLang="ar-SA" sz="2400"/>
              <a:t> ع</a:t>
            </a:r>
            <a:r>
              <a:rPr lang="ar-SA" altLang="ar-SA" sz="2400" baseline="48000"/>
              <a:t>٩</a:t>
            </a:r>
            <a:r>
              <a:rPr lang="ar-SA" altLang="ar-SA" sz="2400"/>
              <a:t>) ( ٦ ص</a:t>
            </a:r>
            <a:r>
              <a:rPr lang="ar-SA" altLang="ar-SA" baseline="48000"/>
              <a:t>٤</a:t>
            </a:r>
            <a:r>
              <a:rPr lang="ar-SA" altLang="ar-SA" sz="2400"/>
              <a:t> ع</a:t>
            </a:r>
            <a:r>
              <a:rPr lang="ar-SA" altLang="ar-SA" baseline="48000"/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55AC89F3-381D-7241-ACBA-6086A6247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804" y="3385754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١ × ٦ )  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A9B40BAE-7F0A-8C4B-A225-7E7B64A6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354" y="3390517"/>
            <a:ext cx="199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ص</a:t>
            </a:r>
            <a:r>
              <a:rPr lang="ar-SA" altLang="ar-SA" baseline="48000"/>
              <a:t>٦</a:t>
            </a:r>
            <a:r>
              <a:rPr lang="ar-SA" altLang="ar-SA" sz="2400"/>
              <a:t> ×  ص</a:t>
            </a:r>
            <a:r>
              <a:rPr lang="ar-SA" altLang="ar-SA" baseline="46000"/>
              <a:t>٤</a:t>
            </a:r>
            <a:r>
              <a:rPr lang="ar-SA" altLang="ar-SA" sz="2400"/>
              <a:t> )  </a:t>
            </a: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9F554BF6-1B98-9A45-AD20-DAB493E9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316" y="4322379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٦ )  </a:t>
            </a: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5EBC53DC-580A-FF45-A6C1-5084886C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841" y="4328729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ص</a:t>
            </a:r>
            <a:r>
              <a:rPr lang="ar-SA" altLang="ar-SA" sz="2800" baseline="50000"/>
              <a:t> </a:t>
            </a:r>
            <a:r>
              <a:rPr lang="ar-SA" altLang="ar-SA" baseline="50000"/>
              <a:t>٦</a:t>
            </a:r>
            <a:r>
              <a:rPr lang="ar-SA" altLang="ar-SA" sz="2400"/>
              <a:t> </a:t>
            </a:r>
            <a:r>
              <a:rPr lang="ar-SA" altLang="ar-SA" baseline="50000"/>
              <a:t>+ </a:t>
            </a:r>
            <a:r>
              <a:rPr lang="ar-SA" altLang="ar-SA" baseline="46000"/>
              <a:t>٤</a:t>
            </a:r>
            <a:r>
              <a:rPr lang="ar-SA" altLang="ar-SA" sz="2400"/>
              <a:t> )  </a:t>
            </a: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E03A1778-091C-2449-9CCC-A1ABF68F7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366" y="5330442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٦ م</a:t>
            </a:r>
            <a:r>
              <a:rPr lang="ar-SA" altLang="ar-SA" baseline="48000"/>
              <a:t>١٠</a:t>
            </a:r>
            <a:r>
              <a:rPr lang="ar-SA" altLang="ar-SA" sz="2400"/>
              <a:t>ع</a:t>
            </a:r>
            <a:r>
              <a:rPr lang="ar-SA" altLang="ar-SA" baseline="48000"/>
              <a:t>١١</a:t>
            </a: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C9FB4264-5FC6-9B47-9E9B-2E421CC6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029" y="3409567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ع </a:t>
            </a:r>
            <a:r>
              <a:rPr lang="ar-SA" altLang="ar-SA" sz="2400" baseline="30000"/>
              <a:t>٩</a:t>
            </a:r>
            <a:r>
              <a:rPr lang="ar-SA" altLang="ar-SA" sz="2400"/>
              <a:t>× ع</a:t>
            </a:r>
            <a:r>
              <a:rPr lang="ar-SA" altLang="ar-SA" baseline="46000"/>
              <a:t>٢</a:t>
            </a:r>
            <a:r>
              <a:rPr lang="ar-SA" altLang="ar-SA" sz="2400"/>
              <a:t>)  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D656B72F-7648-FF40-BF75-D77FBB816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029" y="4328729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ع</a:t>
            </a:r>
            <a:r>
              <a:rPr lang="ar-SA" altLang="ar-SA" baseline="46000"/>
              <a:t> </a:t>
            </a:r>
            <a:r>
              <a:rPr lang="ar-SA" altLang="ar-SA" baseline="48000"/>
              <a:t>١١</a:t>
            </a:r>
            <a:r>
              <a:rPr lang="ar-SA" altLang="ar-SA" sz="2400"/>
              <a:t> )  </a:t>
            </a:r>
          </a:p>
        </p:txBody>
      </p:sp>
      <p:sp>
        <p:nvSpPr>
          <p:cNvPr id="36" name="مربع نص 23">
            <a:extLst>
              <a:ext uri="{FF2B5EF4-FFF2-40B4-BE49-F238E27FC236}">
                <a16:creationId xmlns:a16="http://schemas.microsoft.com/office/drawing/2014/main" id="{AC70F271-8473-5147-AE09-8D73D2061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420" y="1487926"/>
            <a:ext cx="176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صـ١٤/-٢٨-٢٧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D1E549D-FDB8-B14A-4FBF-868BCE92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356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" name="Picture 33">
            <a:extLst>
              <a:ext uri="{FF2B5EF4-FFF2-40B4-BE49-F238E27FC236}">
                <a16:creationId xmlns:a16="http://schemas.microsoft.com/office/drawing/2014/main" id="{E9AF0789-F5B7-DF4C-B4F4-E72F0821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07" y="599923"/>
            <a:ext cx="50196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">
            <a:extLst>
              <a:ext uri="{FF2B5EF4-FFF2-40B4-BE49-F238E27FC236}">
                <a16:creationId xmlns:a16="http://schemas.microsoft.com/office/drawing/2014/main" id="{ADCC80BF-2C3E-1349-927F-484DFC38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07" y="1211110"/>
            <a:ext cx="16081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5">
            <a:extLst>
              <a:ext uri="{FF2B5EF4-FFF2-40B4-BE49-F238E27FC236}">
                <a16:creationId xmlns:a16="http://schemas.microsoft.com/office/drawing/2014/main" id="{CBFED43D-76BE-3E49-A14E-B4C37529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70" y="2398560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7">
            <a:extLst>
              <a:ext uri="{FF2B5EF4-FFF2-40B4-BE49-F238E27FC236}">
                <a16:creationId xmlns:a16="http://schemas.microsoft.com/office/drawing/2014/main" id="{5CBC7604-069B-0F4F-8255-04D4D0C8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07" y="1931835"/>
            <a:ext cx="24288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8">
            <a:extLst>
              <a:ext uri="{FF2B5EF4-FFF2-40B4-BE49-F238E27FC236}">
                <a16:creationId xmlns:a16="http://schemas.microsoft.com/office/drawing/2014/main" id="{287B7133-AC32-2D42-9CC1-BB8F5FB5D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57" y="3303435"/>
            <a:ext cx="2208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9">
            <a:extLst>
              <a:ext uri="{FF2B5EF4-FFF2-40B4-BE49-F238E27FC236}">
                <a16:creationId xmlns:a16="http://schemas.microsoft.com/office/drawing/2014/main" id="{B33F677E-0695-A346-B453-8A5686A78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07" y="3263748"/>
            <a:ext cx="508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0">
            <a:extLst>
              <a:ext uri="{FF2B5EF4-FFF2-40B4-BE49-F238E27FC236}">
                <a16:creationId xmlns:a16="http://schemas.microsoft.com/office/drawing/2014/main" id="{966215FE-EC84-8F43-9E3F-A35CDEA4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57" y="2506510"/>
            <a:ext cx="21875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43">
            <a:extLst>
              <a:ext uri="{FF2B5EF4-FFF2-40B4-BE49-F238E27FC236}">
                <a16:creationId xmlns:a16="http://schemas.microsoft.com/office/drawing/2014/main" id="{29E6E13F-C9DA-BB4F-B43D-D75417778F4E}"/>
              </a:ext>
            </a:extLst>
          </p:cNvPr>
          <p:cNvGrpSpPr>
            <a:grpSpLocks/>
          </p:cNvGrpSpPr>
          <p:nvPr/>
        </p:nvGrpSpPr>
        <p:grpSpPr bwMode="auto">
          <a:xfrm>
            <a:off x="1629669" y="3863058"/>
            <a:ext cx="8702675" cy="2525712"/>
            <a:chOff x="136" y="2409"/>
            <a:chExt cx="5482" cy="1591"/>
          </a:xfrm>
        </p:grpSpPr>
        <p:pic>
          <p:nvPicPr>
            <p:cNvPr id="22" name="Picture 41">
              <a:extLst>
                <a:ext uri="{FF2B5EF4-FFF2-40B4-BE49-F238E27FC236}">
                  <a16:creationId xmlns:a16="http://schemas.microsoft.com/office/drawing/2014/main" id="{8C6A06D6-D3DA-B541-B725-E5536F3FA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2409"/>
              <a:ext cx="5482" cy="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173626C6-C472-D84D-8C4B-94D7097F4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2813"/>
              <a:ext cx="3436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44">
            <a:extLst>
              <a:ext uri="{FF2B5EF4-FFF2-40B4-BE49-F238E27FC236}">
                <a16:creationId xmlns:a16="http://schemas.microsoft.com/office/drawing/2014/main" id="{7F6DA768-F175-D94A-8709-BA6E5E35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19" y="4775353"/>
            <a:ext cx="29670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5">
            <a:extLst>
              <a:ext uri="{FF2B5EF4-FFF2-40B4-BE49-F238E27FC236}">
                <a16:creationId xmlns:a16="http://schemas.microsoft.com/office/drawing/2014/main" id="{44650453-2C40-C748-9C08-8F3F2735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94" y="5330978"/>
            <a:ext cx="4175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8905DD54-FC25-9A4D-A8EE-53771FDC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69" y="5365903"/>
            <a:ext cx="1190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7">
            <a:extLst>
              <a:ext uri="{FF2B5EF4-FFF2-40B4-BE49-F238E27FC236}">
                <a16:creationId xmlns:a16="http://schemas.microsoft.com/office/drawing/2014/main" id="{22544D8A-272B-AE44-B0EF-CF2C008F0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77" y="5740858"/>
            <a:ext cx="936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8">
            <a:extLst>
              <a:ext uri="{FF2B5EF4-FFF2-40B4-BE49-F238E27FC236}">
                <a16:creationId xmlns:a16="http://schemas.microsoft.com/office/drawing/2014/main" id="{69A511D8-8FDD-344F-95DE-DE2C23137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54" y="5695309"/>
            <a:ext cx="873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9">
            <a:extLst>
              <a:ext uri="{FF2B5EF4-FFF2-40B4-BE49-F238E27FC236}">
                <a16:creationId xmlns:a16="http://schemas.microsoft.com/office/drawing/2014/main" id="{3CD9BC2E-8AFD-4B4C-BAB0-88B9B671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55" y="5699656"/>
            <a:ext cx="493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ربع نص 1">
            <a:extLst>
              <a:ext uri="{FF2B5EF4-FFF2-40B4-BE49-F238E27FC236}">
                <a16:creationId xmlns:a16="http://schemas.microsoft.com/office/drawing/2014/main" id="{FDE54A30-6022-A040-98A8-7A49D730D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0686" y="2440628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 ١١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9B7D584-9A2D-0040-49B8-F6966AED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57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2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6812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9B97E189-5FA0-0743-9DA1-96BBAC367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839" y="1396490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كل عبارة مما يأتي :</a:t>
            </a: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E6F9CACF-00EE-3841-9016-9F1525FEA7CD}"/>
              </a:ext>
            </a:extLst>
          </p:cNvPr>
          <p:cNvGrpSpPr>
            <a:grpSpLocks/>
          </p:cNvGrpSpPr>
          <p:nvPr/>
        </p:nvGrpSpPr>
        <p:grpSpPr bwMode="auto">
          <a:xfrm>
            <a:off x="6627702" y="2331527"/>
            <a:ext cx="3636962" cy="3130550"/>
            <a:chOff x="3243" y="1139"/>
            <a:chExt cx="2291" cy="1972"/>
          </a:xfrm>
        </p:grpSpPr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753B5BB3-2D6C-A448-8341-AC42CEA8D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1972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7" name="Line 32">
              <a:extLst>
                <a:ext uri="{FF2B5EF4-FFF2-40B4-BE49-F238E27FC236}">
                  <a16:creationId xmlns:a16="http://schemas.microsoft.com/office/drawing/2014/main" id="{D2E9EBAE-C21E-0E43-8EBF-E8A3AFE84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3DCB2144-BC87-BF41-85DC-C6BE3529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002" y="2404552"/>
            <a:ext cx="2343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[</a:t>
            </a:r>
            <a:r>
              <a:rPr lang="ar-SA" altLang="ar-SA" sz="2400"/>
              <a:t> ( 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٢)</a:t>
            </a:r>
            <a:r>
              <a:rPr lang="ar-SA" altLang="ar-SA" sz="3600" baseline="30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</a:t>
            </a:r>
            <a:r>
              <a:rPr lang="ar-SA" altLang="ar-SA"/>
              <a:t>]</a:t>
            </a:r>
            <a:r>
              <a:rPr lang="ar-SA" altLang="ar-SA" baseline="52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990E84B4-4D6B-D04A-ABA6-97970CACE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564" y="3568190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٢ </a:t>
            </a:r>
            <a:r>
              <a:rPr lang="ar-SA" altLang="ar-SA" sz="3600" baseline="36000">
                <a:solidFill>
                  <a:srgbClr val="FF0000"/>
                </a:solidFill>
              </a:rPr>
              <a:t>٢</a:t>
            </a:r>
            <a:r>
              <a:rPr lang="ar-SA" altLang="ar-SA" sz="2400" baseline="36000">
                <a:solidFill>
                  <a:srgbClr val="FF0000"/>
                </a:solidFill>
              </a:rPr>
              <a:t> </a:t>
            </a:r>
            <a:r>
              <a:rPr lang="ar-SA" altLang="ar-SA" sz="3600" baseline="36000">
                <a:solidFill>
                  <a:srgbClr val="FF0000"/>
                </a:solidFill>
              </a:rPr>
              <a:t>× ٢ ×</a:t>
            </a:r>
            <a:r>
              <a:rPr lang="ar-SA" altLang="ar-SA" sz="3600" baseline="48000">
                <a:solidFill>
                  <a:srgbClr val="FF0000"/>
                </a:solidFill>
              </a:rPr>
              <a:t> </a:t>
            </a:r>
            <a:r>
              <a:rPr lang="ar-SA" altLang="ar-SA" sz="3600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 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5CDF5487-7003-D149-88B9-5648E468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564" y="4468302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</a:t>
            </a:r>
            <a:r>
              <a:rPr lang="ar-SA" altLang="ar-SA" sz="3600" baseline="36000">
                <a:solidFill>
                  <a:srgbClr val="FF0000"/>
                </a:solidFill>
              </a:rPr>
              <a:t>١٦</a:t>
            </a:r>
            <a:r>
              <a:rPr lang="ar-SA" altLang="ar-SA" sz="2400"/>
              <a:t>٢</a:t>
            </a:r>
          </a:p>
        </p:txBody>
      </p:sp>
      <p:grpSp>
        <p:nvGrpSpPr>
          <p:cNvPr id="21" name="Group 36">
            <a:extLst>
              <a:ext uri="{FF2B5EF4-FFF2-40B4-BE49-F238E27FC236}">
                <a16:creationId xmlns:a16="http://schemas.microsoft.com/office/drawing/2014/main" id="{F1998BA9-62F0-354E-A9A2-185D8BEAF142}"/>
              </a:ext>
            </a:extLst>
          </p:cNvPr>
          <p:cNvGrpSpPr>
            <a:grpSpLocks/>
          </p:cNvGrpSpPr>
          <p:nvPr/>
        </p:nvGrpSpPr>
        <p:grpSpPr bwMode="auto">
          <a:xfrm>
            <a:off x="2450989" y="2320415"/>
            <a:ext cx="3636963" cy="3130550"/>
            <a:chOff x="3243" y="1139"/>
            <a:chExt cx="2291" cy="1972"/>
          </a:xfrm>
        </p:grpSpPr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04770873-B083-184D-AA77-B09546070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1972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 dirty="0"/>
            </a:p>
          </p:txBody>
        </p:sp>
        <p:sp>
          <p:nvSpPr>
            <p:cNvPr id="23" name="Line 38">
              <a:extLst>
                <a:ext uri="{FF2B5EF4-FFF2-40B4-BE49-F238E27FC236}">
                  <a16:creationId xmlns:a16="http://schemas.microsoft.com/office/drawing/2014/main" id="{BD776C90-4615-104F-9E83-8A827DB5C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4" name="Text Box 87">
            <a:extLst>
              <a:ext uri="{FF2B5EF4-FFF2-40B4-BE49-F238E27FC236}">
                <a16:creationId xmlns:a16="http://schemas.microsoft.com/office/drawing/2014/main" id="{01180FE1-C6A4-BD48-B04B-8CD099E88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289" y="2393440"/>
            <a:ext cx="2343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[</a:t>
            </a:r>
            <a:r>
              <a:rPr lang="ar-SA" altLang="ar-SA" sz="2400"/>
              <a:t> ( 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٣)</a:t>
            </a:r>
            <a:r>
              <a:rPr lang="ar-SA" altLang="ar-SA" sz="3600" baseline="30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</a:t>
            </a:r>
            <a:r>
              <a:rPr lang="ar-SA" altLang="ar-SA"/>
              <a:t>]</a:t>
            </a:r>
            <a:r>
              <a:rPr lang="ar-SA" altLang="ar-SA" baseline="52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A2914C01-E850-5646-AEBE-A043FB05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852" y="3557077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٣ </a:t>
            </a:r>
            <a:r>
              <a:rPr lang="ar-SA" altLang="ar-SA" sz="3600" baseline="36000">
                <a:solidFill>
                  <a:srgbClr val="FF0000"/>
                </a:solidFill>
              </a:rPr>
              <a:t>٢</a:t>
            </a:r>
            <a:r>
              <a:rPr lang="ar-SA" altLang="ar-SA" sz="2400">
                <a:solidFill>
                  <a:srgbClr val="FF0000"/>
                </a:solidFill>
              </a:rPr>
              <a:t> </a:t>
            </a:r>
            <a:r>
              <a:rPr lang="ar-SA" altLang="ar-SA" sz="3600" baseline="36000">
                <a:solidFill>
                  <a:srgbClr val="FF0000"/>
                </a:solidFill>
              </a:rPr>
              <a:t>× ٣ × ٢</a:t>
            </a:r>
            <a:r>
              <a:rPr lang="ar-SA" altLang="ar-SA" sz="2400"/>
              <a:t>  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8AF0D85B-7CF9-1146-A1AC-7B243A8B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852" y="4457190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</a:t>
            </a:r>
            <a:r>
              <a:rPr lang="ar-SA" altLang="ar-SA" sz="3600" baseline="36000">
                <a:solidFill>
                  <a:srgbClr val="FF0000"/>
                </a:solidFill>
              </a:rPr>
              <a:t>١٢</a:t>
            </a:r>
            <a:r>
              <a:rPr lang="ar-SA" altLang="ar-SA" sz="2400"/>
              <a:t>٣</a:t>
            </a:r>
          </a:p>
        </p:txBody>
      </p:sp>
      <p:sp>
        <p:nvSpPr>
          <p:cNvPr id="28" name="Text Box 58">
            <a:extLst>
              <a:ext uri="{FF2B5EF4-FFF2-40B4-BE49-F238E27FC236}">
                <a16:creationId xmlns:a16="http://schemas.microsoft.com/office/drawing/2014/main" id="{46DDB9CE-E632-CB43-AC65-A02E1BDE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971" y="828523"/>
            <a:ext cx="10088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قوة القوة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29" name="مربع نص 16">
            <a:extLst>
              <a:ext uri="{FF2B5EF4-FFF2-40B4-BE49-F238E27FC236}">
                <a16:creationId xmlns:a16="http://schemas.microsoft.com/office/drawing/2014/main" id="{A17C93D4-B351-E542-9E77-D91C99574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295" y="1458829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٣أ-٣ب صـ ١٢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EFEAC81-054F-6994-33EC-935FE62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00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534267E-FB41-8D74-B3AE-C63A4D8CB35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05636" y="6429717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98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  <p:sndAc>
      <p:stSnd>
        <p:snd r:embed="rId3" name="قلب الصفحة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Rectangle 58">
            <a:extLst>
              <a:ext uri="{FF2B5EF4-FFF2-40B4-BE49-F238E27FC236}">
                <a16:creationId xmlns:a16="http://schemas.microsoft.com/office/drawing/2014/main" id="{F115B17B-8F7A-ED4E-8A6F-1ED1ADCB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740" y="1438573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العبارة التالية :</a:t>
            </a:r>
          </a:p>
        </p:txBody>
      </p:sp>
      <p:grpSp>
        <p:nvGrpSpPr>
          <p:cNvPr id="16" name="Group 59">
            <a:extLst>
              <a:ext uri="{FF2B5EF4-FFF2-40B4-BE49-F238E27FC236}">
                <a16:creationId xmlns:a16="http://schemas.microsoft.com/office/drawing/2014/main" id="{A41A625C-572D-BB4D-82A9-739E71A004D1}"/>
              </a:ext>
            </a:extLst>
          </p:cNvPr>
          <p:cNvGrpSpPr>
            <a:grpSpLocks/>
          </p:cNvGrpSpPr>
          <p:nvPr/>
        </p:nvGrpSpPr>
        <p:grpSpPr bwMode="auto">
          <a:xfrm>
            <a:off x="5755904" y="2087067"/>
            <a:ext cx="3636962" cy="3378200"/>
            <a:chOff x="3243" y="1139"/>
            <a:chExt cx="2291" cy="2128"/>
          </a:xfrm>
        </p:grpSpPr>
        <p:sp>
          <p:nvSpPr>
            <p:cNvPr id="17" name="Rectangle 60">
              <a:extLst>
                <a:ext uri="{FF2B5EF4-FFF2-40B4-BE49-F238E27FC236}">
                  <a16:creationId xmlns:a16="http://schemas.microsoft.com/office/drawing/2014/main" id="{3EB2CD7E-4F45-734D-9384-B8EF907E1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128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8" name="Line 61">
              <a:extLst>
                <a:ext uri="{FF2B5EF4-FFF2-40B4-BE49-F238E27FC236}">
                  <a16:creationId xmlns:a16="http://schemas.microsoft.com/office/drawing/2014/main" id="{5F1C709B-59CC-C04C-950D-0B787CF13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666D93B5-6CE5-D847-A650-77AF8B53E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204" y="2160092"/>
            <a:ext cx="2343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[</a:t>
            </a:r>
            <a:r>
              <a:rPr lang="ar-SA" altLang="ar-SA" sz="2400"/>
              <a:t> ( 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٣)</a:t>
            </a:r>
            <a:r>
              <a:rPr lang="ar-SA" altLang="ar-SA" sz="3600" baseline="30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</a:t>
            </a:r>
            <a:r>
              <a:rPr lang="ar-SA" altLang="ar-SA"/>
              <a:t>]</a:t>
            </a:r>
            <a:r>
              <a:rPr lang="ar-SA" altLang="ar-SA" baseline="52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BB8E42D1-6A0B-DD4F-A20F-FF24BEA39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66" y="3323730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٣ </a:t>
            </a:r>
            <a:r>
              <a:rPr lang="ar-SA" altLang="ar-SA" sz="3600" baseline="36000">
                <a:solidFill>
                  <a:srgbClr val="FF0000"/>
                </a:solidFill>
              </a:rPr>
              <a:t>٢</a:t>
            </a:r>
            <a:r>
              <a:rPr lang="ar-SA" altLang="ar-SA" sz="2400">
                <a:solidFill>
                  <a:srgbClr val="FF0000"/>
                </a:solidFill>
              </a:rPr>
              <a:t> </a:t>
            </a:r>
            <a:r>
              <a:rPr lang="ar-SA" altLang="ar-SA" sz="3600" baseline="36000">
                <a:solidFill>
                  <a:srgbClr val="FF0000"/>
                </a:solidFill>
              </a:rPr>
              <a:t>× ٢ × ٢</a:t>
            </a:r>
            <a:r>
              <a:rPr lang="ar-SA" altLang="ar-SA" sz="2400"/>
              <a:t> 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7AA77FA4-B39B-8F43-82FA-4E343D8D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66" y="4223842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</a:t>
            </a:r>
            <a:r>
              <a:rPr lang="ar-SA" altLang="ar-SA" sz="3600" baseline="36000">
                <a:solidFill>
                  <a:srgbClr val="FF0000"/>
                </a:solidFill>
              </a:rPr>
              <a:t>٨</a:t>
            </a:r>
            <a:r>
              <a:rPr lang="ar-SA" altLang="ar-SA" sz="2400"/>
              <a:t>٣</a:t>
            </a:r>
          </a:p>
        </p:txBody>
      </p:sp>
      <p:sp>
        <p:nvSpPr>
          <p:cNvPr id="22" name="مربع نص 9">
            <a:extLst>
              <a:ext uri="{FF2B5EF4-FFF2-40B4-BE49-F238E27FC236}">
                <a16:creationId xmlns:a16="http://schemas.microsoft.com/office/drawing/2014/main" id="{F83380BC-F8B2-7E44-9969-00E7EC74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767" y="1464939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١١صـ ١٣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170FC62-0484-8547-C816-FA61B8A6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34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8DFDBA-7E01-4848-8279-9CDE6637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26" y="863795"/>
            <a:ext cx="7493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32EE1940-16F1-994E-ADD8-D0D91DAA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95" y="1557203"/>
            <a:ext cx="16906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B5720C55-0FC6-694F-8CD1-B30D3774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27" y="2002307"/>
            <a:ext cx="15763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FC593E65-A657-A240-9A0C-EDD9F474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77" y="2088032"/>
            <a:ext cx="331311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7F905A5F-36E0-1B44-9098-436C295A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39" y="2902420"/>
            <a:ext cx="505142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22">
            <a:extLst>
              <a:ext uri="{FF2B5EF4-FFF2-40B4-BE49-F238E27FC236}">
                <a16:creationId xmlns:a16="http://schemas.microsoft.com/office/drawing/2014/main" id="{4466E895-EE7B-314B-9B15-048478D0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39" y="1462557"/>
            <a:ext cx="3635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oup 26">
            <a:extLst>
              <a:ext uri="{FF2B5EF4-FFF2-40B4-BE49-F238E27FC236}">
                <a16:creationId xmlns:a16="http://schemas.microsoft.com/office/drawing/2014/main" id="{00501E73-0435-214E-B919-B7778AADFF2B}"/>
              </a:ext>
            </a:extLst>
          </p:cNvPr>
          <p:cNvGrpSpPr>
            <a:grpSpLocks/>
          </p:cNvGrpSpPr>
          <p:nvPr/>
        </p:nvGrpSpPr>
        <p:grpSpPr bwMode="auto">
          <a:xfrm>
            <a:off x="1706270" y="4262640"/>
            <a:ext cx="8656638" cy="2220913"/>
            <a:chOff x="158" y="2432"/>
            <a:chExt cx="5453" cy="1399"/>
          </a:xfrm>
        </p:grpSpPr>
        <p:pic>
          <p:nvPicPr>
            <p:cNvPr id="21" name="Picture 24">
              <a:extLst>
                <a:ext uri="{FF2B5EF4-FFF2-40B4-BE49-F238E27FC236}">
                  <a16:creationId xmlns:a16="http://schemas.microsoft.com/office/drawing/2014/main" id="{E15BB8CB-E0EA-6A40-A9C1-B330518E5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432"/>
              <a:ext cx="5453" cy="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5">
              <a:extLst>
                <a:ext uri="{FF2B5EF4-FFF2-40B4-BE49-F238E27FC236}">
                  <a16:creationId xmlns:a16="http://schemas.microsoft.com/office/drawing/2014/main" id="{95F8DCDB-E553-1B4A-855A-14C542E51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2854"/>
              <a:ext cx="3647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7">
            <a:extLst>
              <a:ext uri="{FF2B5EF4-FFF2-40B4-BE49-F238E27FC236}">
                <a16:creationId xmlns:a16="http://schemas.microsoft.com/office/drawing/2014/main" id="{358814C1-ACE7-B246-B574-DE49287E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33" y="5148464"/>
            <a:ext cx="451167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8">
            <a:extLst>
              <a:ext uri="{FF2B5EF4-FFF2-40B4-BE49-F238E27FC236}">
                <a16:creationId xmlns:a16="http://schemas.microsoft.com/office/drawing/2014/main" id="{D8399EBB-3F2D-5042-9342-C061D5DE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45" y="5594552"/>
            <a:ext cx="39608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CAC78D66-E46B-F046-9C2D-D4C32161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70" y="5653289"/>
            <a:ext cx="1311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30">
            <a:extLst>
              <a:ext uri="{FF2B5EF4-FFF2-40B4-BE49-F238E27FC236}">
                <a16:creationId xmlns:a16="http://schemas.microsoft.com/office/drawing/2014/main" id="{51155834-0A0E-9D4C-A50D-002FE838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44" y="5962619"/>
            <a:ext cx="14208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1">
            <a:extLst>
              <a:ext uri="{FF2B5EF4-FFF2-40B4-BE49-F238E27FC236}">
                <a16:creationId xmlns:a16="http://schemas.microsoft.com/office/drawing/2014/main" id="{00E57DF1-33F4-424C-92A8-6049D9FA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10" y="6019092"/>
            <a:ext cx="1587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32">
            <a:extLst>
              <a:ext uri="{FF2B5EF4-FFF2-40B4-BE49-F238E27FC236}">
                <a16:creationId xmlns:a16="http://schemas.microsoft.com/office/drawing/2014/main" id="{CCFA211F-88C9-9E44-9101-572B7A50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70" y="6032247"/>
            <a:ext cx="1311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33">
            <a:extLst>
              <a:ext uri="{FF2B5EF4-FFF2-40B4-BE49-F238E27FC236}">
                <a16:creationId xmlns:a16="http://schemas.microsoft.com/office/drawing/2014/main" id="{EDFC089B-8645-374B-9956-B201C1AA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8" y="3578427"/>
            <a:ext cx="16779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34">
            <a:extLst>
              <a:ext uri="{FF2B5EF4-FFF2-40B4-BE49-F238E27FC236}">
                <a16:creationId xmlns:a16="http://schemas.microsoft.com/office/drawing/2014/main" id="{FF75285E-A80A-C743-AA04-69BCEAFD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45" y="3581602"/>
            <a:ext cx="10144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مربع نص 18">
            <a:extLst>
              <a:ext uri="{FF2B5EF4-FFF2-40B4-BE49-F238E27FC236}">
                <a16:creationId xmlns:a16="http://schemas.microsoft.com/office/drawing/2014/main" id="{C6CA6F64-D747-DF48-8187-B24A405E8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639" y="2383043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 ١٢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4864DE1-538B-81FF-46D7-75DB6571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141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2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48FBE33C-0024-AB4C-BA02-34DF18BA2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422" y="1354932"/>
            <a:ext cx="2700337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العبارة التالية :</a:t>
            </a: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08276171-7094-A44A-A58D-FD6270173BBB}"/>
              </a:ext>
            </a:extLst>
          </p:cNvPr>
          <p:cNvGrpSpPr>
            <a:grpSpLocks/>
          </p:cNvGrpSpPr>
          <p:nvPr/>
        </p:nvGrpSpPr>
        <p:grpSpPr bwMode="auto">
          <a:xfrm>
            <a:off x="6222567" y="2092326"/>
            <a:ext cx="4038600" cy="3344863"/>
            <a:chOff x="3243" y="1139"/>
            <a:chExt cx="2291" cy="2107"/>
          </a:xfrm>
        </p:grpSpPr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171F268E-7CF0-A044-B1D4-28A0E406D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107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4BEC9482-DD06-1C43-8537-84E3134CBC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D694A338-DAAC-5740-AF5F-32B7EFFA7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505" y="2273301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 ( -٢ ف</a:t>
            </a:r>
            <a:r>
              <a:rPr lang="ar-SA" altLang="ar-SA" sz="2400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جـ</a:t>
            </a:r>
            <a:r>
              <a:rPr lang="ar-SA" altLang="ar-SA" sz="2400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هـ</a:t>
            </a:r>
            <a:r>
              <a:rPr lang="ar-SA" altLang="ar-SA" sz="2400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r>
              <a:rPr lang="ar-SA" altLang="ar-SA" sz="3600" baseline="30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6DF2FCB9-6349-114D-9439-9B6A8E5F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67" y="3328989"/>
            <a:ext cx="108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(ـ٢)</a:t>
            </a:r>
            <a:r>
              <a:rPr lang="ar-SA" altLang="ar-SA" sz="2400" baseline="36000">
                <a:solidFill>
                  <a:srgbClr val="FF0000"/>
                </a:solidFill>
              </a:rPr>
              <a:t> ٣</a:t>
            </a:r>
            <a:endParaRPr lang="ar-SA" altLang="ar-SA" sz="2400"/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EE202D38-4DEA-AA4A-9C27-8CE06664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267" y="4229101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-٨  ف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جـ</a:t>
            </a:r>
            <a:r>
              <a:rPr lang="ar-SA" altLang="ar-SA" baseline="36000">
                <a:solidFill>
                  <a:srgbClr val="FF0000"/>
                </a:solidFill>
              </a:rPr>
              <a:t>٩</a:t>
            </a:r>
            <a:r>
              <a:rPr lang="ar-SA" altLang="ar-SA" sz="2400"/>
              <a:t> هـ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7BAFA247-B90E-2C44-81F4-1D653F93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430" y="3316289"/>
            <a:ext cx="120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 ف</a:t>
            </a:r>
            <a:r>
              <a:rPr lang="ar-SA" altLang="ar-SA" baseline="36000">
                <a:solidFill>
                  <a:srgbClr val="FF0000"/>
                </a:solidFill>
              </a:rPr>
              <a:t>٢ ×</a:t>
            </a:r>
            <a:r>
              <a:rPr lang="ar-SA" altLang="ar-SA">
                <a:solidFill>
                  <a:srgbClr val="FF0000"/>
                </a:solidFill>
              </a:rPr>
              <a:t> 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47252859-BF56-1543-81DE-97B4E2D0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805" y="3340101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جـ</a:t>
            </a:r>
            <a:r>
              <a:rPr lang="ar-SA" altLang="ar-SA" baseline="36000">
                <a:solidFill>
                  <a:srgbClr val="FF0000"/>
                </a:solidFill>
              </a:rPr>
              <a:t>٣ ×</a:t>
            </a:r>
            <a:r>
              <a:rPr lang="ar-SA" altLang="ar-SA">
                <a:solidFill>
                  <a:srgbClr val="FF0000"/>
                </a:solidFill>
              </a:rPr>
              <a:t> 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6C9026A-6C33-814F-8605-AD85B232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567" y="3325814"/>
            <a:ext cx="116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هـ</a:t>
            </a:r>
            <a:r>
              <a:rPr lang="ar-SA" altLang="ar-SA" baseline="36000">
                <a:solidFill>
                  <a:srgbClr val="FF0000"/>
                </a:solidFill>
              </a:rPr>
              <a:t>٢ ×</a:t>
            </a:r>
            <a:r>
              <a:rPr lang="ar-SA" altLang="ar-SA">
                <a:solidFill>
                  <a:srgbClr val="FF0000"/>
                </a:solidFill>
              </a:rPr>
              <a:t> 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</a:p>
        </p:txBody>
      </p:sp>
      <p:grpSp>
        <p:nvGrpSpPr>
          <p:cNvPr id="24" name="Group 40">
            <a:extLst>
              <a:ext uri="{FF2B5EF4-FFF2-40B4-BE49-F238E27FC236}">
                <a16:creationId xmlns:a16="http://schemas.microsoft.com/office/drawing/2014/main" id="{3D92352B-EF8B-2C47-A36A-06EE831A8422}"/>
              </a:ext>
            </a:extLst>
          </p:cNvPr>
          <p:cNvGrpSpPr>
            <a:grpSpLocks/>
          </p:cNvGrpSpPr>
          <p:nvPr/>
        </p:nvGrpSpPr>
        <p:grpSpPr bwMode="auto">
          <a:xfrm>
            <a:off x="2447492" y="2093914"/>
            <a:ext cx="3636963" cy="3343275"/>
            <a:chOff x="3243" y="1139"/>
            <a:chExt cx="2291" cy="2106"/>
          </a:xfrm>
        </p:grpSpPr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E63E8346-0F14-CD46-B451-783B1172A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106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6" name="Line 42">
              <a:extLst>
                <a:ext uri="{FF2B5EF4-FFF2-40B4-BE49-F238E27FC236}">
                  <a16:creationId xmlns:a16="http://schemas.microsoft.com/office/drawing/2014/main" id="{092CE6A9-CB84-4340-B0D2-B595174D7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7" name="Text Box 87">
            <a:extLst>
              <a:ext uri="{FF2B5EF4-FFF2-40B4-BE49-F238E27FC236}">
                <a16:creationId xmlns:a16="http://schemas.microsoft.com/office/drawing/2014/main" id="{F2CB614E-F766-934E-A533-ADFAF22E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792" y="2274889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 ( ٤ أ</a:t>
            </a:r>
            <a:r>
              <a:rPr lang="ar-SA" altLang="ar-SA" sz="2400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ب</a:t>
            </a:r>
            <a:r>
              <a:rPr lang="ar-SA" altLang="ar-SA" sz="2400" baseline="36000">
                <a:solidFill>
                  <a:srgbClr val="FF0000"/>
                </a:solidFill>
              </a:rPr>
              <a:t>٩</a:t>
            </a:r>
            <a:r>
              <a:rPr lang="ar-SA" altLang="ar-SA" sz="2400"/>
              <a:t> جـ )</a:t>
            </a:r>
            <a:r>
              <a:rPr lang="ar-SA" altLang="ar-SA" sz="3600" baseline="30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2F29B64D-1199-8946-8AD0-D348A135C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830" y="3330576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٤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2EBB9015-BD19-9D42-AED2-D9081BFFE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917" y="4237039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١٦ أ</a:t>
            </a:r>
            <a:r>
              <a:rPr lang="ar-SA" altLang="ar-SA" baseline="36000">
                <a:solidFill>
                  <a:srgbClr val="FF0000"/>
                </a:solidFill>
              </a:rPr>
              <a:t>٨</a:t>
            </a:r>
            <a:r>
              <a:rPr lang="ar-SA" altLang="ar-SA" sz="2400"/>
              <a:t> ب</a:t>
            </a:r>
            <a:r>
              <a:rPr lang="ar-SA" altLang="ar-SA" baseline="36000">
                <a:solidFill>
                  <a:srgbClr val="FF0000"/>
                </a:solidFill>
              </a:rPr>
              <a:t>١٨</a:t>
            </a:r>
            <a:r>
              <a:rPr lang="ar-SA" altLang="ar-SA" sz="2400"/>
              <a:t> 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938BCF68-B6D2-3C4B-A149-CC7B9329D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917" y="3295651"/>
            <a:ext cx="96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أ</a:t>
            </a:r>
            <a:r>
              <a:rPr lang="ar-SA" altLang="ar-SA" baseline="36000">
                <a:solidFill>
                  <a:srgbClr val="FF0000"/>
                </a:solidFill>
              </a:rPr>
              <a:t>٤ ×٢</a:t>
            </a: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3E76AA1D-8243-1248-B9E9-33092FF7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480" y="3295651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ب</a:t>
            </a:r>
            <a:r>
              <a:rPr lang="ar-SA" altLang="ar-SA" baseline="36000">
                <a:solidFill>
                  <a:srgbClr val="FF0000"/>
                </a:solidFill>
              </a:rPr>
              <a:t> ٩×٢</a:t>
            </a: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DC97A665-8033-5342-B4BC-670118D88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317" y="3311526"/>
            <a:ext cx="1258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33" name="مربع نص 21">
            <a:extLst>
              <a:ext uri="{FF2B5EF4-FFF2-40B4-BE49-F238E27FC236}">
                <a16:creationId xmlns:a16="http://schemas.microsoft.com/office/drawing/2014/main" id="{FC33188F-8B8B-EC45-BC66-807FF6DF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235" y="2644961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١٣-١٥صـ ١٣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C2DA603-BB61-6135-F9D3-C348041E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762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875513DA-CEB4-E94D-B20B-5F16D589A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400" y="2186183"/>
            <a:ext cx="7958137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عبر عن مساحة المربع الذي طول ضلعه ٣ س ص</a:t>
            </a:r>
            <a:r>
              <a:rPr lang="ar-SA" altLang="ar-SA" baseline="36000"/>
              <a:t>٢</a:t>
            </a:r>
            <a:r>
              <a:rPr lang="ar-SA" altLang="ar-SA" sz="2400"/>
              <a:t> على صورة وحيدة حد .</a:t>
            </a:r>
          </a:p>
        </p:txBody>
      </p:sp>
      <p:grpSp>
        <p:nvGrpSpPr>
          <p:cNvPr id="14" name="Group 29">
            <a:extLst>
              <a:ext uri="{FF2B5EF4-FFF2-40B4-BE49-F238E27FC236}">
                <a16:creationId xmlns:a16="http://schemas.microsoft.com/office/drawing/2014/main" id="{F961E53E-8E93-5A4B-8A57-6CF8AE1AA539}"/>
              </a:ext>
            </a:extLst>
          </p:cNvPr>
          <p:cNvGrpSpPr>
            <a:grpSpLocks/>
          </p:cNvGrpSpPr>
          <p:nvPr/>
        </p:nvGrpSpPr>
        <p:grpSpPr bwMode="auto">
          <a:xfrm>
            <a:off x="4834150" y="3121220"/>
            <a:ext cx="5257800" cy="3148013"/>
            <a:chOff x="3243" y="1139"/>
            <a:chExt cx="2291" cy="1983"/>
          </a:xfrm>
        </p:grpSpPr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DB874F3A-1BA9-0147-9C4B-A25191CAF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1983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7" name="Line 31">
              <a:extLst>
                <a:ext uri="{FF2B5EF4-FFF2-40B4-BE49-F238E27FC236}">
                  <a16:creationId xmlns:a16="http://schemas.microsoft.com/office/drawing/2014/main" id="{87AF12EE-1513-1D43-9555-C890CDCAB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1BDA8159-3B66-5E4F-8C70-9DE115368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850" y="3302195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مساحة المربع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79679AAB-F8F8-124E-BB5F-1F66F128C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262" y="501987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٣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ص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D5D7DF97-7C26-6E49-9A4A-5F41FDE35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700" y="4094358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٣ س ص</a:t>
            </a:r>
            <a:r>
              <a:rPr lang="ar-SA" altLang="ar-SA" baseline="36000"/>
              <a:t>٢</a:t>
            </a:r>
            <a:r>
              <a:rPr lang="ar-SA" altLang="ar-SA" sz="2400"/>
              <a:t>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2775703-0FA6-8345-8763-8C9126834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162" y="3302195"/>
            <a:ext cx="201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طول الضلع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717A78CE-5771-674D-A625-E27D54B6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262" y="5812033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٩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ص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F599D21B-364D-9044-918A-2ED71EB5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287" y="4119758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مساحة المربع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25" name="Text Box 58">
            <a:extLst>
              <a:ext uri="{FF2B5EF4-FFF2-40B4-BE49-F238E27FC236}">
                <a16:creationId xmlns:a16="http://schemas.microsoft.com/office/drawing/2014/main" id="{56351566-CFFD-B742-B7C5-46B3129D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515" y="1436752"/>
            <a:ext cx="468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قوة حاصل الضرب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26" name="مربع نص 6">
            <a:extLst>
              <a:ext uri="{FF2B5EF4-FFF2-40B4-BE49-F238E27FC236}">
                <a16:creationId xmlns:a16="http://schemas.microsoft.com/office/drawing/2014/main" id="{07FABE63-9790-2549-81D4-70FD7530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12" y="1394020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٤أصـ١٢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E0BAB18-1868-185B-EA75-54265CF7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26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5CE299E-8A02-1A4B-A558-5FA9A6FD1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077" y="1261722"/>
            <a:ext cx="87852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dirty="0"/>
              <a:t>عبر عن مساحة المثلث الذي ارتفاعه ٤ </a:t>
            </a:r>
            <a:r>
              <a:rPr lang="ar-SA" altLang="ar-SA" sz="2400" dirty="0" err="1"/>
              <a:t>أ</a:t>
            </a:r>
            <a:r>
              <a:rPr lang="ar-SA" altLang="ar-SA" sz="2400" dirty="0"/>
              <a:t> وطول قاعدته ٥ </a:t>
            </a:r>
            <a:r>
              <a:rPr lang="ar-SA" altLang="ar-SA" sz="2400" dirty="0" err="1"/>
              <a:t>أ</a:t>
            </a:r>
            <a:r>
              <a:rPr lang="ar-SA" altLang="ar-SA" sz="2400" dirty="0"/>
              <a:t> ب</a:t>
            </a:r>
            <a:r>
              <a:rPr lang="ar-SA" altLang="ar-SA" baseline="36000" dirty="0"/>
              <a:t>٢</a:t>
            </a:r>
            <a:r>
              <a:rPr lang="ar-SA" altLang="ar-SA" sz="2400" dirty="0"/>
              <a:t> على صورة وحيدة حد .</a:t>
            </a: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id="{575F348A-18F2-C440-A80E-C3A346AB058D}"/>
              </a:ext>
            </a:extLst>
          </p:cNvPr>
          <p:cNvGrpSpPr>
            <a:grpSpLocks/>
          </p:cNvGrpSpPr>
          <p:nvPr/>
        </p:nvGrpSpPr>
        <p:grpSpPr bwMode="auto">
          <a:xfrm>
            <a:off x="2856677" y="2196759"/>
            <a:ext cx="7596188" cy="3660136"/>
            <a:chOff x="3243" y="1139"/>
            <a:chExt cx="2291" cy="2248"/>
          </a:xfrm>
        </p:grpSpPr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C97AFF05-C08F-3546-A231-007EB5D7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248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2" name="Line 5">
              <a:extLst>
                <a:ext uri="{FF2B5EF4-FFF2-40B4-BE49-F238E27FC236}">
                  <a16:creationId xmlns:a16="http://schemas.microsoft.com/office/drawing/2014/main" id="{593D90F7-85FF-3A48-BE68-4811057D4E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3" name="Text Box 87">
            <a:extLst>
              <a:ext uri="{FF2B5EF4-FFF2-40B4-BE49-F238E27FC236}">
                <a16:creationId xmlns:a16="http://schemas.microsoft.com/office/drawing/2014/main" id="{B68CC4A3-476D-0E4D-BDA0-32E9B01D3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765" y="2377734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مساحة المثلث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ECAFF93C-E6BE-2C4A-9326-AB5A9011A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652" y="4119222"/>
            <a:ext cx="973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ب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B03A5C9F-B5A8-3A4A-84FA-E4F71AC9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952" y="3254034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٥ أ ب</a:t>
            </a:r>
            <a:r>
              <a:rPr lang="ar-SA" altLang="ar-SA" baseline="36000"/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706398B4-0C6C-1545-A6B8-03E8EEFE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202" y="3279434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مساحة المثلث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grpSp>
        <p:nvGrpSpPr>
          <p:cNvPr id="48" name="Group 23">
            <a:extLst>
              <a:ext uri="{FF2B5EF4-FFF2-40B4-BE49-F238E27FC236}">
                <a16:creationId xmlns:a16="http://schemas.microsoft.com/office/drawing/2014/main" id="{D264D5C5-5200-F843-8B08-357FC08B34DA}"/>
              </a:ext>
            </a:extLst>
          </p:cNvPr>
          <p:cNvGrpSpPr>
            <a:grpSpLocks/>
          </p:cNvGrpSpPr>
          <p:nvPr/>
        </p:nvGrpSpPr>
        <p:grpSpPr bwMode="auto">
          <a:xfrm>
            <a:off x="6268215" y="2241209"/>
            <a:ext cx="2349500" cy="777875"/>
            <a:chOff x="2829" y="1280"/>
            <a:chExt cx="1480" cy="490"/>
          </a:xfrm>
        </p:grpSpPr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06EF9BDB-E935-D742-B147-45C5A2568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1375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dirty="0"/>
                <a:t>القاعدة × الارتفاع</a:t>
              </a:r>
              <a:endParaRPr lang="ar-SA" altLang="ar-SA" baseline="36000" dirty="0">
                <a:solidFill>
                  <a:srgbClr val="FF0000"/>
                </a:solidFill>
              </a:endParaRPr>
            </a:p>
          </p:txBody>
        </p:sp>
        <p:grpSp>
          <p:nvGrpSpPr>
            <p:cNvPr id="50" name="Group 17">
              <a:extLst>
                <a:ext uri="{FF2B5EF4-FFF2-40B4-BE49-F238E27FC236}">
                  <a16:creationId xmlns:a16="http://schemas.microsoft.com/office/drawing/2014/main" id="{90C0F09F-C8B5-EA4C-971B-01E762DE2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4" y="1280"/>
              <a:ext cx="205" cy="490"/>
              <a:chOff x="1814" y="1842"/>
              <a:chExt cx="205" cy="490"/>
            </a:xfrm>
          </p:grpSpPr>
          <p:sp>
            <p:nvSpPr>
              <p:cNvPr id="51" name="Text Box 87">
                <a:extLst>
                  <a:ext uri="{FF2B5EF4-FFF2-40B4-BE49-F238E27FC236}">
                    <a16:creationId xmlns:a16="http://schemas.microsoft.com/office/drawing/2014/main" id="{5463C99B-0844-7347-8742-4D42AFE9D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" y="1842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/>
                  <a:t>١</a:t>
                </a:r>
                <a:endParaRPr lang="ar-SA" altLang="ar-SA" baseline="3600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05BD00B0-DDEA-DE4F-B1F0-F88DE8612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5" y="207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58FEB4B0-687F-EC40-A625-45A55F064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" y="2044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/>
                  <a:t>٢</a:t>
                </a:r>
                <a:endParaRPr lang="ar-SA" altLang="ar-SA" baseline="360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4" name="Group 19">
            <a:extLst>
              <a:ext uri="{FF2B5EF4-FFF2-40B4-BE49-F238E27FC236}">
                <a16:creationId xmlns:a16="http://schemas.microsoft.com/office/drawing/2014/main" id="{E402DEBE-E280-6547-BC4B-EBE29432FC6F}"/>
              </a:ext>
            </a:extLst>
          </p:cNvPr>
          <p:cNvGrpSpPr>
            <a:grpSpLocks/>
          </p:cNvGrpSpPr>
          <p:nvPr/>
        </p:nvGrpSpPr>
        <p:grpSpPr bwMode="auto">
          <a:xfrm>
            <a:off x="8293865" y="3146084"/>
            <a:ext cx="325437" cy="777875"/>
            <a:chOff x="1814" y="1842"/>
            <a:chExt cx="205" cy="490"/>
          </a:xfrm>
        </p:grpSpPr>
        <p:sp>
          <p:nvSpPr>
            <p:cNvPr id="55" name="Text Box 87">
              <a:extLst>
                <a:ext uri="{FF2B5EF4-FFF2-40B4-BE49-F238E27FC236}">
                  <a16:creationId xmlns:a16="http://schemas.microsoft.com/office/drawing/2014/main" id="{060E5160-B701-7744-8C2C-13FC9C8A3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42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١</a:t>
              </a:r>
              <a:endParaRPr lang="ar-SA" altLang="ar-SA" baseline="36000">
                <a:solidFill>
                  <a:srgbClr val="FF0000"/>
                </a:solidFill>
              </a:endParaRP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B2E687E2-0493-6641-8B9F-6F7EAC710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2074"/>
              <a:ext cx="15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57" name="Text Box 87">
              <a:extLst>
                <a:ext uri="{FF2B5EF4-FFF2-40B4-BE49-F238E27FC236}">
                  <a16:creationId xmlns:a16="http://schemas.microsoft.com/office/drawing/2014/main" id="{2C4CC3CE-9C6F-BC45-A6E4-A407F45B5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204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٢</a:t>
              </a:r>
              <a:endParaRPr lang="ar-SA" altLang="ar-SA" baseline="36000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 Box 87">
            <a:extLst>
              <a:ext uri="{FF2B5EF4-FFF2-40B4-BE49-F238E27FC236}">
                <a16:creationId xmlns:a16="http://schemas.microsoft.com/office/drawing/2014/main" id="{42122CEB-E6D8-3845-9F38-D399DC45D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02" y="3254034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٤ أ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59" name="Text Box 87">
            <a:extLst>
              <a:ext uri="{FF2B5EF4-FFF2-40B4-BE49-F238E27FC236}">
                <a16:creationId xmlns:a16="http://schemas.microsoft.com/office/drawing/2014/main" id="{59E78FAA-1324-2447-A7FC-F44381B9A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977" y="4119222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7579E384-898F-6344-A814-2AF3A487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365" y="4119222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٥ × ٢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CB0C3E96-D168-474A-9158-A914F66EF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427" y="4119222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أ × أ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4AD4D886-D5AD-3249-AC9A-057B17D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702" y="4954247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١٠ أ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ب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63" name="مربع نص 37">
            <a:extLst>
              <a:ext uri="{FF2B5EF4-FFF2-40B4-BE49-F238E27FC236}">
                <a16:creationId xmlns:a16="http://schemas.microsoft.com/office/drawing/2014/main" id="{4E13D8BC-75A1-2A4B-B7DF-7D579E28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254" y="2544615"/>
            <a:ext cx="1427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٤ب صـ١٢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3DD82E2-CD6D-E1A8-D0C6-1A49608C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184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  <p:bldP spid="45" grpId="0"/>
      <p:bldP spid="47" grpId="0"/>
      <p:bldP spid="59" grpId="0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11" name="Group 45">
            <a:extLst>
              <a:ext uri="{FF2B5EF4-FFF2-40B4-BE49-F238E27FC236}">
                <a16:creationId xmlns:a16="http://schemas.microsoft.com/office/drawing/2014/main" id="{458FA324-A18A-1745-A21E-D19B34334401}"/>
              </a:ext>
            </a:extLst>
          </p:cNvPr>
          <p:cNvGrpSpPr>
            <a:grpSpLocks/>
          </p:cNvGrpSpPr>
          <p:nvPr/>
        </p:nvGrpSpPr>
        <p:grpSpPr bwMode="auto">
          <a:xfrm>
            <a:off x="4878427" y="1794967"/>
            <a:ext cx="5400675" cy="1981200"/>
            <a:chOff x="2562" y="1479"/>
            <a:chExt cx="2903" cy="1475"/>
          </a:xfrm>
        </p:grpSpPr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EF378B89-F285-474C-80E1-C2308F112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479"/>
              <a:ext cx="2903" cy="1475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FDD78940-8C12-4A40-991A-972E1C891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2" y="1968"/>
              <a:ext cx="2903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7" name="Text Box 87">
            <a:extLst>
              <a:ext uri="{FF2B5EF4-FFF2-40B4-BE49-F238E27FC236}">
                <a16:creationId xmlns:a16="http://schemas.microsoft.com/office/drawing/2014/main" id="{C4CE9453-4C41-E64B-B27F-41DB1F31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815" y="1902917"/>
            <a:ext cx="277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مساحة سطح المكتب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BD342B52-4C5B-CB48-9614-69B652F7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90" y="2660155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أ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ب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BB7F1FC2-4A88-9F45-8AF1-F9676FA2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327" y="268555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مساحة سطح المكتب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4E7506CC-D5BE-8F40-9D31-F54E67CFD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102" y="1917205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٦ ض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pic>
        <p:nvPicPr>
          <p:cNvPr id="23" name="Picture 40">
            <a:extLst>
              <a:ext uri="{FF2B5EF4-FFF2-40B4-BE49-F238E27FC236}">
                <a16:creationId xmlns:a16="http://schemas.microsoft.com/office/drawing/2014/main" id="{D023763A-B4E0-674B-86BD-17436ED56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02" y="2587130"/>
            <a:ext cx="23415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693BB4A5-1F3F-7F49-B90A-04D89B50A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481" y="393001"/>
            <a:ext cx="7559201" cy="1262266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dirty="0"/>
              <a:t>مساحة سطح المكعب هي </a:t>
            </a:r>
            <a:r>
              <a:rPr lang="ar-SA" altLang="ar-SA" sz="2200" dirty="0" err="1"/>
              <a:t>م</a:t>
            </a:r>
            <a:r>
              <a:rPr lang="ar-SA" altLang="ar-SA" sz="2200" dirty="0"/>
              <a:t> = ٦ ض</a:t>
            </a:r>
            <a:r>
              <a:rPr lang="ar-SA" altLang="ar-SA" baseline="36000" dirty="0"/>
              <a:t>٢</a:t>
            </a:r>
            <a:r>
              <a:rPr lang="ar-SA" altLang="ar-SA" sz="2200" dirty="0"/>
              <a:t> حيث </a:t>
            </a:r>
            <a:r>
              <a:rPr lang="ar-SA" altLang="ar-SA" sz="2200" dirty="0" err="1"/>
              <a:t>م</a:t>
            </a:r>
            <a:r>
              <a:rPr lang="ar-SA" altLang="ar-SA" sz="2200" dirty="0"/>
              <a:t> مساحة سطحه  ،  ض طول حرفه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dirty="0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258AB896-23B0-914B-B9E7-EB6988A97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015" y="2661742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٦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03AFDF3A-797B-B443-A220-878F0A59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40" y="3234830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 أ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ب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9C6FED95-2DD8-1241-8F65-4E5F7D2B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015" y="3236417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٦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9AB3DDD8-AC3B-8947-B147-5C41EE40B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327" y="323483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6B5E741E-4FDF-144B-89A6-2B53276E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427" y="3847605"/>
            <a:ext cx="5400675" cy="2447925"/>
          </a:xfrm>
          <a:prstGeom prst="rect">
            <a:avLst/>
          </a:prstGeom>
          <a:solidFill>
            <a:srgbClr val="E5DDB9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2253E928-A401-4241-8DB6-ED552464A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52" y="394603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مساحة سطح المكتب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1BD75BB2-3849-BE43-A0C7-A8F429B1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27" y="3949205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٦ أ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ب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3C16DAE6-92D2-BB48-91DB-D18F3C20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65" y="4542930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٦ ( ٣ )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( ٤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9AD55231-AB99-3F4A-A685-B5FBED01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52" y="5119192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٦ ( ٧٢٩ ) ( ١٦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1D8B01F0-4544-4345-974D-0D5C1F411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52" y="575578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٦٩٩٨٤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6" name="مربع نص 15">
            <a:extLst>
              <a:ext uri="{FF2B5EF4-FFF2-40B4-BE49-F238E27FC236}">
                <a16:creationId xmlns:a16="http://schemas.microsoft.com/office/drawing/2014/main" id="{F1224720-3201-AC4A-ABEE-EEA6C2928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54" y="1442439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/>
              <a:t>١٧ صـ ١٣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5DE0DAC7-44D3-A343-A9B2-F5084EE5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515" y="823417"/>
            <a:ext cx="4573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>
                <a:solidFill>
                  <a:schemeClr val="accent1">
                    <a:lumMod val="50000"/>
                  </a:schemeClr>
                </a:solidFill>
              </a:rPr>
              <a:t>عبر عن مساحة سطح المكتب على صورة وحيدة حد</a:t>
            </a:r>
            <a:endParaRPr lang="ar-SA" altLang="ar-SA" sz="2000" baseline="5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0010D44E-0633-5C43-9066-4B95DC62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90" y="1220292"/>
            <a:ext cx="4573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>
                <a:solidFill>
                  <a:schemeClr val="accent1">
                    <a:lumMod val="50000"/>
                  </a:schemeClr>
                </a:solidFill>
              </a:rPr>
              <a:t>ما مساحة سطح المكتب إذا كان  </a:t>
            </a:r>
            <a:r>
              <a:rPr lang="ar-SA" altLang="ar-SA" sz="2000" dirty="0" err="1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SA" altLang="ar-SA" sz="2000" dirty="0">
                <a:solidFill>
                  <a:schemeClr val="accent1">
                    <a:lumMod val="50000"/>
                  </a:schemeClr>
                </a:solidFill>
              </a:rPr>
              <a:t> = ٣   ،  ب = ٤</a:t>
            </a:r>
            <a:endParaRPr lang="ar-SA" altLang="ar-SA" sz="2000" baseline="5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A49F4D0-E299-2291-6EB8-0ED3DC3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44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 animBg="1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Rectangle 58">
            <a:extLst>
              <a:ext uri="{FF2B5EF4-FFF2-40B4-BE49-F238E27FC236}">
                <a16:creationId xmlns:a16="http://schemas.microsoft.com/office/drawing/2014/main" id="{66A0B20D-0E90-B345-A226-6ADE39768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791" y="1449353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العبارة التالية :</a:t>
            </a:r>
          </a:p>
        </p:txBody>
      </p:sp>
      <p:grpSp>
        <p:nvGrpSpPr>
          <p:cNvPr id="16" name="Group 59">
            <a:extLst>
              <a:ext uri="{FF2B5EF4-FFF2-40B4-BE49-F238E27FC236}">
                <a16:creationId xmlns:a16="http://schemas.microsoft.com/office/drawing/2014/main" id="{D27C1717-E30F-5D4B-AF8D-56D42E275FB8}"/>
              </a:ext>
            </a:extLst>
          </p:cNvPr>
          <p:cNvGrpSpPr>
            <a:grpSpLocks/>
          </p:cNvGrpSpPr>
          <p:nvPr/>
        </p:nvGrpSpPr>
        <p:grpSpPr bwMode="auto">
          <a:xfrm>
            <a:off x="5080654" y="2187910"/>
            <a:ext cx="3636962" cy="2878138"/>
            <a:chOff x="3243" y="1139"/>
            <a:chExt cx="2291" cy="1813"/>
          </a:xfrm>
        </p:grpSpPr>
        <p:sp>
          <p:nvSpPr>
            <p:cNvPr id="17" name="Rectangle 60">
              <a:extLst>
                <a:ext uri="{FF2B5EF4-FFF2-40B4-BE49-F238E27FC236}">
                  <a16:creationId xmlns:a16="http://schemas.microsoft.com/office/drawing/2014/main" id="{4B9A9B04-3879-024B-B74E-4545B206D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1813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8" name="Line 61">
              <a:extLst>
                <a:ext uri="{FF2B5EF4-FFF2-40B4-BE49-F238E27FC236}">
                  <a16:creationId xmlns:a16="http://schemas.microsoft.com/office/drawing/2014/main" id="{44817B1F-E16B-244E-9341-64C0E7D14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9F3E42AB-406A-B74D-BCAC-27CBFB9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954" y="2260935"/>
            <a:ext cx="2343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[</a:t>
            </a:r>
            <a:r>
              <a:rPr lang="ar-SA" altLang="ar-SA" sz="2400"/>
              <a:t> ( 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٢)</a:t>
            </a:r>
            <a:r>
              <a:rPr lang="ar-SA" altLang="ar-SA" sz="3600" baseline="30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</a:t>
            </a:r>
            <a:r>
              <a:rPr lang="ar-SA" altLang="ar-SA"/>
              <a:t>]</a:t>
            </a:r>
            <a:r>
              <a:rPr lang="ar-SA" altLang="ar-SA" baseline="52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ECF9B409-BC22-D246-B08D-DC04D5C66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516" y="3424573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٢ </a:t>
            </a:r>
            <a:r>
              <a:rPr lang="ar-SA" altLang="ar-SA" sz="3600" baseline="36000">
                <a:solidFill>
                  <a:srgbClr val="FF0000"/>
                </a:solidFill>
              </a:rPr>
              <a:t>٢</a:t>
            </a:r>
            <a:r>
              <a:rPr lang="ar-SA" altLang="ar-SA" sz="2400">
                <a:solidFill>
                  <a:srgbClr val="FF0000"/>
                </a:solidFill>
              </a:rPr>
              <a:t> </a:t>
            </a:r>
            <a:r>
              <a:rPr lang="ar-SA" altLang="ar-SA" sz="3600" baseline="36000">
                <a:solidFill>
                  <a:srgbClr val="FF0000"/>
                </a:solidFill>
              </a:rPr>
              <a:t>× ٢ × ٢</a:t>
            </a:r>
            <a:r>
              <a:rPr lang="ar-SA" altLang="ar-SA" sz="2400"/>
              <a:t> 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A60E63B7-540B-C64C-A29A-0AE5F441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516" y="4324685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 </a:t>
            </a:r>
            <a:r>
              <a:rPr lang="ar-SA" altLang="ar-SA" sz="3600" baseline="36000">
                <a:solidFill>
                  <a:srgbClr val="FF0000"/>
                </a:solidFill>
              </a:rPr>
              <a:t>٨</a:t>
            </a:r>
            <a:r>
              <a:rPr lang="ar-SA" altLang="ar-SA" sz="2400"/>
              <a:t>٢</a:t>
            </a:r>
          </a:p>
        </p:txBody>
      </p:sp>
      <p:sp>
        <p:nvSpPr>
          <p:cNvPr id="22" name="مربع نص 9">
            <a:extLst>
              <a:ext uri="{FF2B5EF4-FFF2-40B4-BE49-F238E27FC236}">
                <a16:creationId xmlns:a16="http://schemas.microsoft.com/office/drawing/2014/main" id="{F227C0AD-6B30-044C-939E-FEB1B124F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045" y="1560149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٣٠صـ ١٤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8D5E3A8-C238-5338-2F91-7CBEE8C5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18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402AC638-D470-4D42-9CD9-B18F8A51C7B0}"/>
              </a:ext>
            </a:extLst>
          </p:cNvPr>
          <p:cNvGrpSpPr>
            <a:grpSpLocks/>
          </p:cNvGrpSpPr>
          <p:nvPr/>
        </p:nvGrpSpPr>
        <p:grpSpPr bwMode="auto">
          <a:xfrm>
            <a:off x="4768615" y="1994370"/>
            <a:ext cx="5257800" cy="2992438"/>
            <a:chOff x="3243" y="1139"/>
            <a:chExt cx="2291" cy="1885"/>
          </a:xfrm>
        </p:grpSpPr>
        <p:sp>
          <p:nvSpPr>
            <p:cNvPr id="14" name="Rectangle 30">
              <a:extLst>
                <a:ext uri="{FF2B5EF4-FFF2-40B4-BE49-F238E27FC236}">
                  <a16:creationId xmlns:a16="http://schemas.microsoft.com/office/drawing/2014/main" id="{40B6D5E2-0D66-F740-A6B9-433CE49B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1885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05F06FF9-B2FE-A141-8B86-2497A3B99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7" name="Text Box 87">
            <a:extLst>
              <a:ext uri="{FF2B5EF4-FFF2-40B4-BE49-F238E27FC236}">
                <a16:creationId xmlns:a16="http://schemas.microsoft.com/office/drawing/2014/main" id="{A7EF438B-7764-364C-98A5-E1053AC6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740" y="3207220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(ل</a:t>
            </a:r>
            <a:r>
              <a:rPr lang="ar-SA" altLang="ar-SA" sz="2400" baseline="30000">
                <a:solidFill>
                  <a:srgbClr val="FF0000"/>
                </a:solidFill>
              </a:rPr>
              <a:t>٥</a:t>
            </a:r>
            <a:r>
              <a:rPr lang="ar-SA" altLang="ar-SA" sz="2400" baseline="36000">
                <a:solidFill>
                  <a:srgbClr val="FF0000"/>
                </a:solidFill>
              </a:rPr>
              <a:t> ×٤</a:t>
            </a:r>
            <a:r>
              <a:rPr lang="ar-SA" altLang="ar-SA" sz="2400"/>
              <a:t> ك</a:t>
            </a:r>
            <a:r>
              <a:rPr lang="ar-SA" altLang="ar-SA" baseline="36000">
                <a:solidFill>
                  <a:srgbClr val="FF0000"/>
                </a:solidFill>
              </a:rPr>
              <a:t> ٧× ٤</a:t>
            </a:r>
            <a:r>
              <a:rPr lang="ar-SA" altLang="ar-SA" sz="2400"/>
              <a:t>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649F59E9-4C58-7E4E-9AB1-693618A69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502" y="2165820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(ل</a:t>
            </a:r>
            <a:r>
              <a:rPr lang="ar-SA" altLang="ar-SA" sz="2400" baseline="36000"/>
              <a:t>٥</a:t>
            </a:r>
            <a:r>
              <a:rPr lang="ar-SA" altLang="ar-SA" sz="2400"/>
              <a:t>  ك</a:t>
            </a:r>
            <a:r>
              <a:rPr lang="ar-SA" altLang="ar-SA" baseline="36000"/>
              <a:t>٧</a:t>
            </a:r>
            <a:r>
              <a:rPr lang="ar-SA" altLang="ar-SA" sz="2400"/>
              <a:t> )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19" name="Text Box 58">
            <a:extLst>
              <a:ext uri="{FF2B5EF4-FFF2-40B4-BE49-F238E27FC236}">
                <a16:creationId xmlns:a16="http://schemas.microsoft.com/office/drawing/2014/main" id="{9BE6248C-33A5-CD47-AA2F-6016CE7E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052" y="1413345"/>
            <a:ext cx="468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latin typeface="Baghdad" pitchFamily="2" charset="-78"/>
                <a:cs typeface="Baghdad" pitchFamily="2" charset="-78"/>
              </a:rPr>
              <a:t>قوة حاصل الضرب</a:t>
            </a:r>
            <a:endParaRPr lang="en-US" altLang="ar-SA" sz="2400" b="1" dirty="0">
              <a:solidFill>
                <a:srgbClr val="FF0000"/>
              </a:solidFill>
              <a:latin typeface="Baghdad" pitchFamily="2" charset="-78"/>
              <a:cs typeface="Baghdad" pitchFamily="2" charset="-78"/>
            </a:endParaRPr>
          </a:p>
        </p:txBody>
      </p:sp>
      <p:sp>
        <p:nvSpPr>
          <p:cNvPr id="20" name="مربع نص 6">
            <a:extLst>
              <a:ext uri="{FF2B5EF4-FFF2-40B4-BE49-F238E27FC236}">
                <a16:creationId xmlns:a16="http://schemas.microsoft.com/office/drawing/2014/main" id="{4FDE8F1E-F724-C64B-8087-AF9A053A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034" y="1427321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٣٢صـ١٤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68C3854D-E7CC-174C-B5A0-ACDB2D9E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990" y="4185120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ل</a:t>
            </a:r>
            <a:r>
              <a:rPr lang="ar-SA" altLang="ar-SA" sz="2400" baseline="30000">
                <a:solidFill>
                  <a:srgbClr val="FF0000"/>
                </a:solidFill>
              </a:rPr>
              <a:t>٢٠</a:t>
            </a:r>
            <a:r>
              <a:rPr lang="ar-SA" altLang="ar-SA" sz="2400"/>
              <a:t> ك</a:t>
            </a:r>
            <a:r>
              <a:rPr lang="ar-SA" altLang="ar-SA" baseline="36000">
                <a:solidFill>
                  <a:srgbClr val="FF0000"/>
                </a:solidFill>
              </a:rPr>
              <a:t>٢٨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0F6F15F-266B-D734-3EF7-C3D614F8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56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6B1986AA-D969-844D-9762-92F6074064C1}"/>
              </a:ext>
            </a:extLst>
          </p:cNvPr>
          <p:cNvGrpSpPr>
            <a:grpSpLocks/>
          </p:cNvGrpSpPr>
          <p:nvPr/>
        </p:nvGrpSpPr>
        <p:grpSpPr bwMode="auto">
          <a:xfrm>
            <a:off x="3417888" y="1987550"/>
            <a:ext cx="5257800" cy="3513138"/>
            <a:chOff x="3243" y="1139"/>
            <a:chExt cx="2291" cy="2213"/>
          </a:xfrm>
        </p:grpSpPr>
        <p:sp>
          <p:nvSpPr>
            <p:cNvPr id="14" name="Rectangle 30">
              <a:extLst>
                <a:ext uri="{FF2B5EF4-FFF2-40B4-BE49-F238E27FC236}">
                  <a16:creationId xmlns:a16="http://schemas.microsoft.com/office/drawing/2014/main" id="{6DA495C7-E769-9B40-93EB-3275DC44B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139"/>
              <a:ext cx="2291" cy="2213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F8F36D62-E4EE-EF44-8222-9D69FA555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1616"/>
              <a:ext cx="2291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7" name="Text Box 87">
            <a:extLst>
              <a:ext uri="{FF2B5EF4-FFF2-40B4-BE49-F238E27FC236}">
                <a16:creationId xmlns:a16="http://schemas.microsoft.com/office/drawing/2014/main" id="{F1314128-0CCA-944D-89DB-064F127A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200400"/>
            <a:ext cx="289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(-٣</a:t>
            </a:r>
            <a:r>
              <a:rPr lang="ar-SA" altLang="ar-SA" sz="2400" baseline="36000">
                <a:solidFill>
                  <a:srgbClr val="FF0000"/>
                </a:solidFill>
              </a:rPr>
              <a:t> ٤ </a:t>
            </a:r>
            <a:r>
              <a:rPr lang="ar-SA" altLang="ar-SA" sz="2400"/>
              <a:t>ب</a:t>
            </a:r>
            <a:r>
              <a:rPr lang="ar-SA" altLang="ar-SA" sz="2400" baseline="30000">
                <a:solidFill>
                  <a:srgbClr val="FF0000"/>
                </a:solidFill>
              </a:rPr>
              <a:t>٥</a:t>
            </a:r>
            <a:r>
              <a:rPr lang="ar-SA" altLang="ar-SA" sz="2400" baseline="36000">
                <a:solidFill>
                  <a:srgbClr val="FF0000"/>
                </a:solidFill>
              </a:rPr>
              <a:t> ×٤</a:t>
            </a:r>
            <a:r>
              <a:rPr lang="ar-SA" altLang="ar-SA" sz="2400"/>
              <a:t> ن</a:t>
            </a:r>
            <a:r>
              <a:rPr lang="ar-SA" altLang="ar-SA" baseline="36000">
                <a:solidFill>
                  <a:srgbClr val="FF0000"/>
                </a:solidFill>
              </a:rPr>
              <a:t> ٦× ٤</a:t>
            </a:r>
            <a:r>
              <a:rPr lang="ar-SA" altLang="ar-SA" sz="2400"/>
              <a:t>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8176CAFA-D73B-124F-A436-F1CADF476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2159000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(-٣ ب</a:t>
            </a:r>
            <a:r>
              <a:rPr lang="ar-SA" altLang="ar-SA" sz="2400" baseline="36000"/>
              <a:t>٥</a:t>
            </a:r>
            <a:r>
              <a:rPr lang="ar-SA" altLang="ar-SA" sz="2400"/>
              <a:t>  ن</a:t>
            </a:r>
            <a:r>
              <a:rPr lang="ar-SA" altLang="ar-SA" baseline="36000"/>
              <a:t>٦</a:t>
            </a:r>
            <a:r>
              <a:rPr lang="ar-SA" altLang="ar-SA" sz="2400"/>
              <a:t> )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19" name="Text Box 58">
            <a:extLst>
              <a:ext uri="{FF2B5EF4-FFF2-40B4-BE49-F238E27FC236}">
                <a16:creationId xmlns:a16="http://schemas.microsoft.com/office/drawing/2014/main" id="{D2A0579E-5862-1D4A-A00B-228F15198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356928"/>
            <a:ext cx="468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  <a:latin typeface="Baghdad" pitchFamily="2" charset="-78"/>
                <a:cs typeface="Baghdad" pitchFamily="2" charset="-78"/>
              </a:rPr>
              <a:t>قوة حاصل الضرب</a:t>
            </a:r>
            <a:endParaRPr lang="en-US" altLang="ar-SA" sz="2400" dirty="0">
              <a:solidFill>
                <a:srgbClr val="FF0000"/>
              </a:solidFill>
              <a:latin typeface="Baghdad" pitchFamily="2" charset="-78"/>
              <a:cs typeface="Baghdad" pitchFamily="2" charset="-78"/>
            </a:endParaRPr>
          </a:p>
        </p:txBody>
      </p:sp>
      <p:sp>
        <p:nvSpPr>
          <p:cNvPr id="20" name="مربع نص 6">
            <a:extLst>
              <a:ext uri="{FF2B5EF4-FFF2-40B4-BE49-F238E27FC236}">
                <a16:creationId xmlns:a16="http://schemas.microsoft.com/office/drawing/2014/main" id="{27911C06-DCB1-F648-B60E-6C5575CC4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138" y="1489412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١٤صـ١٣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B050C9FD-F908-C64B-9DB5-62119A3D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178300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٨١ب</a:t>
            </a:r>
            <a:r>
              <a:rPr lang="ar-SA" altLang="ar-SA" sz="2400" baseline="30000">
                <a:solidFill>
                  <a:srgbClr val="FF0000"/>
                </a:solidFill>
              </a:rPr>
              <a:t>٢٠</a:t>
            </a:r>
            <a:r>
              <a:rPr lang="ar-SA" altLang="ar-SA" sz="2400"/>
              <a:t> ن</a:t>
            </a:r>
            <a:r>
              <a:rPr lang="ar-SA" altLang="ar-SA" baseline="36000">
                <a:solidFill>
                  <a:srgbClr val="FF0000"/>
                </a:solidFill>
              </a:rPr>
              <a:t>٢٤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CFF63D2-7503-FE27-ADEC-C712B9F0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275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" name="Picture 24">
            <a:extLst>
              <a:ext uri="{FF2B5EF4-FFF2-40B4-BE49-F238E27FC236}">
                <a16:creationId xmlns:a16="http://schemas.microsoft.com/office/drawing/2014/main" id="{8735F8F6-87B7-2A4C-8A7A-79EEE09B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02" y="1698830"/>
            <a:ext cx="59372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27">
            <a:extLst>
              <a:ext uri="{FF2B5EF4-FFF2-40B4-BE49-F238E27FC236}">
                <a16:creationId xmlns:a16="http://schemas.microsoft.com/office/drawing/2014/main" id="{4ECE4BEF-CA87-3A45-9572-9988AB0C3EA5}"/>
              </a:ext>
            </a:extLst>
          </p:cNvPr>
          <p:cNvGrpSpPr>
            <a:grpSpLocks/>
          </p:cNvGrpSpPr>
          <p:nvPr/>
        </p:nvGrpSpPr>
        <p:grpSpPr bwMode="auto">
          <a:xfrm>
            <a:off x="1832014" y="2706893"/>
            <a:ext cx="8656638" cy="3419475"/>
            <a:chOff x="136" y="618"/>
            <a:chExt cx="5453" cy="2154"/>
          </a:xfrm>
        </p:grpSpPr>
        <p:pic>
          <p:nvPicPr>
            <p:cNvPr id="16" name="Picture 25">
              <a:extLst>
                <a:ext uri="{FF2B5EF4-FFF2-40B4-BE49-F238E27FC236}">
                  <a16:creationId xmlns:a16="http://schemas.microsoft.com/office/drawing/2014/main" id="{4AC23555-1881-1743-9400-68A370CA5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618"/>
              <a:ext cx="5453" cy="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26">
              <a:extLst>
                <a:ext uri="{FF2B5EF4-FFF2-40B4-BE49-F238E27FC236}">
                  <a16:creationId xmlns:a16="http://schemas.microsoft.com/office/drawing/2014/main" id="{349B3FF4-65B9-E144-AC16-7B51B9C20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253"/>
              <a:ext cx="3225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28">
            <a:extLst>
              <a:ext uri="{FF2B5EF4-FFF2-40B4-BE49-F238E27FC236}">
                <a16:creationId xmlns:a16="http://schemas.microsoft.com/office/drawing/2014/main" id="{B3CA8DE5-E830-9645-8527-B05E36BE1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64" y="3749880"/>
            <a:ext cx="48752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C8B175C8-6DBF-334E-B18F-61C18F86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02" y="4362655"/>
            <a:ext cx="5080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D465932F-18F7-054E-AE1A-AE393CAE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14" y="4867480"/>
            <a:ext cx="2738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31">
            <a:extLst>
              <a:ext uri="{FF2B5EF4-FFF2-40B4-BE49-F238E27FC236}">
                <a16:creationId xmlns:a16="http://schemas.microsoft.com/office/drawing/2014/main" id="{497A41ED-74DB-004F-B5F1-FBEDA7D5E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39" y="5442155"/>
            <a:ext cx="384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مربع نص 1">
            <a:extLst>
              <a:ext uri="{FF2B5EF4-FFF2-40B4-BE49-F238E27FC236}">
                <a16:creationId xmlns:a16="http://schemas.microsoft.com/office/drawing/2014/main" id="{CF698697-42FD-3C4A-BA06-940CB7F7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89" y="1374980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صـ١٣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61B38BF-D83F-3624-75A7-FB531ADA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79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ضرب وحيدات الحد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79AD283-83AC-3B11-7131-B99334C3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173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C8B5BCB-B0B1-BF40-ACCD-C8208E1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018" y="1418372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العبارة التالية :</a:t>
            </a:r>
          </a:p>
        </p:txBody>
      </p:sp>
      <p:grpSp>
        <p:nvGrpSpPr>
          <p:cNvPr id="16" name="Group 33">
            <a:extLst>
              <a:ext uri="{FF2B5EF4-FFF2-40B4-BE49-F238E27FC236}">
                <a16:creationId xmlns:a16="http://schemas.microsoft.com/office/drawing/2014/main" id="{9C634FE4-CC9A-464C-AD1D-8946164A89F7}"/>
              </a:ext>
            </a:extLst>
          </p:cNvPr>
          <p:cNvGrpSpPr>
            <a:grpSpLocks/>
          </p:cNvGrpSpPr>
          <p:nvPr/>
        </p:nvGrpSpPr>
        <p:grpSpPr bwMode="auto">
          <a:xfrm>
            <a:off x="1828551" y="2229584"/>
            <a:ext cx="8208962" cy="3740150"/>
            <a:chOff x="385" y="1252"/>
            <a:chExt cx="5081" cy="2356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1EE125DA-FBF2-9F46-AB5D-418EE4A1D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252"/>
              <a:ext cx="5081" cy="2356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70ED9767-07DF-2E40-B8F5-22BD70ACC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1729"/>
              <a:ext cx="5081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1947D031-D104-9D4C-9721-F27DFFB55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063" y="2385159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٥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ص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( ٢ س ص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ع )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( ٤ س ص ع )</a:t>
            </a:r>
            <a:endParaRPr lang="ar-SA" altLang="ar-SA" sz="2400" baseline="52000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72C416A4-D567-BA46-BB61-4364239F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513" y="3321784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٢٥ س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ص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)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21F85558-5A65-034B-89BB-1DE037E72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463" y="4210784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٢٥ × ٨ × ٤ )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2F34F3A2-A949-C04B-B059-7E1D53DBF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876" y="3310672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٨ س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ص</a:t>
            </a:r>
            <a:r>
              <a:rPr lang="ar-SA" altLang="ar-SA" baseline="36000">
                <a:solidFill>
                  <a:srgbClr val="FF0000"/>
                </a:solidFill>
              </a:rPr>
              <a:t>٩</a:t>
            </a:r>
            <a:r>
              <a:rPr lang="ar-SA" altLang="ar-SA" sz="2400"/>
              <a:t> ع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) 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31EEBBCD-AF43-5A4E-81EC-66296408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676" y="3310672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٤ س ص ع ) 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4A6D9C68-C4A3-644F-9115-40775CC7C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588" y="4213959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س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× س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× س )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8D51057A-5ABF-0E46-913A-DFD96BE73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76" y="4213959"/>
            <a:ext cx="270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ص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× ص</a:t>
            </a:r>
            <a:r>
              <a:rPr lang="ar-SA" altLang="ar-SA" baseline="36000">
                <a:solidFill>
                  <a:srgbClr val="FF0000"/>
                </a:solidFill>
              </a:rPr>
              <a:t>٩</a:t>
            </a:r>
            <a:r>
              <a:rPr lang="ar-SA" altLang="ar-SA" sz="2400"/>
              <a:t> × ص )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003D1318-E12D-3345-9373-8FB002F79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551" y="4213959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ع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× ع )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270DF035-A0FC-8E48-B415-CF8DDCBE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013" y="5191859"/>
            <a:ext cx="320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٨٠٠ س</a:t>
            </a:r>
            <a:r>
              <a:rPr lang="ar-SA" altLang="ar-SA" baseline="36000">
                <a:solidFill>
                  <a:srgbClr val="FF0000"/>
                </a:solidFill>
              </a:rPr>
              <a:t>٨</a:t>
            </a:r>
            <a:r>
              <a:rPr lang="ar-SA" altLang="ar-SA" sz="2400"/>
              <a:t> ص</a:t>
            </a:r>
            <a:r>
              <a:rPr lang="ar-SA" altLang="ar-SA" baseline="36000">
                <a:solidFill>
                  <a:srgbClr val="FF0000"/>
                </a:solidFill>
              </a:rPr>
              <a:t>١٢</a:t>
            </a:r>
            <a:r>
              <a:rPr lang="ar-SA" altLang="ar-SA" sz="2400"/>
              <a:t> ع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28" name="Text Box 58">
            <a:extLst>
              <a:ext uri="{FF2B5EF4-FFF2-40B4-BE49-F238E27FC236}">
                <a16:creationId xmlns:a16="http://schemas.microsoft.com/office/drawing/2014/main" id="{4F215A7D-CA37-5744-B65D-5A0C6973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135" y="597584"/>
            <a:ext cx="1919879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تبسيط العبارات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29" name="مربع نص 13">
            <a:extLst>
              <a:ext uri="{FF2B5EF4-FFF2-40B4-BE49-F238E27FC236}">
                <a16:creationId xmlns:a16="http://schemas.microsoft.com/office/drawing/2014/main" id="{BDCE500B-9DA1-D74F-AE74-613CCD94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32" y="1534960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١٧صـ١٣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793DBC1-37E6-42DF-7C78-E447BC66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66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E4CC69B-E95B-AF4A-99EC-6FF9A623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027" y="1417828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العبارة التالية :</a:t>
            </a: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DA2C0A8B-71F9-1946-A97E-81B9262234AA}"/>
              </a:ext>
            </a:extLst>
          </p:cNvPr>
          <p:cNvGrpSpPr>
            <a:grpSpLocks/>
          </p:cNvGrpSpPr>
          <p:nvPr/>
        </p:nvGrpSpPr>
        <p:grpSpPr bwMode="auto">
          <a:xfrm>
            <a:off x="2270890" y="2102041"/>
            <a:ext cx="8208962" cy="4178300"/>
            <a:chOff x="295" y="913"/>
            <a:chExt cx="5171" cy="2632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5DA9825F-25EF-8248-93C7-E9A87651D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913"/>
              <a:ext cx="5171" cy="2632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79006702-5E93-BD4B-AE58-8A9C2D970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390"/>
              <a:ext cx="5171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EB312229-F565-AD47-A94B-50AC7B310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402" y="2257616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ــ ٣ د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ن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جـ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[ ( ــ ٣ د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ن )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]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6A934B34-0E33-E847-A115-B7159F344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852" y="3194241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٩ د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ن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693FE2B-2A3D-0F46-A157-968E5474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802" y="4083241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٩ د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ن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AD73380-7801-274E-99E8-B5D42E5C1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215" y="3183128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[ ــ ٢٧ د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ن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]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6A9325F-7682-B949-909D-C4CA3041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315" y="4086416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٧٢٩ د</a:t>
            </a:r>
            <a:r>
              <a:rPr lang="ar-SA" altLang="ar-SA" baseline="36000">
                <a:solidFill>
                  <a:srgbClr val="FF0000"/>
                </a:solidFill>
              </a:rPr>
              <a:t>١٢</a:t>
            </a:r>
            <a:r>
              <a:rPr lang="ar-SA" altLang="ar-SA" sz="2400"/>
              <a:t> ن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)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27CE01A9-C0AB-5F47-B201-418220AEE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702" y="4948428"/>
            <a:ext cx="205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٩ × ٧٢٩ )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A60556D7-1703-BD4B-AA25-76052479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840" y="4951603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د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× د</a:t>
            </a:r>
            <a:r>
              <a:rPr lang="ar-SA" altLang="ar-SA" baseline="36000">
                <a:solidFill>
                  <a:srgbClr val="FF0000"/>
                </a:solidFill>
              </a:rPr>
              <a:t>١٢</a:t>
            </a:r>
            <a:r>
              <a:rPr lang="ar-SA" altLang="ar-SA" sz="2400"/>
              <a:t>)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27FEC3DB-3096-994D-A8B1-DD15087A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002" y="495160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ن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× ن</a:t>
            </a:r>
            <a:r>
              <a:rPr lang="ar-SA" altLang="ar-SA" baseline="36000">
                <a:solidFill>
                  <a:srgbClr val="FF0000"/>
                </a:solidFill>
              </a:rPr>
              <a:t>٦</a:t>
            </a:r>
            <a:r>
              <a:rPr lang="ar-SA" altLang="ar-SA" sz="2400"/>
              <a:t> )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4750DD87-92BB-4A48-96C3-D0659225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377" y="4951603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C4E85EAA-7F77-6E48-805B-C5F78045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45" y="5708200"/>
            <a:ext cx="369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= ٦٥٦١ د</a:t>
            </a:r>
            <a:r>
              <a:rPr lang="ar-SA" altLang="ar-SA" baseline="36000" dirty="0">
                <a:solidFill>
                  <a:srgbClr val="FF0000"/>
                </a:solidFill>
              </a:rPr>
              <a:t>١٦</a:t>
            </a:r>
            <a:r>
              <a:rPr lang="ar-SA" altLang="ar-SA" sz="2400" dirty="0"/>
              <a:t> ن</a:t>
            </a:r>
            <a:r>
              <a:rPr lang="ar-SA" altLang="ar-SA" baseline="36000" dirty="0">
                <a:solidFill>
                  <a:srgbClr val="FF0000"/>
                </a:solidFill>
              </a:rPr>
              <a:t>١٢</a:t>
            </a:r>
            <a:r>
              <a:rPr lang="ar-SA" altLang="ar-SA" sz="2400" dirty="0"/>
              <a:t> جـ</a:t>
            </a:r>
            <a:r>
              <a:rPr lang="ar-SA" altLang="ar-SA" baseline="36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9" name="مربع نص 20">
            <a:extLst>
              <a:ext uri="{FF2B5EF4-FFF2-40B4-BE49-F238E27FC236}">
                <a16:creationId xmlns:a16="http://schemas.microsoft.com/office/drawing/2014/main" id="{14C036D0-AD89-3444-BC44-648C7F907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62" y="1449197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١٨صـ١٣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291AAF8-BECC-8351-B79B-7E9205B1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23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4737E64-8CFB-344B-B15A-7F26A134C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730" y="1249210"/>
            <a:ext cx="2917825" cy="53975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بسط العبارة التالية :</a:t>
            </a: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08D1E629-E2BA-EF4D-BDCE-C2BF13FB6EFA}"/>
              </a:ext>
            </a:extLst>
          </p:cNvPr>
          <p:cNvGrpSpPr>
            <a:grpSpLocks/>
          </p:cNvGrpSpPr>
          <p:nvPr/>
        </p:nvGrpSpPr>
        <p:grpSpPr bwMode="auto">
          <a:xfrm>
            <a:off x="2231593" y="1933423"/>
            <a:ext cx="8208962" cy="3700463"/>
            <a:chOff x="295" y="913"/>
            <a:chExt cx="5171" cy="2331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5DA8FDF2-D835-3740-978B-BDA9F8477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913"/>
              <a:ext cx="5171" cy="2331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816F6E78-F08C-0144-A02B-4588658FD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390"/>
              <a:ext cx="5171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7231D77A-1435-C942-94B6-424757DA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05" y="2088998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ــ ٢ جـ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هـ ) ( ــ ٣ جـ ل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  <a:r>
              <a:rPr lang="ar-SA" altLang="ar-SA" sz="2400"/>
              <a:t>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( ــ جـ هـ ل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8BFCFCF2-2357-304B-B6C7-DC7E3014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843" y="302562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ــ ٢ جـ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هـ )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D7F8C197-4FBF-5A44-B650-3EA50215D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030" y="302403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٩ 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ل</a:t>
            </a:r>
            <a:r>
              <a:rPr lang="ar-SA" altLang="ar-SA" baseline="36000">
                <a:solidFill>
                  <a:srgbClr val="FF0000"/>
                </a:solidFill>
              </a:rPr>
              <a:t>٨</a:t>
            </a:r>
            <a:r>
              <a:rPr lang="ar-SA" altLang="ar-SA" sz="2400"/>
              <a:t> )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018BAE19-E03F-EA4E-8D16-9AFC02CF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993" y="380508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ــ ٢ × ٩ × ١ )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710D4AAD-1908-7842-BC55-25CD2B2BB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018" y="3808260"/>
            <a:ext cx="248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جـ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× 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× 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1CBB0B3B-6971-3A4E-84B3-966E3BC4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768" y="3808260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هـ</a:t>
            </a:r>
            <a:r>
              <a:rPr lang="ar-SA" altLang="ar-SA" baseline="36000">
                <a:solidFill>
                  <a:srgbClr val="FF0000"/>
                </a:solidFill>
              </a:rPr>
              <a:t>١</a:t>
            </a:r>
            <a:r>
              <a:rPr lang="ar-SA" altLang="ar-SA" sz="2400"/>
              <a:t> × هـ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D5A09DBA-2CE8-D84D-9D2F-2AE3DE8B8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880" y="380826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ل</a:t>
            </a:r>
            <a:r>
              <a:rPr lang="ar-SA" altLang="ar-SA" baseline="36000">
                <a:solidFill>
                  <a:srgbClr val="FF0000"/>
                </a:solidFill>
              </a:rPr>
              <a:t>٨</a:t>
            </a:r>
            <a:r>
              <a:rPr lang="ar-SA" altLang="ar-SA" sz="2400"/>
              <a:t> × ل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506A683F-A995-6041-9657-5B53245FD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280" y="4816323"/>
            <a:ext cx="369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ــ ١٨ جـ</a:t>
            </a:r>
            <a:r>
              <a:rPr lang="ar-SA" altLang="ar-SA" baseline="36000">
                <a:solidFill>
                  <a:srgbClr val="FF0000"/>
                </a:solidFill>
              </a:rPr>
              <a:t>٧</a:t>
            </a:r>
            <a:r>
              <a:rPr lang="ar-SA" altLang="ar-SA" sz="2400"/>
              <a:t> هـ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ل</a:t>
            </a:r>
            <a:r>
              <a:rPr lang="ar-SA" altLang="ar-SA" baseline="36000">
                <a:solidFill>
                  <a:srgbClr val="FF0000"/>
                </a:solidFill>
              </a:rPr>
              <a:t>١٠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434FC39F-249E-D147-B4D5-F53AAF62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268" y="3027210"/>
            <a:ext cx="180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جـ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هـ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ل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8" name="مربع نص 19">
            <a:extLst>
              <a:ext uri="{FF2B5EF4-FFF2-40B4-BE49-F238E27FC236}">
                <a16:creationId xmlns:a16="http://schemas.microsoft.com/office/drawing/2014/main" id="{A971F68A-480F-E948-8A16-5367A8B0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480" y="1359540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١٩صـ١٣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FD92DA-31F9-C8AF-2D11-2E7F9231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42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825CFEBC-4DD8-B84B-A11A-674E83940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257" y="1076191"/>
            <a:ext cx="5905500" cy="539750"/>
          </a:xfrm>
          <a:prstGeom prst="rect">
            <a:avLst/>
          </a:prstGeom>
          <a:solidFill>
            <a:schemeClr val="bg2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عبر عن حجم المجسم مما يأتي على صورة وحيدة حد .</a:t>
            </a:r>
          </a:p>
        </p:txBody>
      </p:sp>
      <p:grpSp>
        <p:nvGrpSpPr>
          <p:cNvPr id="14" name="Group 44">
            <a:extLst>
              <a:ext uri="{FF2B5EF4-FFF2-40B4-BE49-F238E27FC236}">
                <a16:creationId xmlns:a16="http://schemas.microsoft.com/office/drawing/2014/main" id="{07672045-1E40-694A-9F32-C75A21706640}"/>
              </a:ext>
            </a:extLst>
          </p:cNvPr>
          <p:cNvGrpSpPr>
            <a:grpSpLocks/>
          </p:cNvGrpSpPr>
          <p:nvPr/>
        </p:nvGrpSpPr>
        <p:grpSpPr bwMode="auto">
          <a:xfrm>
            <a:off x="4220514" y="1729085"/>
            <a:ext cx="5832475" cy="4454525"/>
            <a:chOff x="1791" y="1252"/>
            <a:chExt cx="3674" cy="2806"/>
          </a:xfrm>
        </p:grpSpPr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49F19550-65CB-9246-84B1-676149980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252"/>
              <a:ext cx="3674" cy="2806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F4AB3886-21AA-E948-A903-C26EBAFA8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1" y="1729"/>
              <a:ext cx="3674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720C6CA8-7737-2742-82A4-718A5126C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939" y="191006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حجم الأسطوانة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799FD947-B309-0B4E-B219-7C4AB4BD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139" y="272762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  ط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F8A7D9C4-F61E-FD40-AC50-E07E589C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089" y="353407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ط 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EE8110B-07E5-574A-A887-10274AAA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051" y="2702223"/>
            <a:ext cx="133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٢ س )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610EDB1-F495-8143-BC8D-1FE83096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076" y="1910060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ط نـق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ع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4CDE3C67-883E-EE44-8585-BD31B3A9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939" y="272762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حجم الأسطوانة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pic>
        <p:nvPicPr>
          <p:cNvPr id="25" name="Picture 33">
            <a:extLst>
              <a:ext uri="{FF2B5EF4-FFF2-40B4-BE49-F238E27FC236}">
                <a16:creationId xmlns:a16="http://schemas.microsoft.com/office/drawing/2014/main" id="{CE5EF369-42BB-054E-BC28-1EE00646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38" y="2896645"/>
            <a:ext cx="1700213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Text Box 87">
            <a:extLst>
              <a:ext uri="{FF2B5EF4-FFF2-40B4-BE49-F238E27FC236}">
                <a16:creationId xmlns:a16="http://schemas.microsoft.com/office/drawing/2014/main" id="{1AE83A9F-0905-3F41-AD54-9720AFEE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039" y="2702223"/>
            <a:ext cx="133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٣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9FCD9147-ECCE-B145-B303-F8B96D8E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589" y="3530898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٢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1FA7BCCC-0B82-A54D-875F-08953D17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164" y="3530898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٣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BB3E636A-94A3-3B43-80F1-E263941B7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089" y="429766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ط 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51852989-44D4-2943-BC20-D1C1670B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589" y="4294485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٤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5B6175DC-7F7F-F146-BB53-C7235C558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551" y="4294485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٣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626ED183-61BF-B64D-9869-D1F0A5E4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01" y="5007273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ط × ٤ × ٣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2FF43B5E-27A6-BC45-B7C3-5ED1B209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901" y="5007273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×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AC185E51-D983-0E4D-A165-AA19C9F5E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626" y="572641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١٢ ط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94D9DC0-9F77-BA4A-8B48-74F73A429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639" y="5726410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س</a:t>
            </a:r>
            <a:r>
              <a:rPr lang="ar-SA" altLang="ar-SA" baseline="36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36" name="مربع نص 16">
            <a:extLst>
              <a:ext uri="{FF2B5EF4-FFF2-40B4-BE49-F238E27FC236}">
                <a16:creationId xmlns:a16="http://schemas.microsoft.com/office/drawing/2014/main" id="{658ADF88-504A-EC4F-8FAB-8514FE85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714" y="2395320"/>
            <a:ext cx="104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٤٦صـ١٤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B357609-FC7E-2827-02DB-7DFDB857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7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9961EC3-90E3-5B46-957A-9FB78A8EA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834" y="1271218"/>
            <a:ext cx="5905500" cy="539750"/>
          </a:xfrm>
          <a:prstGeom prst="rect">
            <a:avLst/>
          </a:prstGeom>
          <a:solidFill>
            <a:schemeClr val="bg2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عبر عن حجم المجسم مما يأتي على صورة وحيدة حد .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4CFAD4AB-AF92-7C40-9E2D-C2827E917D6C}"/>
              </a:ext>
            </a:extLst>
          </p:cNvPr>
          <p:cNvGrpSpPr>
            <a:grpSpLocks/>
          </p:cNvGrpSpPr>
          <p:nvPr/>
        </p:nvGrpSpPr>
        <p:grpSpPr bwMode="auto">
          <a:xfrm>
            <a:off x="2947324" y="2020517"/>
            <a:ext cx="6156325" cy="3937000"/>
            <a:chOff x="1791" y="1252"/>
            <a:chExt cx="3674" cy="2480"/>
          </a:xfrm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B028C87A-AE8D-394A-BAC7-ABCB033D7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252"/>
              <a:ext cx="3674" cy="2480"/>
            </a:xfrm>
            <a:prstGeom prst="rect">
              <a:avLst/>
            </a:prstGeom>
            <a:solidFill>
              <a:srgbClr val="E5DDB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5B1F4F1F-E038-6240-91B5-779830B6E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1" y="1729"/>
              <a:ext cx="3674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7BE6088F-7C37-304C-A387-93B29EF3E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599" y="220149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حجم المنشور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9611BA0B-18D3-0D4D-80B0-77868EC1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436" y="3019055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  ( ٥ س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)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8A3D4D94-D904-6E46-94C2-68322FEF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74" y="3007942"/>
            <a:ext cx="133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٣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492F6D0F-50AD-A34B-A17F-6C37FD29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374" y="220149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ل × </a:t>
            </a:r>
            <a:r>
              <a:rPr lang="ar-SA" altLang="ar-SA" sz="2400" dirty="0" err="1"/>
              <a:t>ض</a:t>
            </a:r>
            <a:r>
              <a:rPr lang="ar-SA" altLang="ar-SA" sz="2400" dirty="0"/>
              <a:t> × </a:t>
            </a:r>
            <a:r>
              <a:rPr lang="ar-SA" altLang="ar-SA" sz="2400" dirty="0" err="1"/>
              <a:t>ع</a:t>
            </a:r>
            <a:endParaRPr lang="ar-SA" altLang="ar-SA" baseline="36000" dirty="0">
              <a:solidFill>
                <a:srgbClr val="FF000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4E3A90F6-D14F-A741-B070-50457BC1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986" y="3019055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حجم المنشور =</a:t>
            </a:r>
            <a:endParaRPr lang="ar-SA" altLang="ar-SA" baseline="52000">
              <a:solidFill>
                <a:srgbClr val="FF000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E282C850-2462-314F-AB24-41848ED6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399" y="3007942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  <a:endParaRPr lang="ar-SA" altLang="ar-SA" baseline="36000">
              <a:solidFill>
                <a:srgbClr val="FF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EC52975-FC6A-4646-96CC-C8C6F30C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9" y="3028303"/>
            <a:ext cx="224790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Text Box 87">
            <a:extLst>
              <a:ext uri="{FF2B5EF4-FFF2-40B4-BE49-F238E27FC236}">
                <a16:creationId xmlns:a16="http://schemas.microsoft.com/office/drawing/2014/main" id="{C3C069A6-AEDA-FE46-89D8-0A254CAD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561" y="3785817"/>
            <a:ext cx="205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٥ × ٣ × ١ )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D398CF96-586A-D94C-AEC5-F980566A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686" y="3785817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س</a:t>
            </a:r>
            <a:r>
              <a:rPr lang="ar-SA" altLang="ar-SA" baseline="36000">
                <a:solidFill>
                  <a:srgbClr val="FF0000"/>
                </a:solidFill>
              </a:rPr>
              <a:t>٣</a:t>
            </a:r>
            <a:r>
              <a:rPr lang="ar-SA" altLang="ar-SA" sz="2400"/>
              <a:t> ×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× س</a:t>
            </a:r>
            <a:r>
              <a:rPr lang="ar-SA" altLang="ar-SA" baseline="36000">
                <a:solidFill>
                  <a:srgbClr val="FF0000"/>
                </a:solidFill>
              </a:rPr>
              <a:t>٢</a:t>
            </a:r>
            <a:r>
              <a:rPr lang="ar-SA" altLang="ar-SA" sz="2400"/>
              <a:t> )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1BB17D19-23DF-B147-A850-A441AF99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774" y="4517655"/>
            <a:ext cx="1119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( ١٥)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F7CD40E4-DB51-944A-BBF6-83C7C59F9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711" y="4520830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 س</a:t>
            </a:r>
            <a:r>
              <a:rPr lang="ar-SA" altLang="ar-SA" baseline="36000">
                <a:solidFill>
                  <a:srgbClr val="FF0000"/>
                </a:solidFill>
              </a:rPr>
              <a:t>٧</a:t>
            </a:r>
            <a:r>
              <a:rPr lang="ar-SA" altLang="ar-SA" sz="2400"/>
              <a:t> )</a:t>
            </a: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1ACE5AFA-6E95-B54D-AD50-4EB9E6DA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799" y="5262192"/>
            <a:ext cx="155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= ١٥ س</a:t>
            </a:r>
            <a:r>
              <a:rPr lang="ar-SA" altLang="ar-SA" baseline="36000">
                <a:solidFill>
                  <a:srgbClr val="FF0000"/>
                </a:solidFill>
              </a:rPr>
              <a:t>٧</a:t>
            </a:r>
          </a:p>
        </p:txBody>
      </p:sp>
      <p:sp>
        <p:nvSpPr>
          <p:cNvPr id="31" name="مربع نص 18">
            <a:extLst>
              <a:ext uri="{FF2B5EF4-FFF2-40B4-BE49-F238E27FC236}">
                <a16:creationId xmlns:a16="http://schemas.microsoft.com/office/drawing/2014/main" id="{3A5CBD64-C3C4-AC4D-8E00-C5B87968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96" y="1587239"/>
            <a:ext cx="104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٤٧صـ١٤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8BC796B-8BD9-4F8A-C419-D10DD8F9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130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7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8927110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C1EC071-B3A5-1253-048B-8B24C6B9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131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0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ضرب وحيدات الحد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صورة 12">
            <a:extLst>
              <a:ext uri="{FF2B5EF4-FFF2-40B4-BE49-F238E27FC236}">
                <a16:creationId xmlns:a16="http://schemas.microsoft.com/office/drawing/2014/main" id="{CC4C8830-AE24-A84F-AC10-3F3CF92F2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7" t="37687" r="2584" b="2399"/>
          <a:stretch/>
        </p:blipFill>
        <p:spPr bwMode="auto">
          <a:xfrm>
            <a:off x="8940680" y="3291432"/>
            <a:ext cx="3140361" cy="305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294913" y="4485380"/>
            <a:ext cx="2504807" cy="166790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pic>
        <p:nvPicPr>
          <p:cNvPr id="18" name="صورة 12">
            <a:extLst>
              <a:ext uri="{FF2B5EF4-FFF2-40B4-BE49-F238E27FC236}">
                <a16:creationId xmlns:a16="http://schemas.microsoft.com/office/drawing/2014/main" id="{77423B26-72DD-9040-9FE6-EBF469C52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9632" r="26600" b="54583"/>
          <a:stretch/>
        </p:blipFill>
        <p:spPr bwMode="auto">
          <a:xfrm>
            <a:off x="4965689" y="3523929"/>
            <a:ext cx="3693670" cy="26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5295014" y="4408040"/>
            <a:ext cx="245593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pic>
        <p:nvPicPr>
          <p:cNvPr id="23" name="صورة 12">
            <a:extLst>
              <a:ext uri="{FF2B5EF4-FFF2-40B4-BE49-F238E27FC236}">
                <a16:creationId xmlns:a16="http://schemas.microsoft.com/office/drawing/2014/main" id="{85DD7F07-EE6A-694B-B671-68BA6F227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3" t="44363" r="38129" b="2968"/>
          <a:stretch/>
        </p:blipFill>
        <p:spPr bwMode="auto">
          <a:xfrm>
            <a:off x="664909" y="2374161"/>
            <a:ext cx="3066579" cy="267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F4C13EC3-2808-6E49-A995-556798665B9F}"/>
              </a:ext>
            </a:extLst>
          </p:cNvPr>
          <p:cNvSpPr/>
          <p:nvPr/>
        </p:nvSpPr>
        <p:spPr>
          <a:xfrm>
            <a:off x="446567" y="3552405"/>
            <a:ext cx="3329388" cy="171163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5110F9-F7B3-E045-6CCE-E611D87E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 animBg="1"/>
      <p:bldP spid="2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EEDD04C-C62E-9962-5299-5EE2BD4E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101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ED7A3D-552F-4AD9-481B-27549783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20" name="مربع نص 3">
            <a:extLst>
              <a:ext uri="{FF2B5EF4-FFF2-40B4-BE49-F238E27FC236}">
                <a16:creationId xmlns:a16="http://schemas.microsoft.com/office/drawing/2014/main" id="{F3056572-72AC-7F46-A358-66176887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879" y="144858"/>
            <a:ext cx="118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صـ ١٠</a:t>
            </a:r>
          </a:p>
        </p:txBody>
      </p:sp>
      <p:pic>
        <p:nvPicPr>
          <p:cNvPr id="21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12B6A29-7E6E-F042-BCC6-C4B6DA09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05" y="1171932"/>
            <a:ext cx="8093691" cy="512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FAB5418-229F-D22F-FF19-83F76EF2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7332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F39FD1E0-E2B0-A740-950D-730C46939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114" y="740996"/>
            <a:ext cx="211979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وحيدة الحد عبارة عن :</a:t>
            </a:r>
            <a:endParaRPr lang="en-US" altLang="ar-SA" sz="2000" b="1" dirty="0"/>
          </a:p>
        </p:txBody>
      </p:sp>
      <p:pic>
        <p:nvPicPr>
          <p:cNvPr id="14" name="Picture 231">
            <a:extLst>
              <a:ext uri="{FF2B5EF4-FFF2-40B4-BE49-F238E27FC236}">
                <a16:creationId xmlns:a16="http://schemas.microsoft.com/office/drawing/2014/main" id="{CA960E39-4230-1545-8F0E-C8372F67E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40" y="625068"/>
            <a:ext cx="24638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32">
            <a:extLst>
              <a:ext uri="{FF2B5EF4-FFF2-40B4-BE49-F238E27FC236}">
                <a16:creationId xmlns:a16="http://schemas.microsoft.com/office/drawing/2014/main" id="{E940FDAF-9996-224A-BD10-BA4E057A6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678" y="1270655"/>
            <a:ext cx="2484438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عدد</a:t>
            </a:r>
          </a:p>
        </p:txBody>
      </p:sp>
      <p:sp>
        <p:nvSpPr>
          <p:cNvPr id="17" name="AutoShape 233">
            <a:extLst>
              <a:ext uri="{FF2B5EF4-FFF2-40B4-BE49-F238E27FC236}">
                <a16:creationId xmlns:a16="http://schemas.microsoft.com/office/drawing/2014/main" id="{87B2EC29-F289-1942-AC3F-2EEAD3EC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678" y="2097743"/>
            <a:ext cx="2484438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متغير</a:t>
            </a:r>
          </a:p>
        </p:txBody>
      </p:sp>
      <p:sp>
        <p:nvSpPr>
          <p:cNvPr id="18" name="AutoShape 234">
            <a:extLst>
              <a:ext uri="{FF2B5EF4-FFF2-40B4-BE49-F238E27FC236}">
                <a16:creationId xmlns:a16="http://schemas.microsoft.com/office/drawing/2014/main" id="{26101FDE-FE3B-CF43-ADC2-E5D59172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678" y="2962930"/>
            <a:ext cx="2484438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ضرب عدد في متغير</a:t>
            </a:r>
          </a:p>
        </p:txBody>
      </p:sp>
      <p:sp>
        <p:nvSpPr>
          <p:cNvPr id="19" name="AutoShape 235">
            <a:extLst>
              <a:ext uri="{FF2B5EF4-FFF2-40B4-BE49-F238E27FC236}">
                <a16:creationId xmlns:a16="http://schemas.microsoft.com/office/drawing/2014/main" id="{CB6CBC2B-D7E8-E341-9664-54AFE3EE0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678" y="3824943"/>
            <a:ext cx="2484438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ضرب عدد في أكثر من متغير</a:t>
            </a:r>
          </a:p>
        </p:txBody>
      </p:sp>
      <p:sp>
        <p:nvSpPr>
          <p:cNvPr id="20" name="AutoShape 236">
            <a:extLst>
              <a:ext uri="{FF2B5EF4-FFF2-40B4-BE49-F238E27FC236}">
                <a16:creationId xmlns:a16="http://schemas.microsoft.com/office/drawing/2014/main" id="{DF8F3F11-10A2-F648-A6D4-936441037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2703" y="2099330"/>
            <a:ext cx="611188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أو</a:t>
            </a:r>
          </a:p>
        </p:txBody>
      </p:sp>
      <p:sp>
        <p:nvSpPr>
          <p:cNvPr id="21" name="AutoShape 237">
            <a:extLst>
              <a:ext uri="{FF2B5EF4-FFF2-40B4-BE49-F238E27FC236}">
                <a16:creationId xmlns:a16="http://schemas.microsoft.com/office/drawing/2014/main" id="{DA7A3FCF-6972-3549-A284-9F6412F1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116" y="2962930"/>
            <a:ext cx="611187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أو</a:t>
            </a:r>
          </a:p>
        </p:txBody>
      </p:sp>
      <p:sp>
        <p:nvSpPr>
          <p:cNvPr id="22" name="AutoShape 238">
            <a:extLst>
              <a:ext uri="{FF2B5EF4-FFF2-40B4-BE49-F238E27FC236}">
                <a16:creationId xmlns:a16="http://schemas.microsoft.com/office/drawing/2014/main" id="{D58A2106-938E-6942-B573-914749A6A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116" y="3790018"/>
            <a:ext cx="611187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أو</a:t>
            </a:r>
          </a:p>
        </p:txBody>
      </p:sp>
      <p:sp>
        <p:nvSpPr>
          <p:cNvPr id="23" name="AutoShape 239">
            <a:extLst>
              <a:ext uri="{FF2B5EF4-FFF2-40B4-BE49-F238E27FC236}">
                <a16:creationId xmlns:a16="http://schemas.microsoft.com/office/drawing/2014/main" id="{61ED96F9-819A-4A48-ABB0-F7078767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903" y="1270655"/>
            <a:ext cx="936625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مثل</a:t>
            </a:r>
          </a:p>
        </p:txBody>
      </p:sp>
      <p:sp>
        <p:nvSpPr>
          <p:cNvPr id="24" name="AutoShape 240">
            <a:extLst>
              <a:ext uri="{FF2B5EF4-FFF2-40B4-BE49-F238E27FC236}">
                <a16:creationId xmlns:a16="http://schemas.microsoft.com/office/drawing/2014/main" id="{18435ABE-F0E8-4649-99D4-C0C0A081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78" y="1270655"/>
            <a:ext cx="3313113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٦ 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١٠ 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٣٧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٥٨٤</a:t>
            </a:r>
          </a:p>
        </p:txBody>
      </p:sp>
      <p:sp>
        <p:nvSpPr>
          <p:cNvPr id="25" name="AutoShape 241">
            <a:extLst>
              <a:ext uri="{FF2B5EF4-FFF2-40B4-BE49-F238E27FC236}">
                <a16:creationId xmlns:a16="http://schemas.microsoft.com/office/drawing/2014/main" id="{3CD3C76C-9BA4-4549-82BB-DC8ADB6E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903" y="2099330"/>
            <a:ext cx="936625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مثل</a:t>
            </a:r>
          </a:p>
        </p:txBody>
      </p:sp>
      <p:sp>
        <p:nvSpPr>
          <p:cNvPr id="26" name="AutoShape 242">
            <a:extLst>
              <a:ext uri="{FF2B5EF4-FFF2-40B4-BE49-F238E27FC236}">
                <a16:creationId xmlns:a16="http://schemas.microsoft.com/office/drawing/2014/main" id="{595CFC9B-A110-3A43-AF7A-F3A7A85F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78" y="2099330"/>
            <a:ext cx="3313113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س 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ص 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ع 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ك</a:t>
            </a:r>
          </a:p>
        </p:txBody>
      </p:sp>
      <p:sp>
        <p:nvSpPr>
          <p:cNvPr id="27" name="AutoShape 243">
            <a:extLst>
              <a:ext uri="{FF2B5EF4-FFF2-40B4-BE49-F238E27FC236}">
                <a16:creationId xmlns:a16="http://schemas.microsoft.com/office/drawing/2014/main" id="{EB754132-3AF0-D148-B749-FABD91093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903" y="2962930"/>
            <a:ext cx="936625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مثل</a:t>
            </a:r>
          </a:p>
        </p:txBody>
      </p:sp>
      <p:sp>
        <p:nvSpPr>
          <p:cNvPr id="28" name="AutoShape 244">
            <a:extLst>
              <a:ext uri="{FF2B5EF4-FFF2-40B4-BE49-F238E27FC236}">
                <a16:creationId xmlns:a16="http://schemas.microsoft.com/office/drawing/2014/main" id="{69BBD54A-6115-0A44-8E60-0A377E655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78" y="2962930"/>
            <a:ext cx="3313113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٤ س 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٥ ص 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١٧ ع  </a:t>
            </a:r>
          </a:p>
        </p:txBody>
      </p:sp>
      <p:sp>
        <p:nvSpPr>
          <p:cNvPr id="29" name="AutoShape 245">
            <a:extLst>
              <a:ext uri="{FF2B5EF4-FFF2-40B4-BE49-F238E27FC236}">
                <a16:creationId xmlns:a16="http://schemas.microsoft.com/office/drawing/2014/main" id="{1A9E867A-0965-E248-A8EE-1BC4008A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903" y="3826530"/>
            <a:ext cx="936625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مثل</a:t>
            </a:r>
          </a:p>
        </p:txBody>
      </p:sp>
      <p:sp>
        <p:nvSpPr>
          <p:cNvPr id="30" name="AutoShape 246">
            <a:extLst>
              <a:ext uri="{FF2B5EF4-FFF2-40B4-BE49-F238E27FC236}">
                <a16:creationId xmlns:a16="http://schemas.microsoft.com/office/drawing/2014/main" id="{957FAB2C-F47D-C44B-B379-AA5A0C196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78" y="3826530"/>
            <a:ext cx="3313113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٨ س ص  </a:t>
            </a:r>
            <a:r>
              <a:rPr lang="ar-SA" altLang="ar-SA" sz="2000">
                <a:solidFill>
                  <a:srgbClr val="FF0000"/>
                </a:solidFill>
              </a:rPr>
              <a:t>أو</a:t>
            </a:r>
            <a:r>
              <a:rPr lang="ar-SA" altLang="ar-SA" sz="2000"/>
              <a:t>  ٢٧ س ص</a:t>
            </a:r>
            <a:r>
              <a:rPr lang="ar-SA" altLang="ar-SA" sz="2400" baseline="46000"/>
              <a:t>٥</a:t>
            </a:r>
            <a:r>
              <a:rPr lang="ar-SA" altLang="ar-SA" sz="2000"/>
              <a:t> ع</a:t>
            </a:r>
            <a:r>
              <a:rPr lang="ar-SA" altLang="ar-SA" sz="2400" baseline="46000"/>
              <a:t>٢</a:t>
            </a:r>
            <a:r>
              <a:rPr lang="ar-SA" altLang="ar-SA" sz="2000"/>
              <a:t>  </a:t>
            </a:r>
          </a:p>
        </p:txBody>
      </p:sp>
      <p:sp>
        <p:nvSpPr>
          <p:cNvPr id="31" name="AutoShape 247">
            <a:extLst>
              <a:ext uri="{FF2B5EF4-FFF2-40B4-BE49-F238E27FC236}">
                <a16:creationId xmlns:a16="http://schemas.microsoft.com/office/drawing/2014/main" id="{2CBB23EA-C3D5-CB47-991F-3B51BC48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478" y="4892687"/>
            <a:ext cx="4895850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العبارة التي تحتوي على متغير في المقام </a:t>
            </a:r>
            <a:r>
              <a:rPr lang="ar-SA" altLang="ar-SA" sz="2000">
                <a:solidFill>
                  <a:srgbClr val="FF0000"/>
                </a:solidFill>
              </a:rPr>
              <a:t>ليست وحيدة حد</a:t>
            </a:r>
          </a:p>
        </p:txBody>
      </p:sp>
      <p:sp>
        <p:nvSpPr>
          <p:cNvPr id="32" name="AutoShape 248">
            <a:extLst>
              <a:ext uri="{FF2B5EF4-FFF2-40B4-BE49-F238E27FC236}">
                <a16:creationId xmlns:a16="http://schemas.microsoft.com/office/drawing/2014/main" id="{4E2A3581-0289-1A4D-B366-9838EBB0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416" y="4853200"/>
            <a:ext cx="936625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مثل</a:t>
            </a:r>
          </a:p>
        </p:txBody>
      </p:sp>
      <p:sp>
        <p:nvSpPr>
          <p:cNvPr id="33" name="AutoShape 249">
            <a:extLst>
              <a:ext uri="{FF2B5EF4-FFF2-40B4-BE49-F238E27FC236}">
                <a16:creationId xmlns:a16="http://schemas.microsoft.com/office/drawing/2014/main" id="{12890877-5362-4541-982B-7508EECA8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616" y="4843800"/>
            <a:ext cx="2773362" cy="6477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endParaRPr lang="en-US" altLang="ar-SA" sz="2000"/>
          </a:p>
        </p:txBody>
      </p:sp>
      <p:grpSp>
        <p:nvGrpSpPr>
          <p:cNvPr id="34" name="Group 270">
            <a:extLst>
              <a:ext uri="{FF2B5EF4-FFF2-40B4-BE49-F238E27FC236}">
                <a16:creationId xmlns:a16="http://schemas.microsoft.com/office/drawing/2014/main" id="{A7D5E0C1-D6ED-A245-8089-E42DEFA38FC1}"/>
              </a:ext>
            </a:extLst>
          </p:cNvPr>
          <p:cNvGrpSpPr>
            <a:grpSpLocks/>
          </p:cNvGrpSpPr>
          <p:nvPr/>
        </p:nvGrpSpPr>
        <p:grpSpPr bwMode="auto">
          <a:xfrm>
            <a:off x="2649141" y="4834593"/>
            <a:ext cx="704850" cy="720725"/>
            <a:chOff x="884" y="3112"/>
            <a:chExt cx="444" cy="454"/>
          </a:xfrm>
        </p:grpSpPr>
        <p:sp>
          <p:nvSpPr>
            <p:cNvPr id="35" name="Text Box 253">
              <a:extLst>
                <a:ext uri="{FF2B5EF4-FFF2-40B4-BE49-F238E27FC236}">
                  <a16:creationId xmlns:a16="http://schemas.microsoft.com/office/drawing/2014/main" id="{565AA41D-52D0-C841-98C3-204DFB17D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3112"/>
              <a:ext cx="4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/>
                <a:t>٣ س</a:t>
              </a:r>
            </a:p>
          </p:txBody>
        </p:sp>
        <p:sp>
          <p:nvSpPr>
            <p:cNvPr id="36" name="Line 254">
              <a:extLst>
                <a:ext uri="{FF2B5EF4-FFF2-40B4-BE49-F238E27FC236}">
                  <a16:creationId xmlns:a16="http://schemas.microsoft.com/office/drawing/2014/main" id="{E9C8745A-9778-B942-8EF0-633A9AB6B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" y="3344"/>
              <a:ext cx="3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Text Box 255">
              <a:extLst>
                <a:ext uri="{FF2B5EF4-FFF2-40B4-BE49-F238E27FC236}">
                  <a16:creationId xmlns:a16="http://schemas.microsoft.com/office/drawing/2014/main" id="{72252317-8C05-E145-8E74-FA24A0FEE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" y="3316"/>
              <a:ext cx="4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/>
                <a:t>ل</a:t>
              </a:r>
            </a:p>
          </p:txBody>
        </p:sp>
      </p:grpSp>
      <p:grpSp>
        <p:nvGrpSpPr>
          <p:cNvPr id="38" name="Group 261">
            <a:extLst>
              <a:ext uri="{FF2B5EF4-FFF2-40B4-BE49-F238E27FC236}">
                <a16:creationId xmlns:a16="http://schemas.microsoft.com/office/drawing/2014/main" id="{88184845-6FE3-E44A-9885-2F941E8D15D0}"/>
              </a:ext>
            </a:extLst>
          </p:cNvPr>
          <p:cNvGrpSpPr>
            <a:grpSpLocks/>
          </p:cNvGrpSpPr>
          <p:nvPr/>
        </p:nvGrpSpPr>
        <p:grpSpPr bwMode="auto">
          <a:xfrm>
            <a:off x="3693716" y="4812042"/>
            <a:ext cx="446087" cy="720725"/>
            <a:chOff x="2567" y="3588"/>
            <a:chExt cx="281" cy="454"/>
          </a:xfrm>
        </p:grpSpPr>
        <p:sp>
          <p:nvSpPr>
            <p:cNvPr id="39" name="Text Box 262">
              <a:extLst>
                <a:ext uri="{FF2B5EF4-FFF2-40B4-BE49-F238E27FC236}">
                  <a16:creationId xmlns:a16="http://schemas.microsoft.com/office/drawing/2014/main" id="{CD86A862-FA97-CA4A-94EF-45A1A32CE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" y="3588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/>
                <a:t>س</a:t>
              </a:r>
            </a:p>
          </p:txBody>
        </p:sp>
        <p:sp>
          <p:nvSpPr>
            <p:cNvPr id="40" name="Line 263">
              <a:extLst>
                <a:ext uri="{FF2B5EF4-FFF2-40B4-BE49-F238E27FC236}">
                  <a16:creationId xmlns:a16="http://schemas.microsoft.com/office/drawing/2014/main" id="{1EDE465E-6AA0-EF46-9DE6-BCCD522C6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3842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Text Box 264">
              <a:extLst>
                <a:ext uri="{FF2B5EF4-FFF2-40B4-BE49-F238E27FC236}">
                  <a16:creationId xmlns:a16="http://schemas.microsoft.com/office/drawing/2014/main" id="{D5702759-6677-A843-8DE1-A622EAA6F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3792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/>
                <a:t>ص</a:t>
              </a:r>
            </a:p>
          </p:txBody>
        </p:sp>
      </p:grpSp>
      <p:sp>
        <p:nvSpPr>
          <p:cNvPr id="42" name="Text Box 87">
            <a:extLst>
              <a:ext uri="{FF2B5EF4-FFF2-40B4-BE49-F238E27FC236}">
                <a16:creationId xmlns:a16="http://schemas.microsoft.com/office/drawing/2014/main" id="{CB512877-7DA2-764F-B4B4-CFB99F25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841" y="5000637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>
                <a:solidFill>
                  <a:srgbClr val="FF0000"/>
                </a:solidFill>
              </a:rPr>
              <a:t>أو</a:t>
            </a:r>
            <a:endParaRPr lang="en-US" altLang="ar-SA" sz="2400" baseline="46000">
              <a:solidFill>
                <a:srgbClr val="FF000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26EDBA6B-A39C-854B-808D-78ECEE8E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103" y="5000637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٥ س</a:t>
            </a:r>
            <a:r>
              <a:rPr lang="ar-SA" altLang="ar-SA" sz="2400" baseline="46000"/>
              <a:t>- ١</a:t>
            </a:r>
            <a:endParaRPr lang="en-US" altLang="ar-SA" sz="2400" baseline="46000"/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C7CA30B5-6DE4-EC4F-8C5D-95A7964DF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553" y="5000637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>
                <a:solidFill>
                  <a:srgbClr val="FF0000"/>
                </a:solidFill>
              </a:rPr>
              <a:t>أو</a:t>
            </a:r>
            <a:endParaRPr lang="en-US" altLang="ar-SA" sz="2400" baseline="46000">
              <a:solidFill>
                <a:srgbClr val="FF000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657E39E7-E010-2547-9FAA-371F75E4F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406" y="6005087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٥ </a:t>
            </a:r>
            <a:r>
              <a:rPr lang="ar-SA" altLang="ar-SA" sz="2000" dirty="0" err="1"/>
              <a:t>س</a:t>
            </a:r>
            <a:r>
              <a:rPr lang="ar-SA" altLang="ar-SA" sz="2400" baseline="46000" dirty="0"/>
              <a:t>- ١</a:t>
            </a:r>
            <a:endParaRPr lang="en-US" altLang="ar-SA" sz="2400" baseline="46000" dirty="0"/>
          </a:p>
        </p:txBody>
      </p:sp>
      <p:sp>
        <p:nvSpPr>
          <p:cNvPr id="46" name="AutoShape 276">
            <a:extLst>
              <a:ext uri="{FF2B5EF4-FFF2-40B4-BE49-F238E27FC236}">
                <a16:creationId xmlns:a16="http://schemas.microsoft.com/office/drawing/2014/main" id="{05342A71-E7D3-7743-BF2F-81E2CFA5AC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45068" y="5884549"/>
            <a:ext cx="3060700" cy="466725"/>
          </a:xfrm>
          <a:prstGeom prst="homePlate">
            <a:avLst>
              <a:gd name="adj" fmla="val 163946"/>
            </a:avLst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يمكن كتابتها على الصورة</a:t>
            </a:r>
          </a:p>
        </p:txBody>
      </p:sp>
      <p:grpSp>
        <p:nvGrpSpPr>
          <p:cNvPr id="47" name="Group 281">
            <a:extLst>
              <a:ext uri="{FF2B5EF4-FFF2-40B4-BE49-F238E27FC236}">
                <a16:creationId xmlns:a16="http://schemas.microsoft.com/office/drawing/2014/main" id="{0991E3A4-20C9-4647-9568-BAA244186081}"/>
              </a:ext>
            </a:extLst>
          </p:cNvPr>
          <p:cNvGrpSpPr>
            <a:grpSpLocks/>
          </p:cNvGrpSpPr>
          <p:nvPr/>
        </p:nvGrpSpPr>
        <p:grpSpPr bwMode="auto">
          <a:xfrm>
            <a:off x="5097066" y="5864237"/>
            <a:ext cx="446087" cy="649287"/>
            <a:chOff x="2494" y="3770"/>
            <a:chExt cx="281" cy="409"/>
          </a:xfrm>
        </p:grpSpPr>
        <p:sp>
          <p:nvSpPr>
            <p:cNvPr id="48" name="Text Box 278">
              <a:extLst>
                <a:ext uri="{FF2B5EF4-FFF2-40B4-BE49-F238E27FC236}">
                  <a16:creationId xmlns:a16="http://schemas.microsoft.com/office/drawing/2014/main" id="{FD033E41-DAF8-274C-B0B8-C0B928B40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3770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/>
                <a:t>٥</a:t>
              </a:r>
            </a:p>
          </p:txBody>
        </p:sp>
        <p:sp>
          <p:nvSpPr>
            <p:cNvPr id="49" name="Line 279">
              <a:extLst>
                <a:ext uri="{FF2B5EF4-FFF2-40B4-BE49-F238E27FC236}">
                  <a16:creationId xmlns:a16="http://schemas.microsoft.com/office/drawing/2014/main" id="{267E8BB6-A285-0843-AD9E-2A40E8326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7" y="397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280">
              <a:extLst>
                <a:ext uri="{FF2B5EF4-FFF2-40B4-BE49-F238E27FC236}">
                  <a16:creationId xmlns:a16="http://schemas.microsoft.com/office/drawing/2014/main" id="{DBA0BF63-23C6-C94A-9298-42AD44F23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3" y="392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/>
                <a:t>س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0E455AE-8141-90AB-4E05-34C10416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91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2" grpId="0"/>
      <p:bldP spid="43" grpId="0"/>
      <p:bldP spid="44" grpId="0"/>
      <p:bldP spid="45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2BD5D711-0306-C24F-B71C-A6718475B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941" y="1138955"/>
            <a:ext cx="8281987" cy="6477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حدد إذا كانت العبارات الآتية وحيدات حد ، اكتب ( نعم ) أو ( لا ) ، وفسر اجابتك .</a:t>
            </a:r>
          </a:p>
        </p:txBody>
      </p:sp>
      <p:graphicFrame>
        <p:nvGraphicFramePr>
          <p:cNvPr id="14" name="Group 127">
            <a:extLst>
              <a:ext uri="{FF2B5EF4-FFF2-40B4-BE49-F238E27FC236}">
                <a16:creationId xmlns:a16="http://schemas.microsoft.com/office/drawing/2014/main" id="{FDC52E44-1EA1-6942-BB96-30B16B65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57423"/>
              </p:ext>
            </p:extLst>
          </p:nvPr>
        </p:nvGraphicFramePr>
        <p:xfrm>
          <a:off x="1706166" y="2218455"/>
          <a:ext cx="8820150" cy="4032250"/>
        </p:xfrm>
        <a:graphic>
          <a:graphicData uri="http://schemas.openxmlformats.org/drawingml/2006/table">
            <a:tbl>
              <a:tblPr rtl="1"/>
              <a:tblGrid>
                <a:gridCol w="171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العبارة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نعم )   أو  ( لا )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السبب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ــ </a:t>
                      </a:r>
                      <a:r>
                        <a:rPr kumimoji="0" lang="ar-SA" alt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</a:t>
                      </a: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٥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٢٣ </a:t>
                      </a:r>
                      <a:r>
                        <a:rPr kumimoji="0" lang="ar-SA" alt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</a:t>
                      </a: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 </a:t>
                      </a:r>
                      <a:r>
                        <a:rPr kumimoji="0" lang="ar-SA" alt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</a:t>
                      </a: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ـ د</a:t>
                      </a:r>
                      <a:r>
                        <a:rPr kumimoji="0" lang="ar-SA" altLang="ar-SA" sz="3200" b="1" i="0" u="none" strike="noStrike" cap="none" normalizeH="0" baseline="4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3200" b="1" i="0" u="none" strike="noStrike" cap="none" normalizeH="0" baseline="4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87">
            <a:extLst>
              <a:ext uri="{FF2B5EF4-FFF2-40B4-BE49-F238E27FC236}">
                <a16:creationId xmlns:a16="http://schemas.microsoft.com/office/drawing/2014/main" id="{DA6F50AB-D63D-A64F-B9C7-97CFA3E3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991" y="316936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لا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BF89B23-BE12-B445-97E5-5BC2BC65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991" y="397899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نعم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6D632897-585A-6D49-B929-22FB0248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991" y="478861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نعم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21B1299-22F9-644A-8E18-3550AF1F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991" y="559824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لا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92C4DA6D-3D83-8F46-AFB7-DE121CF9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303" y="3169368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تتكون من حدين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7C08BCB-93E1-D840-A912-ACAA6073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166" y="3978993"/>
            <a:ext cx="489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حاصل ضرب عدد في أكثر من متغير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D021F57-17B7-A741-8A5E-6B65DD19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578" y="4788618"/>
            <a:ext cx="489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حاصل ضرب عدد في أكثر من متغير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7B579BDA-F8CE-4948-96D5-628C2F66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303" y="5598243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لأن العبارة تحتوي متغير في المقام</a:t>
            </a:r>
          </a:p>
        </p:txBody>
      </p:sp>
      <p:grpSp>
        <p:nvGrpSpPr>
          <p:cNvPr id="25" name="Group 132">
            <a:extLst>
              <a:ext uri="{FF2B5EF4-FFF2-40B4-BE49-F238E27FC236}">
                <a16:creationId xmlns:a16="http://schemas.microsoft.com/office/drawing/2014/main" id="{3E612DA3-117A-6F44-8D44-8B233C9B3161}"/>
              </a:ext>
            </a:extLst>
          </p:cNvPr>
          <p:cNvGrpSpPr>
            <a:grpSpLocks/>
          </p:cNvGrpSpPr>
          <p:nvPr/>
        </p:nvGrpSpPr>
        <p:grpSpPr bwMode="auto">
          <a:xfrm>
            <a:off x="9338866" y="5452193"/>
            <a:ext cx="755650" cy="809625"/>
            <a:chOff x="2132" y="169"/>
            <a:chExt cx="281" cy="510"/>
          </a:xfrm>
        </p:grpSpPr>
        <p:sp>
          <p:nvSpPr>
            <p:cNvPr id="26" name="Text Box 129">
              <a:extLst>
                <a:ext uri="{FF2B5EF4-FFF2-40B4-BE49-F238E27FC236}">
                  <a16:creationId xmlns:a16="http://schemas.microsoft.com/office/drawing/2014/main" id="{167F7842-B02B-044F-9CA6-58E4AF759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16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م ف</a:t>
              </a:r>
            </a:p>
          </p:txBody>
        </p:sp>
        <p:sp>
          <p:nvSpPr>
            <p:cNvPr id="27" name="Line 130">
              <a:extLst>
                <a:ext uri="{FF2B5EF4-FFF2-40B4-BE49-F238E27FC236}">
                  <a16:creationId xmlns:a16="http://schemas.microsoft.com/office/drawing/2014/main" id="{1A0AAF09-D03C-C444-B174-FC96B86B0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5" y="44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Text Box 131">
              <a:extLst>
                <a:ext uri="{FF2B5EF4-FFF2-40B4-BE49-F238E27FC236}">
                  <a16:creationId xmlns:a16="http://schemas.microsoft.com/office/drawing/2014/main" id="{2B95C665-ACEB-544B-A92B-42E0C81BC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" y="39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ن</a:t>
              </a:r>
            </a:p>
          </p:txBody>
        </p:sp>
      </p:grpSp>
      <p:grpSp>
        <p:nvGrpSpPr>
          <p:cNvPr id="29" name="Group 137">
            <a:extLst>
              <a:ext uri="{FF2B5EF4-FFF2-40B4-BE49-F238E27FC236}">
                <a16:creationId xmlns:a16="http://schemas.microsoft.com/office/drawing/2014/main" id="{2CE7C1BB-0AF9-5D4B-9F2C-7CA8127D7CF5}"/>
              </a:ext>
            </a:extLst>
          </p:cNvPr>
          <p:cNvGrpSpPr>
            <a:grpSpLocks/>
          </p:cNvGrpSpPr>
          <p:nvPr/>
        </p:nvGrpSpPr>
        <p:grpSpPr bwMode="auto">
          <a:xfrm>
            <a:off x="8978503" y="4677493"/>
            <a:ext cx="1403350" cy="854075"/>
            <a:chOff x="4581" y="2847"/>
            <a:chExt cx="884" cy="538"/>
          </a:xfrm>
        </p:grpSpPr>
        <p:sp>
          <p:nvSpPr>
            <p:cNvPr id="30" name="Text Box 134">
              <a:extLst>
                <a:ext uri="{FF2B5EF4-FFF2-40B4-BE49-F238E27FC236}">
                  <a16:creationId xmlns:a16="http://schemas.microsoft.com/office/drawing/2014/main" id="{DBFE4C9C-0B88-A041-BDDD-C6EEBDC2F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2847"/>
              <a:ext cx="8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س ص ع</a:t>
              </a:r>
              <a:r>
                <a:rPr lang="ar-SA" altLang="ar-SA" baseline="40000"/>
                <a:t>٢</a:t>
              </a:r>
            </a:p>
          </p:txBody>
        </p:sp>
        <p:sp>
          <p:nvSpPr>
            <p:cNvPr id="31" name="Line 135">
              <a:extLst>
                <a:ext uri="{FF2B5EF4-FFF2-40B4-BE49-F238E27FC236}">
                  <a16:creationId xmlns:a16="http://schemas.microsoft.com/office/drawing/2014/main" id="{182A53BC-2569-4F46-B749-8E3F32EEB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3" y="3119"/>
              <a:ext cx="7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136">
              <a:extLst>
                <a:ext uri="{FF2B5EF4-FFF2-40B4-BE49-F238E27FC236}">
                  <a16:creationId xmlns:a16="http://schemas.microsoft.com/office/drawing/2014/main" id="{9BD4C9B2-6D4B-DE4C-ACC2-D9B895C50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9" y="3097"/>
              <a:ext cx="8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/>
                <a:t>٢</a:t>
              </a:r>
            </a:p>
          </p:txBody>
        </p:sp>
      </p:grpSp>
      <p:grpSp>
        <p:nvGrpSpPr>
          <p:cNvPr id="33" name="Group 138">
            <a:extLst>
              <a:ext uri="{FF2B5EF4-FFF2-40B4-BE49-F238E27FC236}">
                <a16:creationId xmlns:a16="http://schemas.microsoft.com/office/drawing/2014/main" id="{A5A8BB96-AB59-2642-A8F6-2D37AC7EBB80}"/>
              </a:ext>
            </a:extLst>
          </p:cNvPr>
          <p:cNvGrpSpPr>
            <a:grpSpLocks/>
          </p:cNvGrpSpPr>
          <p:nvPr/>
        </p:nvGrpSpPr>
        <p:grpSpPr bwMode="auto">
          <a:xfrm>
            <a:off x="2280841" y="2758205"/>
            <a:ext cx="6551612" cy="1873250"/>
            <a:chOff x="1202" y="1207"/>
            <a:chExt cx="4127" cy="1180"/>
          </a:xfrm>
        </p:grpSpPr>
        <p:sp>
          <p:nvSpPr>
            <p:cNvPr id="34" name="Rectangle 139">
              <a:extLst>
                <a:ext uri="{FF2B5EF4-FFF2-40B4-BE49-F238E27FC236}">
                  <a16:creationId xmlns:a16="http://schemas.microsoft.com/office/drawing/2014/main" id="{BCF8ABF4-9731-894B-B144-805D2EF54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207"/>
              <a:ext cx="4127" cy="11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/>
                <a:t>يمكن كتابة العبارة                  على الصورة      س ص ع</a:t>
              </a:r>
              <a:r>
                <a:rPr lang="ar-SA" altLang="ar-SA" baseline="40000"/>
                <a:t>٢</a:t>
              </a:r>
            </a:p>
          </p:txBody>
        </p:sp>
        <p:grpSp>
          <p:nvGrpSpPr>
            <p:cNvPr id="35" name="Group 140">
              <a:extLst>
                <a:ext uri="{FF2B5EF4-FFF2-40B4-BE49-F238E27FC236}">
                  <a16:creationId xmlns:a16="http://schemas.microsoft.com/office/drawing/2014/main" id="{8FD13A7D-7491-6C4B-9518-DABE9BE0C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3" y="1548"/>
              <a:ext cx="884" cy="538"/>
              <a:chOff x="4581" y="2847"/>
              <a:chExt cx="884" cy="538"/>
            </a:xfrm>
          </p:grpSpPr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F39055F4-2162-634D-8196-E97F8F308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1" y="2847"/>
                <a:ext cx="8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/>
                  <a:t>س ص ع</a:t>
                </a:r>
                <a:r>
                  <a:rPr lang="ar-SA" altLang="ar-SA" baseline="40000"/>
                  <a:t>٢</a:t>
                </a:r>
              </a:p>
            </p:txBody>
          </p:sp>
          <p:sp>
            <p:nvSpPr>
              <p:cNvPr id="41" name="Line 142">
                <a:extLst>
                  <a:ext uri="{FF2B5EF4-FFF2-40B4-BE49-F238E27FC236}">
                    <a16:creationId xmlns:a16="http://schemas.microsoft.com/office/drawing/2014/main" id="{DAB48859-E7F6-AB46-A107-5C1F0959B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3" y="3119"/>
                <a:ext cx="7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1D278A8D-60A9-BD45-A6B5-249A79FFA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9" y="3097"/>
                <a:ext cx="8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/>
                  <a:t>٢</a:t>
                </a:r>
              </a:p>
            </p:txBody>
          </p:sp>
        </p:grpSp>
        <p:grpSp>
          <p:nvGrpSpPr>
            <p:cNvPr id="36" name="Group 144">
              <a:extLst>
                <a:ext uri="{FF2B5EF4-FFF2-40B4-BE49-F238E27FC236}">
                  <a16:creationId xmlns:a16="http://schemas.microsoft.com/office/drawing/2014/main" id="{008F7116-1623-8E44-9DAA-1BBD97CF8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7" y="1548"/>
              <a:ext cx="203" cy="538"/>
              <a:chOff x="4581" y="2847"/>
              <a:chExt cx="884" cy="538"/>
            </a:xfrm>
          </p:grpSpPr>
          <p:sp>
            <p:nvSpPr>
              <p:cNvPr id="37" name="Text Box 145">
                <a:extLst>
                  <a:ext uri="{FF2B5EF4-FFF2-40B4-BE49-F238E27FC236}">
                    <a16:creationId xmlns:a16="http://schemas.microsoft.com/office/drawing/2014/main" id="{BD644CF8-CA78-F54A-AD28-DA9F4E94D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1" y="2847"/>
                <a:ext cx="8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/>
                  <a:t>١</a:t>
                </a:r>
                <a:endParaRPr lang="ar-SA" altLang="ar-SA" baseline="40000"/>
              </a:p>
            </p:txBody>
          </p:sp>
          <p:sp>
            <p:nvSpPr>
              <p:cNvPr id="38" name="Line 146">
                <a:extLst>
                  <a:ext uri="{FF2B5EF4-FFF2-40B4-BE49-F238E27FC236}">
                    <a16:creationId xmlns:a16="http://schemas.microsoft.com/office/drawing/2014/main" id="{49246D74-A170-7B4B-A985-0C6613A47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3" y="3119"/>
                <a:ext cx="7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Text Box 147">
                <a:extLst>
                  <a:ext uri="{FF2B5EF4-FFF2-40B4-BE49-F238E27FC236}">
                    <a16:creationId xmlns:a16="http://schemas.microsoft.com/office/drawing/2014/main" id="{6856936F-7D67-2B45-8D43-44ADDB8E16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9" y="3097"/>
                <a:ext cx="8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/>
                  <a:t>٢</a:t>
                </a:r>
              </a:p>
            </p:txBody>
          </p:sp>
        </p:grpSp>
      </p:grpSp>
      <p:sp>
        <p:nvSpPr>
          <p:cNvPr id="43" name="Text Box 58">
            <a:extLst>
              <a:ext uri="{FF2B5EF4-FFF2-40B4-BE49-F238E27FC236}">
                <a16:creationId xmlns:a16="http://schemas.microsoft.com/office/drawing/2014/main" id="{14C6DE93-363F-7B49-BFE3-4B075DC0D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9505"/>
            <a:ext cx="227449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تمييز وحيدات الحد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44" name="مربع نص 8">
            <a:extLst>
              <a:ext uri="{FF2B5EF4-FFF2-40B4-BE49-F238E27FC236}">
                <a16:creationId xmlns:a16="http://schemas.microsoft.com/office/drawing/2014/main" id="{90BFC8F0-326B-F142-AE87-4ACF7565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5" y="1451920"/>
            <a:ext cx="11668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صـ١٠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4D85550-287C-CD7C-E90B-8F9E4EBD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890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1681</Words>
  <Application>Microsoft Macintosh PowerPoint</Application>
  <PresentationFormat>شاشة عريضة</PresentationFormat>
  <Paragraphs>587</Paragraphs>
  <Slides>35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5" baseType="lpstr">
      <vt:lpstr>18 Khebrat Musamim</vt:lpstr>
      <vt:lpstr>Aldhabi</vt:lpstr>
      <vt:lpstr>Arial</vt:lpstr>
      <vt:lpstr>Arial Black</vt:lpstr>
      <vt:lpstr>Baghdad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40</cp:revision>
  <dcterms:created xsi:type="dcterms:W3CDTF">2021-08-28T07:17:54Z</dcterms:created>
  <dcterms:modified xsi:type="dcterms:W3CDTF">2022-05-16T23:16:04Z</dcterms:modified>
</cp:coreProperties>
</file>