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7" r:id="rId10"/>
    <p:sldId id="386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83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6"/>
    <p:restoredTop sz="93451"/>
  </p:normalViewPr>
  <p:slideViewPr>
    <p:cSldViewPr snapToGrid="0" snapToObjects="1">
      <p:cViewPr>
        <p:scale>
          <a:sx n="47" d="100"/>
          <a:sy n="47" d="100"/>
        </p:scale>
        <p:origin x="400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DA6B714-3E94-9807-6EBA-31C582A7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399" y="729153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5F5251A-A711-7FB8-6E2D-2BFA13C6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274" y="1711816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الكمية الأصلية = ٨٠ زجاجة ماء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04B0A3D-33F1-29D7-2D03-5F3BF2A4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811" y="1711816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الكمية الجديدة = ٥٥ زجاجة ماء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01E4E50-D17B-4446-5FED-D3AD8533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774" y="2278553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33A9963A-7825-A33E-834A-F61078CC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49" y="2386503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٨٠ – ٥٥ = ٢٥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E7C72CE1-8AB9-67E4-1827-328DDCCF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49" y="3034203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C851650E-FA9C-37AC-C215-C3849B8C15B7}"/>
              </a:ext>
            </a:extLst>
          </p:cNvPr>
          <p:cNvGrpSpPr>
            <a:grpSpLocks/>
          </p:cNvGrpSpPr>
          <p:nvPr/>
        </p:nvGrpSpPr>
        <p:grpSpPr bwMode="auto">
          <a:xfrm>
            <a:off x="6311799" y="3083416"/>
            <a:ext cx="828675" cy="806450"/>
            <a:chOff x="1414" y="3421"/>
            <a:chExt cx="522" cy="508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B1DB1B25-85E4-E01B-763D-09054A6BF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٢٥</a:t>
              </a:r>
              <a:endParaRPr lang="en-US" altLang="en-US" sz="2400" b="1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7344FAEA-CE28-80DD-FBE5-7808DB7B4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D3FEFD53-5337-3F6E-B8F4-1202FC8C6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٨٠</a:t>
              </a:r>
              <a:endParaRPr lang="en-US" altLang="en-US" sz="2400" b="1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D2036891-8C5A-8F5A-5E1F-94E50916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474" y="322787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24A67D08-5F47-63F8-C59E-ADF6D71A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149" y="32278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٠.٣١٢٥</a:t>
            </a:r>
            <a:endParaRPr lang="en-US" altLang="en-US" sz="2400" b="1"/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120CCD33-B966-4882-1480-BFE988C4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761" y="46185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٠.٣١٢٥×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9387DCD1-8480-0ED3-49A8-FC1264F6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461" y="47010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٣١.٢٥٪</a:t>
            </a: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2EECC2E5-7888-88F1-A63B-F7F97EDB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111" y="52662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٣١.٢٥٪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85BBE77-BA9E-A5CA-7D6F-FBAFE1DC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336" y="53456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٣١.٢٪</a:t>
            </a:r>
          </a:p>
        </p:txBody>
      </p:sp>
      <p:sp>
        <p:nvSpPr>
          <p:cNvPr id="28" name="AutoShape 23">
            <a:extLst>
              <a:ext uri="{FF2B5EF4-FFF2-40B4-BE49-F238E27FC236}">
                <a16:creationId xmlns:a16="http://schemas.microsoft.com/office/drawing/2014/main" id="{E7D39D81-38C6-499C-C460-77EA8677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274" y="5950441"/>
            <a:ext cx="3311525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الزمن الجديد </a:t>
            </a:r>
            <a:r>
              <a:rPr lang="ar-SA" altLang="en-US" sz="2400" b="1">
                <a:solidFill>
                  <a:srgbClr val="FF0000"/>
                </a:solidFill>
              </a:rPr>
              <a:t>&lt;</a:t>
            </a:r>
            <a:r>
              <a:rPr lang="ar-SA" altLang="en-US" sz="2400" b="1"/>
              <a:t> الزمن الأصلي</a:t>
            </a: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FA6F715D-78FE-EA66-CA94-5FF4261282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27486" y="5805978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56E09599-62A9-7F2B-EEC8-85BFCB28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61" y="5950441"/>
            <a:ext cx="1155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نقصان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96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64AA8EA6-EFE4-ADFE-0389-8AE2846D4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446" y="643865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البيع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E6EEC90D-55BE-D835-BA7E-CBD3DEB0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884" y="2048803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DD14532C-A568-CB09-2D94-3D879240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09" y="3091790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2B9A422E-00FE-EFE0-F4E3-8472E1C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09" y="377600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٠.٥٥ × ٤٢٠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C5E56E63-0087-0933-F576-9850D655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571" y="449672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٢٣١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6647823-D9E7-77E3-052D-C2212553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271" y="2407578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الربح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95B8A4A5-8B98-9BE9-8B23-7269B6630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96" y="5144428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الربح = ٢٣١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BB45ED91-9E7A-1A15-F39A-876CC09B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834" y="5803240"/>
            <a:ext cx="385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٤٢٠ + ٢٣١ = ٦٥١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6080BC1-6C32-6BE3-A8B7-7C0C2AE3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46" y="166304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CEE4BC2A-9DAE-8EB0-D263-BE86D199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396" y="2048803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4" name="AutoShape 20">
            <a:extLst>
              <a:ext uri="{FF2B5EF4-FFF2-40B4-BE49-F238E27FC236}">
                <a16:creationId xmlns:a16="http://schemas.microsoft.com/office/drawing/2014/main" id="{E729570B-8537-40C1-09FC-041E12D9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996" y="3309278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9F11CF4-AB3A-158E-EDC5-BF719E43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421" y="338071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E5707791-A229-350A-DE70-B1FD5D62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09" y="416176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+ ٥٥٪ = ١٥٥٪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8AC5D1CA-B113-B0A3-AE53-5563ACC2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09" y="485709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٤٢٠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586E8EA6-1400-F2B2-A034-5CC02CEF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121" y="323625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2222ABBE-DF70-4D39-67EC-1ADCBDBAC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121" y="399190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١.٥٥ × ٤٢٠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01734B1-7116-F815-7A8C-FFE897B1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084" y="4747553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٦٥١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5B2B01F8-311B-6439-0D1C-066E79D4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609" y="2407578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الربح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087DE814-AE03-33D0-8B96-9AC1E37A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46" y="5468278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٦٥١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F6103150-D738-8DD4-3FC1-E93F5B72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071" y="1185203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ثمن الشراء = ٤٢٠ ريالا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4871CDAC-2A48-155D-258E-8F49FCD1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296" y="118361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المكسب = ٥٥٪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3AA31398-96CA-05E3-86F7-62538C64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134" y="3290228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A5743B8F-030C-03DD-6F2B-FCFCC402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071" y="3380715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AFF5C1F2-6CE0-660E-3E81-A3DB28C0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271" y="4161765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٥٥٪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B59E910A-BB3D-AC5C-23D0-A9FAD4D0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21" y="491741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٤٢٠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926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19" grpId="0"/>
      <p:bldP spid="20" grpId="0"/>
      <p:bldP spid="21" grpId="0"/>
      <p:bldP spid="22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10309700" y="152336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EB0E482-F4FE-84A4-4819-7B72C69B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187" y="448178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البيع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CEA1E61-10FB-89A5-94EA-F8516919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750" y="1853116"/>
            <a:ext cx="424815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0EB073D-F94D-703C-026C-23A81BC4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50" y="289610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67F00C1-E26E-FF94-1B12-BADA85E5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50" y="358031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٠.١٠ × ١٤.٥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2E3C6BA-715F-BC40-46B2-934BE1FE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312" y="4301041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١.٤٥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71038740-D03B-1101-F05A-0F13D370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012" y="2211891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الخصم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8D7BADC6-42A4-79C1-5AC4-EA6B6224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837" y="4948741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الخصم = ١.٤٥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C2FEE73C-7F0D-9DBB-4A55-3C2FBE3E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625" y="560755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١٤.٥ – ١.٤٥ = ١٣.٠٥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D479C48D-1149-0247-1995-3F0652BA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87" y="146735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92F1F1B0-BDA8-D873-8484-0A977E79A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137" y="1853116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16B4D80D-B48E-D394-1FE1-2613EA82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912" y="2896103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BBA3B3E-AF4B-155E-E536-A541362E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162" y="307707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BFB864FF-7EDE-CF4E-5C5A-1F648920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550" y="3858128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- ١٠٪ = ٩٠٪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99AB530-72E0-08B3-01D6-760E9E34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050" y="455345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١٤.٥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AA310102-5D67-5820-E25E-D51CD86D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862" y="304056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6BEA58F7-FA9D-164C-07BB-DA0DC47F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862" y="379621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٠.٩ × ١٤.٥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08F726D8-3131-0A9D-878E-8252643A4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25" y="4551866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١٣.٠٥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11426EC1-244A-B334-9690-5AC0643F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350" y="2211891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الخصم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2B577C76-B262-8A70-60E9-B9A1EB70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437" y="5272591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١٣.٠٥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70C9D62D-874F-9871-EFA0-174CAA6DA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812" y="989516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الثمن الأصلي = ١٤.٥ ريالا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BBF0F9DB-4809-7E82-E804-74C801FF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037" y="98792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الخصم = ١٠٪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DA37D4A9-C030-0ADD-BC21-91EB96C6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800" y="2896103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35EEF7DD-4A2D-945A-61CC-B2B2D939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812" y="3077078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03F02512-7447-51E1-3105-132D477D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787" y="4097841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D976D30A-4AFB-318D-8743-E64EA6DA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975" y="477570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١٤.٥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340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8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382A3374-043B-B0C5-61F5-F6B275A20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737" y="448178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CB51750-306E-82DE-8E41-C7D14332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774" y="1430841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الثمن الأصلي = ٤٠ ريالا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07BCCCC-631B-7F72-1488-56CD40B9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662" y="1430841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الثمن الجديد = ٣٢ ريالا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2A36A89-51A7-6B61-A25A-7D4A054B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12" y="1997578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8FC65D74-CC91-0086-6395-B5208688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87" y="2105528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مقدار التغير = ٤٠ – ٣٢ = ٨</a:t>
            </a:r>
            <a:endParaRPr lang="en-US" altLang="en-US" sz="2400" b="1" dirty="0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94E5FEEA-70EB-56F7-55AF-F14A5F0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587" y="2753228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F7645F82-60C6-0BD4-D0D6-8E8EBEA8381F}"/>
              </a:ext>
            </a:extLst>
          </p:cNvPr>
          <p:cNvGrpSpPr>
            <a:grpSpLocks/>
          </p:cNvGrpSpPr>
          <p:nvPr/>
        </p:nvGrpSpPr>
        <p:grpSpPr bwMode="auto">
          <a:xfrm>
            <a:off x="6509137" y="2802441"/>
            <a:ext cx="828675" cy="806450"/>
            <a:chOff x="1414" y="3421"/>
            <a:chExt cx="522" cy="508"/>
          </a:xfrm>
        </p:grpSpPr>
        <p:sp>
          <p:nvSpPr>
            <p:cNvPr id="20" name="Text Box 12">
              <a:extLst>
                <a:ext uri="{FF2B5EF4-FFF2-40B4-BE49-F238E27FC236}">
                  <a16:creationId xmlns:a16="http://schemas.microsoft.com/office/drawing/2014/main" id="{31668619-0141-8783-9D9B-E9F656282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٨</a:t>
              </a:r>
              <a:endParaRPr lang="en-US" altLang="en-US" sz="2400" b="1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80C9B3B0-CB90-4290-29A5-EE9E186DB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1B92068A-44A6-6321-8763-FEB7D9BC0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٤٠</a:t>
              </a:r>
              <a:endParaRPr lang="en-US" altLang="en-US" sz="2400" b="1"/>
            </a:p>
          </p:txBody>
        </p:sp>
      </p:grpSp>
      <p:sp>
        <p:nvSpPr>
          <p:cNvPr id="23" name="Text Box 15">
            <a:extLst>
              <a:ext uri="{FF2B5EF4-FFF2-40B4-BE49-F238E27FC236}">
                <a16:creationId xmlns:a16="http://schemas.microsoft.com/office/drawing/2014/main" id="{24DCC851-F7AA-ED18-3392-CAB5E8E5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812" y="294690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002F3220-8C3F-7C8B-9EDC-5DAEBD59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487" y="29469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٠.٢</a:t>
            </a:r>
            <a:endParaRPr lang="en-US" altLang="en-US" sz="2400" b="1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D3F9C81A-533D-8A04-65F2-495B3CAF4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099" y="4337553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٠.٢×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1E6BA355-D9D9-7DA9-B0E5-E4228043F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862" y="4420103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٢٠٪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14654674-611E-EA5A-1715-06E680E3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562" y="5669466"/>
            <a:ext cx="3203575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الثمن الجديد </a:t>
            </a:r>
            <a:r>
              <a:rPr lang="ar-SA" altLang="en-US" sz="2400" b="1">
                <a:solidFill>
                  <a:srgbClr val="FF0000"/>
                </a:solidFill>
              </a:rPr>
              <a:t>&lt;</a:t>
            </a:r>
            <a:r>
              <a:rPr lang="ar-SA" altLang="en-US" sz="2400" b="1"/>
              <a:t> الثمن الأصلي</a:t>
            </a:r>
          </a:p>
        </p:txBody>
      </p:sp>
      <p:sp>
        <p:nvSpPr>
          <p:cNvPr id="28" name="AutoShape 24">
            <a:extLst>
              <a:ext uri="{FF2B5EF4-FFF2-40B4-BE49-F238E27FC236}">
                <a16:creationId xmlns:a16="http://schemas.microsoft.com/office/drawing/2014/main" id="{86D53F39-EC9F-5871-B020-7452345542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24824" y="5525003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1CD4992C-8B29-DDD7-E728-C24BC815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424" y="5669466"/>
            <a:ext cx="1082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نقصان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5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7" grpId="0" animBg="1"/>
      <p:bldP spid="18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079333C-8FA2-E95F-7BB6-9F4996E82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066" y="794040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896AA13-6817-EDD3-C98E-D834CD25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03" y="1776703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العدد الأصلي = ٢٥ قرصا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6839683-C663-D317-D6B3-ED425699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91" y="1776703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العدد الجديد = ٣٢ قرصا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6A34D4E4-BE05-634F-0A3C-2954B24F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441" y="2343440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60F9C33F-A83A-BB3A-BF93-5862A483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16" y="2451390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٣٢ – ٢٥ = ٧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D4872E59-6ABE-ABB1-B38C-B8D9E92D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16" y="3099090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C1076524-2E6B-7C9A-BEE1-733889C03DEE}"/>
              </a:ext>
            </a:extLst>
          </p:cNvPr>
          <p:cNvGrpSpPr>
            <a:grpSpLocks/>
          </p:cNvGrpSpPr>
          <p:nvPr/>
        </p:nvGrpSpPr>
        <p:grpSpPr bwMode="auto">
          <a:xfrm>
            <a:off x="6199466" y="3148303"/>
            <a:ext cx="828675" cy="806450"/>
            <a:chOff x="1414" y="3421"/>
            <a:chExt cx="522" cy="508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1A0736B1-8A55-C3BE-E81F-564B48C9E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٧</a:t>
              </a:r>
              <a:endParaRPr lang="en-US" altLang="en-US" sz="2400" b="1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213E3FF-C77A-2467-78A0-0904EAB43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2E3E0D65-8690-A435-8DD6-BBBF3EF48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٢٥</a:t>
              </a:r>
              <a:endParaRPr lang="en-US" altLang="en-US" sz="2400" b="1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CB0DCCD1-0BA8-5650-BE6B-4C130783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41" y="329276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0EBF41F-FD16-A93E-8DB3-91582458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816" y="329276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٠.٢٨</a:t>
            </a:r>
            <a:endParaRPr lang="en-US" altLang="en-US" sz="2400" b="1"/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E8F991BB-4D92-CF7C-6A32-4425DAE8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428" y="4683415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٠.٢٨×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8FC90456-DDD8-F368-A0A7-EA78F2D6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128" y="476596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٢٨٪</a:t>
            </a:r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9B31F3D3-1A91-AF40-BC2A-2B1543E4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453" y="6015328"/>
            <a:ext cx="3275013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العدد الجديد </a:t>
            </a: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r>
              <a:rPr lang="ar-SA" altLang="en-US" sz="2400" b="1"/>
              <a:t> العدد الأصلي</a:t>
            </a: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96671397-38C9-FDF6-9C3B-9261A83E59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5153" y="5870865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5041852-A626-A9C8-8E10-0DBCC154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216" y="6015328"/>
            <a:ext cx="938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زيادة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65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EEBE3C19-6D14-BA6D-8123-F1DC07E7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663" y="736204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بيع كل قطعة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A482106-931A-F93B-3F39-112790C9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226" y="2141142"/>
            <a:ext cx="424815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F230EF1-8992-F4EE-97D6-C1094AFD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826" y="3184129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03C9F74-BE0A-13C9-6AF4-019FEA17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826" y="3868342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٠.٣٥ × ٦٠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70237384-0F9D-1DE7-4578-6BDB26D7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788" y="4589067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٢١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5DE3324-40A9-28E8-FD76-7B352C6C4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488" y="2499917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الربح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63ACF84-272F-4759-FEFC-B24EAD4F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13" y="5236767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الربح = ٢١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66B2AB4-C594-E90B-B500-825F5CA2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101" y="5895579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٦٠ + ٢١ = ٨١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3B3F5187-87CE-4A3E-8C4D-7D37388E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63" y="175537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88D53FF7-4835-8F4B-19A3-E0D54993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613" y="2141142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89098B30-D874-2AD3-C2C9-8837AB09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113" y="3260329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BA7ACEBD-F503-FE0A-5B0E-22C30829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638" y="3436542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0909FDF3-445C-71E3-04BD-0388C65A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026" y="4217592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+ ٣٥٪ = ١٣٥٪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F088977B-94AD-A68E-4879-0C8AFA93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526" y="4912917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٦٠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D5A829B9-C911-5A46-806E-4FF62B59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38" y="3328592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0E1EB934-AD42-0A4F-C6ED-AF68BCBB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388" y="3868342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١.٣٥ × ٦٠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0E3DE91E-7A76-3CFE-3D87-89533F4A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301" y="4839892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٨١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B04287F3-BBB6-1375-76ED-107465CB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826" y="2499917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الربح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F48268AD-E2B7-22AF-FA08-E5106B85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913" y="5560617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٨١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97716A3D-BF21-8A7D-C7F5-BAEE2A1A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288" y="1277542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ثمن الكتاب ٦٠ ريالا</a:t>
            </a:r>
            <a:r>
              <a:rPr lang="ar-SA" altLang="en-US" sz="2400">
                <a:solidFill>
                  <a:srgbClr val="0000FF"/>
                </a:solidFill>
              </a:rPr>
              <a:t>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92792EBE-B428-8FF1-1B23-C0F8F54D3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13" y="1275954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الربح ٣٥٪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C1F1DD30-FDB3-D158-3282-93E87533D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763" y="3255567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E5CB2A09-765B-5111-9C69-49577DBB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288" y="3436542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D71429FB-1BEE-FA70-B0D4-4DFF50B6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488" y="4217592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٣٥٪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F8BFFADB-5EFC-3AB5-7C35-01D2F1FF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538" y="4973242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٦٠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90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EB652-3F19-8081-45D8-EB5A5A7FEB15}"/>
              </a:ext>
            </a:extLst>
          </p:cNvPr>
          <p:cNvGrpSpPr>
            <a:grpSpLocks/>
          </p:cNvGrpSpPr>
          <p:nvPr/>
        </p:nvGrpSpPr>
        <p:grpSpPr bwMode="auto">
          <a:xfrm>
            <a:off x="4192693" y="-113495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A0B2CC1-5635-8167-5F78-896F6F00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5DDEA80-423D-3C36-5AE7-727250639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التغير المئوي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FCF7A0FC-3F5F-7DAA-042E-7AB99C0D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043" y="537380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البيع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07A3300-C4D0-6275-7580-AC7B23FCC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606" y="1942318"/>
            <a:ext cx="424815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A09C851-5802-A03A-D2F5-65690211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6" y="2985305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8FA29FB-D6A0-864E-33CA-B246E950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06" y="366951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٠.٤٠ × ٤٩٠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88257EF-9A84-10AD-74D8-EAFA646C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68" y="4390243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١٩٦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03BF2689-A88E-D74F-AA6C-AE605EE4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68" y="2301093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الخصم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F67925AD-C4C4-C7A6-24B6-D2AD1217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693" y="5037943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الخصم = ١٩٦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61684549-2E5C-32F7-F28C-2E4FCF92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481" y="5696755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٤٩٠ – ١٩٦ = ٢٩٤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6C8533B1-7FB2-31AD-07BA-484788C9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243" y="155655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8C8F034F-E815-4037-46A0-34D9A0F6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993" y="1942318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4AE02567-62CB-88E5-AE23-4F3EE311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93" y="2983718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0612128-2B5E-B31F-877F-40BA5817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018" y="316628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447EBFEC-D61A-9DA1-DA4F-7C85DF90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406" y="394733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- ٤٠٪ = ٦٠٪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B8AAEB71-7526-E3CD-4AD3-934BA123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906" y="4642655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٤٩٠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48C9B68-D7B7-4BBC-AAF7-F21827F1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18" y="312976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0CCFA2C2-A58E-2B68-B542-B5A9E598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18" y="388541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٠.٦٠× ٤٩٠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1917347-B188-0CD6-96FE-9C3373A9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681" y="4641068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٢٩٤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7F4C09E3-3421-9550-DA5C-53B5AEC9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206" y="2301093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الخصم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F64D7D30-C42C-CE21-36FC-30498E57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293" y="5361793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٢٩٤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EB912CB1-7829-4161-7E0E-78EA4C1A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668" y="1078718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ثمن الدراجة ٤٩٠ ريالا</a:t>
            </a:r>
            <a:r>
              <a:rPr lang="ar-SA" altLang="en-US" sz="2400">
                <a:solidFill>
                  <a:srgbClr val="0000FF"/>
                </a:solidFill>
              </a:rPr>
              <a:t>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65FE9C96-B710-2D4F-2E22-29547341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893" y="1077130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الخصم ٤٠٪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2E032BE0-0DD6-E1DE-07F9-0669E652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431" y="2972605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FFF5FA68-7880-055C-A6E2-ED0093B2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668" y="316628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2631F34E-BDD6-D5C9-54AC-45E0D609A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868" y="3947330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٤٠٪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C9BEB3ED-CB1F-B71A-2B85-1FACAD4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918" y="470298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٤٩٠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347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AF0A96DC-23C2-7E05-8EBC-39659E13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085" y="448178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96175D7-46C9-19E4-5AEE-D1134804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122" y="1430841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الأصلي = ٦ تذاكر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3BD93E7-1A22-1C45-6F03-9A529C9D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010" y="1430841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الجديد = ٩ تذاكر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FAD7A3E-5D62-621D-72F6-B7E272F2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460" y="1997578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8B6D6B13-5048-5F70-9E38-B5072C1A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935" y="2105528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٩ – ٦ = ٣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45DB5EDC-816B-86CB-87E6-FD49A97FC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935" y="2753228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F2641CC4-8CA4-EFC1-38B6-419AAE40C531}"/>
              </a:ext>
            </a:extLst>
          </p:cNvPr>
          <p:cNvGrpSpPr>
            <a:grpSpLocks/>
          </p:cNvGrpSpPr>
          <p:nvPr/>
        </p:nvGrpSpPr>
        <p:grpSpPr bwMode="auto">
          <a:xfrm>
            <a:off x="6016485" y="2802441"/>
            <a:ext cx="828675" cy="806450"/>
            <a:chOff x="1414" y="3421"/>
            <a:chExt cx="522" cy="508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EC2EFF54-FECA-C618-F728-B5A746AA0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86314028-87BC-1D5B-2593-9F3A2415A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5B70D698-C409-89F1-7666-924F0C19F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</a:t>
              </a:r>
              <a:endParaRPr lang="en-US" altLang="en-US" sz="2400" b="1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5D285C11-1BAB-9B3D-B1EA-D04CAC386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160" y="294690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C270C90B-0075-B6D8-3701-2EDA6973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835" y="29469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٠.٥</a:t>
            </a:r>
            <a:endParaRPr lang="en-US" altLang="en-US" sz="2400" b="1"/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AE7FAC82-363A-BE9A-7487-ECABC2D8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447" y="4337553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٠.٥×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92816AF6-81DE-9809-4CF0-52679A97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797" y="44201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٥٠٪</a:t>
            </a:r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0E77BE76-DD0C-AEDC-057D-4C73188C9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472" y="5669466"/>
            <a:ext cx="3275013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الزمن الجديد </a:t>
            </a: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r>
              <a:rPr lang="ar-SA" altLang="en-US" sz="2400" b="1"/>
              <a:t> الزمن الأصلي</a:t>
            </a: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E963EA8A-B6ED-B2EF-999C-0A89D39FED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2172" y="5525003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622BCA76-F0D8-3C0E-3837-FBBA744E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35" y="5669466"/>
            <a:ext cx="938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زيادة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5C2E029-492B-E1A4-24E1-B7138CF2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085" y="650875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C1B288F-1B6F-2FA7-82D1-9138DDC2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122" y="1633538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الأصلي = ٨٠ ريالا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5D0880EB-182B-C8CD-9E23-A24B0282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010" y="1633538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الجديد = ٦٤ ريالا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6AAF698-4A83-FA53-9BCB-A80CDDAB6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460" y="2200275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F9F0AB4E-9C0F-A75F-F465-80CBAD5C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935" y="2308225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٨٠ – ٦٤ = ١٦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F6190FC1-C9AF-F5B1-0E10-319A59E9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935" y="2955925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C9D8F252-F858-FE98-0EDA-A5B6C980B13D}"/>
              </a:ext>
            </a:extLst>
          </p:cNvPr>
          <p:cNvGrpSpPr>
            <a:grpSpLocks/>
          </p:cNvGrpSpPr>
          <p:nvPr/>
        </p:nvGrpSpPr>
        <p:grpSpPr bwMode="auto">
          <a:xfrm>
            <a:off x="6016485" y="3005138"/>
            <a:ext cx="828675" cy="806450"/>
            <a:chOff x="1414" y="3421"/>
            <a:chExt cx="522" cy="508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F670C0DC-D82F-036E-714C-29D5B49E7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١٦</a:t>
              </a:r>
              <a:endParaRPr lang="en-US" altLang="en-US" sz="2400" b="1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C874FE82-2D7F-488B-69AD-BDE63757B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BEF5DA9E-476F-D385-329F-EC6D3A93D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٨٠</a:t>
              </a:r>
              <a:endParaRPr lang="en-US" altLang="en-US" sz="2400" b="1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F8EFB6AC-00E3-8FFE-EC05-C508F06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160" y="31496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0C26713A-E508-5CE4-ACA4-ED66A787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835" y="31496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٠.٢</a:t>
            </a:r>
            <a:endParaRPr lang="en-US" altLang="en-US" sz="2400" b="1"/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C2E14BDF-0911-2016-D9CE-C91C3C0D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447" y="4540250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٠.٢×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27BA37C8-2A5E-E5C9-8A40-51010347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310" y="46228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٢٠٪</a:t>
            </a:r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32A79178-6E70-A918-FCDF-EE016427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472" y="5872163"/>
            <a:ext cx="3275013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الزمن الجديد </a:t>
            </a:r>
            <a:r>
              <a:rPr lang="ar-SA" altLang="en-US" sz="2400" b="1">
                <a:solidFill>
                  <a:srgbClr val="FF0000"/>
                </a:solidFill>
              </a:rPr>
              <a:t>&lt;</a:t>
            </a:r>
            <a:r>
              <a:rPr lang="ar-SA" altLang="en-US" sz="2400" b="1"/>
              <a:t> الزمن الأصلي</a:t>
            </a: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53757CDB-3BAF-2533-0CE8-5FD19BBCF9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2172" y="5727700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69F65EF0-83E3-13AA-1BB9-EF66DF4B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772" y="5872163"/>
            <a:ext cx="1082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نقصان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9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CC6F3F6-A3EA-0AD4-1EEE-73F5DE63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446" y="729153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البيع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C508096-3A2D-62D9-084D-EE1E3C0D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09" y="2134091"/>
            <a:ext cx="424815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5E63884-BF51-3C34-267D-816BFB59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09" y="317707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A64720C-708C-1763-A734-2DAA9496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609" y="3861291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٠.٣٠ × ٧٠٠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14A44F0-7908-E022-4E69-43744019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571" y="4582016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٢١٠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BC96975-EA82-3477-D9AD-93F9642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271" y="2492866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الربح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FA216D2-E7EB-5F1F-F30C-65A3097E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96" y="5229716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الربح = ٢١٠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04D41560-D200-1EE1-309E-215A949A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884" y="5888528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٧٠٠ + ٢١٠ = ٩١٠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73574ACE-7DA3-5FED-ED85-4D587D7D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46" y="174832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EA664657-3788-BB29-89BF-2248AA1F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396" y="2134091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56B0573A-07FE-8F0D-30DB-B9B82A7B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271" y="3172316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14F8BCC-BCA5-AB6C-3AAF-C9328D40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421" y="335805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5698028B-1CA4-6461-3B83-A9E003E79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09" y="4139103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+ ٣٠٪ = ١٣٠٪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1A09BE6F-68B7-D58B-DA44-B0C0D49CB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09" y="4834428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٧٠٠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B14A4AF6-E9E9-76DA-A8A8-A83DA303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121" y="3321541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85E0C6D0-F44C-7036-7267-D2F0CBB36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121" y="4077191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١.٣ × ٧٠٠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F74E7903-872D-1D32-6F00-DECAD37D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084" y="4832841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٩١٠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48DD87A6-560A-D6A0-51A4-E6932784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609" y="2492866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الربح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88638DB0-5B5C-E317-4E5A-C525A827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696" y="5553566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٩١٠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6E23E322-46B5-CCD1-541B-9DFBFCE7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146" y="1270491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٧٠٠ ريال</a:t>
            </a:r>
            <a:r>
              <a:rPr lang="ar-SA" altLang="en-US" sz="2400">
                <a:solidFill>
                  <a:srgbClr val="0000FF"/>
                </a:solidFill>
              </a:rPr>
              <a:t>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2EDAF195-161A-C49A-3BC8-302D541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296" y="1268903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الربح ٣٠٪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AutoShape 26">
            <a:extLst>
              <a:ext uri="{FF2B5EF4-FFF2-40B4-BE49-F238E27FC236}">
                <a16:creationId xmlns:a16="http://schemas.microsoft.com/office/drawing/2014/main" id="{20B5B95B-C305-A5E6-C9D4-7F0E85EA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84" y="3172316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907F32F0-2EF1-3360-8450-310FD91E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071" y="3358053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CD469838-DD90-5AC4-5678-879E2C89B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271" y="4139103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٣٠٪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D793B32A-FF29-9ABA-FDD6-FB9BD5EDB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21" y="4894753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٧٠٠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87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التغير المئوي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التغير المئوي أو النقصان المئوي واستعملها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52491" y="3325114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18CEE9D1-2D8D-624A-AF69-62EDB8EE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59" y="704838"/>
            <a:ext cx="8712200" cy="9715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 جد ثمن البيع في كل مما يأتي :</a:t>
            </a:r>
          </a:p>
          <a:p>
            <a:pPr algn="r" rtl="1" eaLnBrk="1" hangingPunct="1">
              <a:defRPr/>
            </a:pP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82FB6C2-5B52-5EC2-D586-A88A56B7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422" y="2109776"/>
            <a:ext cx="424815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4B698CE-B505-B5B1-D2DD-A82619B1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22" y="315276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68BF2C03-4590-8021-4ACF-03FB67B0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22" y="383697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٠.٢٥ × ٧٥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1F69750-4327-F56B-AC5D-8F4078CF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84" y="4557701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س = ١٨.٧٥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5398C33-822A-F56E-460F-FC6E61840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84" y="2468551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مقدار الخصم وليكن  س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0E6B65F-74AB-AACC-2439-CFD48E31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09" y="5205401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مقدار الخصم = ١٨.٧٥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B75A80E7-884B-611F-F948-3EDC6F0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97" y="58642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٧٥ – ١٨.٧٥ = ٥٦.٢٥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575C7FD7-64BA-DB54-9C17-7756E429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59" y="172401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en-US" sz="2400" b="1">
                <a:cs typeface="Monotype Koufi" pitchFamily="2" charset="-78"/>
              </a:rPr>
              <a:t> </a:t>
            </a:r>
            <a:r>
              <a:rPr lang="ar-SA" altLang="en-US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  <a:endParaRPr lang="en-US" altLang="en-US" sz="2400" b="1">
              <a:solidFill>
                <a:srgbClr val="0033CC"/>
              </a:solidFill>
              <a:cs typeface="Monotype Koufi" pitchFamily="2" charset="-78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3BDD66F7-251F-4BBD-05F3-778D9ED5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809" y="2109776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101F9D5A-8A93-E764-53EE-7EAAA5C8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84" y="3225788"/>
            <a:ext cx="34925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89D1B0C2-AB8A-473D-C492-39CFF6E6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34" y="3405176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ص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4B9E292-609B-00E0-825F-FEE6D3DBC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222" y="4186226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١٠٠٪ - ٢٥٪ = ٧٥٪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6E9E3B76-97AD-200D-FBA8-73FE2B1B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722" y="4881551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٧٥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C60638C-459F-1DAE-003C-F365F2C5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34" y="329722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ن × ك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B7F27083-DDC1-9801-0E2A-26F60E5F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34" y="405287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٠.٧٥ × ٧٥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0B5D5E1C-1891-D7AA-B8DF-DB737D10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97" y="4808526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0000FF"/>
                </a:solidFill>
              </a:rPr>
              <a:t>ص = ٥٦.٢٥</a:t>
            </a:r>
            <a:endParaRPr lang="ar-SA" altLang="en-US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B3E21ED-98A7-7904-8266-3833F436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022" y="2468551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CC0066"/>
                </a:solidFill>
              </a:rPr>
              <a:t>نوجد ثمن البيع بما فيه الخصم وليكن ص</a:t>
            </a:r>
            <a:endParaRPr lang="ar-SA" altLang="en-US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64F17EF9-A3C4-F59E-3917-500E15E3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109" y="5529251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/>
              <a:t>ثمن البيع = ٥٦.٢٥ ريال</a:t>
            </a:r>
            <a:endParaRPr lang="ar-SA" altLang="en-US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267B8F64-4035-6C48-340F-31ECA810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59" y="1246176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٧٥ ريالا</a:t>
            </a:r>
            <a:r>
              <a:rPr lang="ar-SA" altLang="en-US" sz="2400">
                <a:solidFill>
                  <a:srgbClr val="0000FF"/>
                </a:solidFill>
              </a:rPr>
              <a:t>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35BD8F4F-4473-2C32-7F21-9375AA31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709" y="124458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الخصم ٢٥٪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AutoShape 26">
            <a:extLst>
              <a:ext uri="{FF2B5EF4-FFF2-40B4-BE49-F238E27FC236}">
                <a16:creationId xmlns:a16="http://schemas.microsoft.com/office/drawing/2014/main" id="{A3E0D90E-D06F-2676-F63E-E24B9E9A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97" y="3225788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CD088D4B-952D-768C-A020-E7F307EA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84" y="3405176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؟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750E1AB6-8897-2493-CAC5-1EF3D357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84" y="4186226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= ٢٥٪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77B4D8FF-4B4C-961B-F4B2-7C73482C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34" y="4941876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 = ٧٥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11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1F9EC531-9A63-3954-E90D-25CAC3A6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243" y="729153"/>
            <a:ext cx="8856662" cy="1260475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شاهد ١٧.٨ مليون مشاهد أحد البرامج الثقافية في التلفاز يوم الثلاثاء ، وشاهد البرنامج نفسه ١٦.٦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مليون مشاهد يوم الأربعاء . جد النقصان المئوي في عدد المشاهدين بين يومي الثلاثاء والأربعاء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D201F53-974C-F64D-3965-0FBBD938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555" y="1557828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العدد الأصلي = ١٧.٨ مليون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D652DD0-F810-D20A-99B9-894559F9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168" y="1557828"/>
            <a:ext cx="313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العدد الجديد = ١٦.٦ ساعات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6F9E1BF-65C2-994D-56D7-1111E2198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618" y="2278553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A272AEA5-7B32-1140-BCE8-3CFBFF00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093" y="2386503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١٧.٨ – ١٦.٦ = ١.٢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6B8D30E3-AC6B-BDB7-DB51-2BE196FC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093" y="3034203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19C708D-3BF9-A79C-2C42-3F0CF5CDD717}"/>
              </a:ext>
            </a:extLst>
          </p:cNvPr>
          <p:cNvGrpSpPr>
            <a:grpSpLocks/>
          </p:cNvGrpSpPr>
          <p:nvPr/>
        </p:nvGrpSpPr>
        <p:grpSpPr bwMode="auto">
          <a:xfrm>
            <a:off x="6168318" y="3083416"/>
            <a:ext cx="1016000" cy="806450"/>
            <a:chOff x="1414" y="3421"/>
            <a:chExt cx="522" cy="508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E4EA4A96-DF15-CA72-485B-263F15C97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١.٢</a:t>
              </a:r>
              <a:endParaRPr lang="en-US" altLang="en-US" sz="2400" b="1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8F80A6C-D64D-B86E-7EAF-7CF8AFE12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55885A14-06BD-12C5-2A18-B685C97F3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١٧.٨</a:t>
              </a:r>
              <a:endParaRPr lang="en-US" altLang="en-US" sz="2400" b="1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2B6AE24C-E6CD-BE00-C89B-3C028399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855" y="322787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56E78C5-3A01-5357-4644-9D356482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018" y="32278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٠.٠٦٧٤١٥٧</a:t>
            </a:r>
            <a:endParaRPr lang="en-US" altLang="en-US" sz="2400" b="1"/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BC5304D2-DFEE-2005-356A-049AEC9D7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605" y="39708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٠.٠٦٧٤١٥٧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687E763D-A8E0-3D98-6093-15CFB260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643" y="4035916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٠.٠٦٧٤</a:t>
            </a:r>
            <a:endParaRPr lang="en-US" altLang="en-US" sz="2400" b="1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6FB4665F-7B39-2C01-012D-49005845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605" y="46185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٠.٠٦٧٤×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0B1E11B7-F57E-D727-A881-69B7C728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305" y="47010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٦.٧٤٪</a:t>
            </a:r>
          </a:p>
        </p:txBody>
      </p:sp>
      <p:sp>
        <p:nvSpPr>
          <p:cNvPr id="28" name="AutoShape 21">
            <a:extLst>
              <a:ext uri="{FF2B5EF4-FFF2-40B4-BE49-F238E27FC236}">
                <a16:creationId xmlns:a16="http://schemas.microsoft.com/office/drawing/2014/main" id="{F93DF9FF-00A5-60EF-039A-0AA00B1E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955" y="52662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٦.٧٤٪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FD21B93-0071-5192-BDEE-039C3D84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180" y="53456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٦.٧٪</a:t>
            </a:r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id="{D73D16CF-3092-72DA-C89C-19FBF264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268" y="5950441"/>
            <a:ext cx="5689600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النقصان المئوي بين يومي الثلاثاء والأربعاء = ٦.٧٪</a:t>
            </a:r>
          </a:p>
        </p:txBody>
      </p:sp>
    </p:spTree>
    <p:extLst>
      <p:ext uri="{BB962C8B-B14F-4D97-AF65-F5344CB8AC3E}">
        <p14:creationId xmlns:p14="http://schemas.microsoft.com/office/powerpoint/2010/main" val="739187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التغير المئوي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G_2784.png" descr="IMG_2784.png">
            <a:extLst>
              <a:ext uri="{FF2B5EF4-FFF2-40B4-BE49-F238E27FC236}">
                <a16:creationId xmlns:a16="http://schemas.microsoft.com/office/drawing/2014/main" id="{D8F9FA66-CE9C-06DE-F908-3060158B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22696" r="44217" b="42789"/>
          <a:stretch>
            <a:fillRect/>
          </a:stretch>
        </p:blipFill>
        <p:spPr bwMode="auto">
          <a:xfrm>
            <a:off x="4326260" y="515001"/>
            <a:ext cx="5698481" cy="58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٢٦٠ ريالًا">
            <a:extLst>
              <a:ext uri="{FF2B5EF4-FFF2-40B4-BE49-F238E27FC236}">
                <a16:creationId xmlns:a16="http://schemas.microsoft.com/office/drawing/2014/main" id="{23D26530-A519-F282-BFEC-747420634E21}"/>
              </a:ext>
            </a:extLst>
          </p:cNvPr>
          <p:cNvSpPr txBox="1"/>
          <p:nvPr/>
        </p:nvSpPr>
        <p:spPr>
          <a:xfrm>
            <a:off x="4521969" y="3310457"/>
            <a:ext cx="839787" cy="277812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/>
              <a:t>٢٦٠ </a:t>
            </a:r>
            <a:r>
              <a:rPr dirty="0" err="1"/>
              <a:t>ريالًا</a:t>
            </a:r>
            <a:r>
              <a:rPr dirty="0"/>
              <a:t> </a:t>
            </a:r>
          </a:p>
        </p:txBody>
      </p:sp>
      <p:sp>
        <p:nvSpPr>
          <p:cNvPr id="21" name="٢٦٠…">
            <a:extLst>
              <a:ext uri="{FF2B5EF4-FFF2-40B4-BE49-F238E27FC236}">
                <a16:creationId xmlns:a16="http://schemas.microsoft.com/office/drawing/2014/main" id="{6D27AAEC-15C3-6386-DC88-D7A277BA2A51}"/>
              </a:ext>
            </a:extLst>
          </p:cNvPr>
          <p:cNvSpPr txBox="1"/>
          <p:nvPr/>
        </p:nvSpPr>
        <p:spPr>
          <a:xfrm>
            <a:off x="4632780" y="3791245"/>
            <a:ext cx="482600" cy="554038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 u="sng">
                <a:solidFill>
                  <a:srgbClr val="FFFFFF"/>
                </a:solidFill>
              </a:defRPr>
            </a:pPr>
            <a:r>
              <a:rPr u="sng" dirty="0">
                <a:solidFill>
                  <a:srgbClr val="FFFFFF"/>
                </a:solidFill>
              </a:rPr>
              <a:t>٢٦٠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rgbClr val="FFFFFF"/>
                </a:solidFill>
              </a:rPr>
              <a:t>٥٤٠٠</a:t>
            </a:r>
          </a:p>
        </p:txBody>
      </p:sp>
      <p:sp>
        <p:nvSpPr>
          <p:cNvPr id="22" name="٤٫٨٪">
            <a:extLst>
              <a:ext uri="{FF2B5EF4-FFF2-40B4-BE49-F238E27FC236}">
                <a16:creationId xmlns:a16="http://schemas.microsoft.com/office/drawing/2014/main" id="{09B96604-3BDE-DEBE-B276-8FBF1253289D}"/>
              </a:ext>
            </a:extLst>
          </p:cNvPr>
          <p:cNvSpPr txBox="1"/>
          <p:nvPr/>
        </p:nvSpPr>
        <p:spPr>
          <a:xfrm>
            <a:off x="4079612" y="3868748"/>
            <a:ext cx="439738" cy="277813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/>
              <a:t>٤٫٨٪</a:t>
            </a:r>
          </a:p>
        </p:txBody>
      </p:sp>
      <p:sp>
        <p:nvSpPr>
          <p:cNvPr id="23" name="٢٦٠…">
            <a:extLst>
              <a:ext uri="{FF2B5EF4-FFF2-40B4-BE49-F238E27FC236}">
                <a16:creationId xmlns:a16="http://schemas.microsoft.com/office/drawing/2014/main" id="{FF3C6336-50DA-F091-BED2-28DD9C563D22}"/>
              </a:ext>
            </a:extLst>
          </p:cNvPr>
          <p:cNvSpPr txBox="1"/>
          <p:nvPr/>
        </p:nvSpPr>
        <p:spPr>
          <a:xfrm>
            <a:off x="4632780" y="4461429"/>
            <a:ext cx="482600" cy="554037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 u="sng">
                <a:solidFill>
                  <a:srgbClr val="FFFFFF"/>
                </a:solidFill>
              </a:defRPr>
            </a:pPr>
            <a:r>
              <a:rPr u="sng" dirty="0">
                <a:solidFill>
                  <a:srgbClr val="FFFFFF"/>
                </a:solidFill>
              </a:rPr>
              <a:t>٢٦٠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rgbClr val="FFFFFF"/>
                </a:solidFill>
              </a:rPr>
              <a:t>٥٦٦٠</a:t>
            </a:r>
          </a:p>
        </p:txBody>
      </p:sp>
      <p:sp>
        <p:nvSpPr>
          <p:cNvPr id="24" name="٤٫٦٪">
            <a:extLst>
              <a:ext uri="{FF2B5EF4-FFF2-40B4-BE49-F238E27FC236}">
                <a16:creationId xmlns:a16="http://schemas.microsoft.com/office/drawing/2014/main" id="{B00A2CFC-F801-0C2B-6D8E-507B56B82A9A}"/>
              </a:ext>
            </a:extLst>
          </p:cNvPr>
          <p:cNvSpPr txBox="1"/>
          <p:nvPr/>
        </p:nvSpPr>
        <p:spPr>
          <a:xfrm>
            <a:off x="4079612" y="4532764"/>
            <a:ext cx="439738" cy="277813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/>
              <a:t>٤٫٦٪</a:t>
            </a:r>
          </a:p>
        </p:txBody>
      </p:sp>
      <p:sp>
        <p:nvSpPr>
          <p:cNvPr id="25" name="٢٦٠…">
            <a:extLst>
              <a:ext uri="{FF2B5EF4-FFF2-40B4-BE49-F238E27FC236}">
                <a16:creationId xmlns:a16="http://schemas.microsoft.com/office/drawing/2014/main" id="{DBA7B5AD-5D13-2C8D-9B98-890523E05EA4}"/>
              </a:ext>
            </a:extLst>
          </p:cNvPr>
          <p:cNvSpPr txBox="1"/>
          <p:nvPr/>
        </p:nvSpPr>
        <p:spPr>
          <a:xfrm>
            <a:off x="4584978" y="5078206"/>
            <a:ext cx="482600" cy="554037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 u="sng">
                <a:solidFill>
                  <a:srgbClr val="FFFFFF"/>
                </a:solidFill>
              </a:defRPr>
            </a:pPr>
            <a:r>
              <a:rPr u="sng" dirty="0">
                <a:solidFill>
                  <a:srgbClr val="FFFFFF"/>
                </a:solidFill>
              </a:rPr>
              <a:t>٢٦٠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rgbClr val="FFFFFF"/>
                </a:solidFill>
              </a:rPr>
              <a:t>٥٩٢٠</a:t>
            </a:r>
          </a:p>
        </p:txBody>
      </p:sp>
      <p:sp>
        <p:nvSpPr>
          <p:cNvPr id="26" name="٤٫٤٪">
            <a:extLst>
              <a:ext uri="{FF2B5EF4-FFF2-40B4-BE49-F238E27FC236}">
                <a16:creationId xmlns:a16="http://schemas.microsoft.com/office/drawing/2014/main" id="{BA373FE1-6A42-1D53-DE39-6E78A3D59778}"/>
              </a:ext>
            </a:extLst>
          </p:cNvPr>
          <p:cNvSpPr txBox="1"/>
          <p:nvPr/>
        </p:nvSpPr>
        <p:spPr>
          <a:xfrm>
            <a:off x="4059347" y="5276250"/>
            <a:ext cx="439738" cy="276225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/>
              <a:t>٤٫٤٪</a:t>
            </a:r>
          </a:p>
        </p:txBody>
      </p:sp>
      <p:sp>
        <p:nvSpPr>
          <p:cNvPr id="27" name="تم مقارنة مقدار التغير بأعداد مختلفة">
            <a:extLst>
              <a:ext uri="{FF2B5EF4-FFF2-40B4-BE49-F238E27FC236}">
                <a16:creationId xmlns:a16="http://schemas.microsoft.com/office/drawing/2014/main" id="{D0B60205-FC4C-0F7A-1D56-FEE4B1AE1BA8}"/>
              </a:ext>
            </a:extLst>
          </p:cNvPr>
          <p:cNvSpPr txBox="1"/>
          <p:nvPr/>
        </p:nvSpPr>
        <p:spPr>
          <a:xfrm>
            <a:off x="1902103" y="5806733"/>
            <a:ext cx="2684462" cy="277812"/>
          </a:xfrm>
          <a:prstGeom prst="rect">
            <a:avLst/>
          </a:prstGeom>
          <a:gradFill>
            <a:gsLst>
              <a:gs pos="0">
                <a:srgbClr val="DD6565"/>
              </a:gs>
              <a:gs pos="100000">
                <a:schemeClr val="accent6">
                  <a:satOff val="51063"/>
                  <a:lumOff val="21687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 err="1"/>
              <a:t>تم</a:t>
            </a:r>
            <a:r>
              <a:rPr dirty="0"/>
              <a:t> </a:t>
            </a:r>
            <a:r>
              <a:rPr dirty="0" err="1"/>
              <a:t>مقارنة</a:t>
            </a:r>
            <a:r>
              <a:rPr dirty="0"/>
              <a:t> </a:t>
            </a:r>
            <a:r>
              <a:rPr dirty="0" err="1"/>
              <a:t>مقدار</a:t>
            </a:r>
            <a:r>
              <a:rPr dirty="0"/>
              <a:t> </a:t>
            </a:r>
            <a:r>
              <a:rPr dirty="0" err="1"/>
              <a:t>التغير</a:t>
            </a:r>
            <a:r>
              <a:rPr dirty="0"/>
              <a:t> </a:t>
            </a:r>
            <a:r>
              <a:rPr dirty="0" err="1"/>
              <a:t>بأعداد</a:t>
            </a:r>
            <a:r>
              <a:rPr dirty="0"/>
              <a:t> </a:t>
            </a:r>
            <a:r>
              <a:rPr dirty="0" err="1"/>
              <a:t>مختلفة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4" name="مستطيل مستدير الزوايا">
            <a:extLst>
              <a:ext uri="{FF2B5EF4-FFF2-40B4-BE49-F238E27FC236}">
                <a16:creationId xmlns:a16="http://schemas.microsoft.com/office/drawing/2014/main" id="{424913D7-3F76-8A09-F130-EEFF227062A9}"/>
              </a:ext>
            </a:extLst>
          </p:cNvPr>
          <p:cNvSpPr/>
          <p:nvPr/>
        </p:nvSpPr>
        <p:spPr>
          <a:xfrm>
            <a:off x="2156872" y="1609506"/>
            <a:ext cx="8011816" cy="1471232"/>
          </a:xfrm>
          <a:prstGeom prst="roundRect">
            <a:avLst>
              <a:gd name="adj" fmla="val 13122"/>
            </a:avLst>
          </a:prstGeom>
          <a:solidFill>
            <a:srgbClr val="FFFFFF"/>
          </a:solidFill>
          <a:ln w="25400">
            <a:solidFill>
              <a:schemeClr val="accent5">
                <a:lumOff val="15392"/>
              </a:schemeClr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5" name="Google Shape;5877;p62">
            <a:extLst>
              <a:ext uri="{FF2B5EF4-FFF2-40B4-BE49-F238E27FC236}">
                <a16:creationId xmlns:a16="http://schemas.microsoft.com/office/drawing/2014/main" id="{DC12E0A5-29A6-1DDF-FAD5-EEEDBB36992D}"/>
              </a:ext>
            </a:extLst>
          </p:cNvPr>
          <p:cNvSpPr/>
          <p:nvPr/>
        </p:nvSpPr>
        <p:spPr>
          <a:xfrm>
            <a:off x="2532601" y="1898431"/>
            <a:ext cx="7537661" cy="1024235"/>
          </a:xfrm>
          <a:prstGeom prst="roundRect">
            <a:avLst>
              <a:gd name="adj" fmla="val 34560"/>
            </a:avLst>
          </a:prstGeom>
          <a:solidFill>
            <a:schemeClr val="accent3">
              <a:lumOff val="7549"/>
            </a:schemeClr>
          </a:solidFill>
          <a:ln w="12700">
            <a:solidFill>
              <a:schemeClr val="accent5">
                <a:satOff val="-42531"/>
                <a:lumOff val="-13843"/>
              </a:schemeClr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8" name="IMG_2784.png" descr="IMG_2784.png">
            <a:extLst>
              <a:ext uri="{FF2B5EF4-FFF2-40B4-BE49-F238E27FC236}">
                <a16:creationId xmlns:a16="http://schemas.microsoft.com/office/drawing/2014/main" id="{09D248AF-6BA0-5D93-0141-A95B2565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59744" r="43921" b="19225"/>
          <a:stretch>
            <a:fillRect/>
          </a:stretch>
        </p:blipFill>
        <p:spPr bwMode="auto">
          <a:xfrm>
            <a:off x="4691956" y="3247805"/>
            <a:ext cx="4702032" cy="30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1" name="تجميع">
            <a:extLst>
              <a:ext uri="{FF2B5EF4-FFF2-40B4-BE49-F238E27FC236}">
                <a16:creationId xmlns:a16="http://schemas.microsoft.com/office/drawing/2014/main" id="{6E90E376-6E6C-D484-20E3-9B85C8EBD215}"/>
              </a:ext>
            </a:extLst>
          </p:cNvPr>
          <p:cNvGrpSpPr>
            <a:grpSpLocks/>
          </p:cNvGrpSpPr>
          <p:nvPr/>
        </p:nvGrpSpPr>
        <p:grpSpPr bwMode="auto">
          <a:xfrm>
            <a:off x="3152266" y="1592042"/>
            <a:ext cx="6814808" cy="1035491"/>
            <a:chOff x="0" y="-2"/>
            <a:chExt cx="4655620" cy="1022635"/>
          </a:xfrm>
        </p:grpSpPr>
        <p:pic>
          <p:nvPicPr>
            <p:cNvPr id="13" name="IMG_2784.png" descr="IMG_2784.png">
              <a:extLst>
                <a:ext uri="{FF2B5EF4-FFF2-40B4-BE49-F238E27FC236}">
                  <a16:creationId xmlns:a16="http://schemas.microsoft.com/office/drawing/2014/main" id="{FD93B990-C8C2-9B1D-140F-B6474D0C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5522" t="56985" r="44227" b="40569"/>
            <a:stretch>
              <a:fillRect/>
            </a:stretch>
          </p:blipFill>
          <p:spPr>
            <a:xfrm>
              <a:off x="0" y="600240"/>
              <a:ext cx="4655620" cy="422393"/>
            </a:xfrm>
            <a:prstGeom prst="rect">
              <a:avLst/>
            </a:prstGeom>
            <a:ln w="12700" cap="flat">
              <a:solidFill>
                <a:schemeClr val="accent6">
                  <a:satOff val="-19776"/>
                  <a:lumOff val="-12627"/>
                </a:schemeClr>
              </a:solidFill>
              <a:custDash>
                <a:ds d="100000" sp="200000"/>
              </a:custDash>
              <a:miter lim="400000"/>
            </a:ln>
            <a:effectLst/>
          </p:spPr>
        </p:pic>
        <p:pic>
          <p:nvPicPr>
            <p:cNvPr id="14" name="IMG_2716.jpeg" descr="IMG_2716.jpeg">
              <a:extLst>
                <a:ext uri="{FF2B5EF4-FFF2-40B4-BE49-F238E27FC236}">
                  <a16:creationId xmlns:a16="http://schemas.microsoft.com/office/drawing/2014/main" id="{4015EF1A-CFC5-0E5C-1BCB-EF066C56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2858" t="5516" r="10414" b="7001"/>
            <a:stretch>
              <a:fillRect/>
            </a:stretch>
          </p:blipFill>
          <p:spPr>
            <a:xfrm>
              <a:off x="3395833" y="-3"/>
              <a:ext cx="1231080" cy="66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5" extrusionOk="0">
                  <a:moveTo>
                    <a:pt x="5633" y="0"/>
                  </a:moveTo>
                  <a:cubicBezTo>
                    <a:pt x="5221" y="2"/>
                    <a:pt x="4808" y="75"/>
                    <a:pt x="4480" y="204"/>
                  </a:cubicBezTo>
                  <a:cubicBezTo>
                    <a:pt x="3060" y="765"/>
                    <a:pt x="1814" y="2213"/>
                    <a:pt x="994" y="4262"/>
                  </a:cubicBezTo>
                  <a:cubicBezTo>
                    <a:pt x="751" y="4869"/>
                    <a:pt x="358" y="6359"/>
                    <a:pt x="230" y="7154"/>
                  </a:cubicBezTo>
                  <a:cubicBezTo>
                    <a:pt x="109" y="7903"/>
                    <a:pt x="1" y="9192"/>
                    <a:pt x="0" y="9919"/>
                  </a:cubicBezTo>
                  <a:cubicBezTo>
                    <a:pt x="0" y="10638"/>
                    <a:pt x="147" y="12273"/>
                    <a:pt x="285" y="13054"/>
                  </a:cubicBezTo>
                  <a:cubicBezTo>
                    <a:pt x="685" y="15312"/>
                    <a:pt x="1476" y="17220"/>
                    <a:pt x="2661" y="18788"/>
                  </a:cubicBezTo>
                  <a:cubicBezTo>
                    <a:pt x="2766" y="18928"/>
                    <a:pt x="2850" y="19073"/>
                    <a:pt x="2841" y="19121"/>
                  </a:cubicBezTo>
                  <a:cubicBezTo>
                    <a:pt x="2833" y="19169"/>
                    <a:pt x="2726" y="19248"/>
                    <a:pt x="2605" y="19287"/>
                  </a:cubicBezTo>
                  <a:cubicBezTo>
                    <a:pt x="2484" y="19326"/>
                    <a:pt x="2299" y="19432"/>
                    <a:pt x="2195" y="19517"/>
                  </a:cubicBezTo>
                  <a:cubicBezTo>
                    <a:pt x="2091" y="19602"/>
                    <a:pt x="1992" y="19671"/>
                    <a:pt x="1973" y="19671"/>
                  </a:cubicBezTo>
                  <a:cubicBezTo>
                    <a:pt x="1954" y="19671"/>
                    <a:pt x="1873" y="19779"/>
                    <a:pt x="1792" y="19914"/>
                  </a:cubicBezTo>
                  <a:cubicBezTo>
                    <a:pt x="1712" y="20050"/>
                    <a:pt x="1603" y="20157"/>
                    <a:pt x="1549" y="20157"/>
                  </a:cubicBezTo>
                  <a:cubicBezTo>
                    <a:pt x="1378" y="20157"/>
                    <a:pt x="1055" y="20435"/>
                    <a:pt x="910" y="20708"/>
                  </a:cubicBezTo>
                  <a:cubicBezTo>
                    <a:pt x="748" y="21014"/>
                    <a:pt x="782" y="21143"/>
                    <a:pt x="1028" y="21130"/>
                  </a:cubicBezTo>
                  <a:cubicBezTo>
                    <a:pt x="1113" y="21126"/>
                    <a:pt x="1563" y="21149"/>
                    <a:pt x="2028" y="21181"/>
                  </a:cubicBezTo>
                  <a:cubicBezTo>
                    <a:pt x="2540" y="21216"/>
                    <a:pt x="3095" y="21196"/>
                    <a:pt x="3432" y="21143"/>
                  </a:cubicBezTo>
                  <a:cubicBezTo>
                    <a:pt x="4630" y="20954"/>
                    <a:pt x="6471" y="20882"/>
                    <a:pt x="6995" y="21002"/>
                  </a:cubicBezTo>
                  <a:cubicBezTo>
                    <a:pt x="7154" y="21039"/>
                    <a:pt x="7445" y="21086"/>
                    <a:pt x="7641" y="21104"/>
                  </a:cubicBezTo>
                  <a:cubicBezTo>
                    <a:pt x="8022" y="21141"/>
                    <a:pt x="8574" y="21226"/>
                    <a:pt x="8828" y="21284"/>
                  </a:cubicBezTo>
                  <a:cubicBezTo>
                    <a:pt x="9027" y="21329"/>
                    <a:pt x="9843" y="21390"/>
                    <a:pt x="10579" y="21424"/>
                  </a:cubicBezTo>
                  <a:cubicBezTo>
                    <a:pt x="10893" y="21439"/>
                    <a:pt x="11161" y="21474"/>
                    <a:pt x="11176" y="21501"/>
                  </a:cubicBezTo>
                  <a:cubicBezTo>
                    <a:pt x="11228" y="21597"/>
                    <a:pt x="11624" y="21555"/>
                    <a:pt x="11753" y="21437"/>
                  </a:cubicBezTo>
                  <a:cubicBezTo>
                    <a:pt x="11857" y="21341"/>
                    <a:pt x="12079" y="21323"/>
                    <a:pt x="12850" y="21335"/>
                  </a:cubicBezTo>
                  <a:cubicBezTo>
                    <a:pt x="13381" y="21343"/>
                    <a:pt x="13825" y="21331"/>
                    <a:pt x="13836" y="21309"/>
                  </a:cubicBezTo>
                  <a:cubicBezTo>
                    <a:pt x="13848" y="21288"/>
                    <a:pt x="14054" y="21292"/>
                    <a:pt x="14295" y="21322"/>
                  </a:cubicBezTo>
                  <a:cubicBezTo>
                    <a:pt x="14535" y="21353"/>
                    <a:pt x="15480" y="21381"/>
                    <a:pt x="16399" y="21386"/>
                  </a:cubicBezTo>
                  <a:cubicBezTo>
                    <a:pt x="17319" y="21391"/>
                    <a:pt x="18214" y="21406"/>
                    <a:pt x="18386" y="21412"/>
                  </a:cubicBezTo>
                  <a:cubicBezTo>
                    <a:pt x="19224" y="21440"/>
                    <a:pt x="20374" y="21249"/>
                    <a:pt x="20747" y="21028"/>
                  </a:cubicBezTo>
                  <a:cubicBezTo>
                    <a:pt x="21088" y="20825"/>
                    <a:pt x="21240" y="20747"/>
                    <a:pt x="21379" y="20695"/>
                  </a:cubicBezTo>
                  <a:cubicBezTo>
                    <a:pt x="21563" y="20626"/>
                    <a:pt x="21600" y="20385"/>
                    <a:pt x="21463" y="20132"/>
                  </a:cubicBezTo>
                  <a:cubicBezTo>
                    <a:pt x="21384" y="19987"/>
                    <a:pt x="21249" y="19911"/>
                    <a:pt x="20921" y="19799"/>
                  </a:cubicBezTo>
                  <a:cubicBezTo>
                    <a:pt x="20681" y="19717"/>
                    <a:pt x="20445" y="19611"/>
                    <a:pt x="20400" y="19569"/>
                  </a:cubicBezTo>
                  <a:cubicBezTo>
                    <a:pt x="20356" y="19526"/>
                    <a:pt x="20215" y="19459"/>
                    <a:pt x="20087" y="19415"/>
                  </a:cubicBezTo>
                  <a:cubicBezTo>
                    <a:pt x="19332" y="19153"/>
                    <a:pt x="19045" y="19092"/>
                    <a:pt x="18573" y="19095"/>
                  </a:cubicBezTo>
                  <a:cubicBezTo>
                    <a:pt x="18277" y="19097"/>
                    <a:pt x="18006" y="19056"/>
                    <a:pt x="17955" y="19005"/>
                  </a:cubicBezTo>
                  <a:cubicBezTo>
                    <a:pt x="17894" y="18945"/>
                    <a:pt x="17853" y="18936"/>
                    <a:pt x="17816" y="18993"/>
                  </a:cubicBezTo>
                  <a:cubicBezTo>
                    <a:pt x="17782" y="19044"/>
                    <a:pt x="17324" y="19082"/>
                    <a:pt x="16622" y="19082"/>
                  </a:cubicBezTo>
                  <a:cubicBezTo>
                    <a:pt x="15997" y="19082"/>
                    <a:pt x="15431" y="19081"/>
                    <a:pt x="15357" y="19082"/>
                  </a:cubicBezTo>
                  <a:cubicBezTo>
                    <a:pt x="14603" y="19098"/>
                    <a:pt x="13919" y="19066"/>
                    <a:pt x="13683" y="19005"/>
                  </a:cubicBezTo>
                  <a:cubicBezTo>
                    <a:pt x="13526" y="18965"/>
                    <a:pt x="13383" y="18964"/>
                    <a:pt x="13357" y="18993"/>
                  </a:cubicBezTo>
                  <a:cubicBezTo>
                    <a:pt x="13275" y="19086"/>
                    <a:pt x="11803" y="19108"/>
                    <a:pt x="11704" y="19018"/>
                  </a:cubicBezTo>
                  <a:cubicBezTo>
                    <a:pt x="11653" y="18972"/>
                    <a:pt x="11423" y="18916"/>
                    <a:pt x="11190" y="18890"/>
                  </a:cubicBezTo>
                  <a:cubicBezTo>
                    <a:pt x="9994" y="18761"/>
                    <a:pt x="9931" y="18750"/>
                    <a:pt x="9912" y="18634"/>
                  </a:cubicBezTo>
                  <a:cubicBezTo>
                    <a:pt x="9847" y="18247"/>
                    <a:pt x="9855" y="18249"/>
                    <a:pt x="9787" y="18353"/>
                  </a:cubicBezTo>
                  <a:cubicBezTo>
                    <a:pt x="9751" y="18408"/>
                    <a:pt x="9690" y="18429"/>
                    <a:pt x="9655" y="18404"/>
                  </a:cubicBezTo>
                  <a:cubicBezTo>
                    <a:pt x="9620" y="18379"/>
                    <a:pt x="9529" y="18475"/>
                    <a:pt x="9454" y="18609"/>
                  </a:cubicBezTo>
                  <a:cubicBezTo>
                    <a:pt x="9378" y="18741"/>
                    <a:pt x="9296" y="18839"/>
                    <a:pt x="9273" y="18839"/>
                  </a:cubicBezTo>
                  <a:cubicBezTo>
                    <a:pt x="9143" y="18839"/>
                    <a:pt x="9223" y="18633"/>
                    <a:pt x="9592" y="18007"/>
                  </a:cubicBezTo>
                  <a:cubicBezTo>
                    <a:pt x="9978" y="17354"/>
                    <a:pt x="10382" y="16436"/>
                    <a:pt x="10613" y="15678"/>
                  </a:cubicBezTo>
                  <a:cubicBezTo>
                    <a:pt x="10762" y="15192"/>
                    <a:pt x="10948" y="14472"/>
                    <a:pt x="10982" y="14270"/>
                  </a:cubicBezTo>
                  <a:cubicBezTo>
                    <a:pt x="11043" y="13901"/>
                    <a:pt x="11100" y="13899"/>
                    <a:pt x="11753" y="14206"/>
                  </a:cubicBezTo>
                  <a:cubicBezTo>
                    <a:pt x="12372" y="14498"/>
                    <a:pt x="12550" y="14674"/>
                    <a:pt x="12496" y="14936"/>
                  </a:cubicBezTo>
                  <a:cubicBezTo>
                    <a:pt x="12483" y="14997"/>
                    <a:pt x="12489" y="15065"/>
                    <a:pt x="12510" y="15089"/>
                  </a:cubicBezTo>
                  <a:cubicBezTo>
                    <a:pt x="12553" y="15139"/>
                    <a:pt x="13261" y="15496"/>
                    <a:pt x="14955" y="16305"/>
                  </a:cubicBezTo>
                  <a:cubicBezTo>
                    <a:pt x="15616" y="16621"/>
                    <a:pt x="16430" y="17013"/>
                    <a:pt x="16760" y="17175"/>
                  </a:cubicBezTo>
                  <a:cubicBezTo>
                    <a:pt x="17091" y="17338"/>
                    <a:pt x="17432" y="17499"/>
                    <a:pt x="17518" y="17534"/>
                  </a:cubicBezTo>
                  <a:cubicBezTo>
                    <a:pt x="17603" y="17569"/>
                    <a:pt x="17944" y="17726"/>
                    <a:pt x="18275" y="17892"/>
                  </a:cubicBezTo>
                  <a:cubicBezTo>
                    <a:pt x="18606" y="18058"/>
                    <a:pt x="19020" y="18270"/>
                    <a:pt x="19191" y="18353"/>
                  </a:cubicBezTo>
                  <a:cubicBezTo>
                    <a:pt x="20635" y="19047"/>
                    <a:pt x="20926" y="19175"/>
                    <a:pt x="20997" y="19133"/>
                  </a:cubicBezTo>
                  <a:cubicBezTo>
                    <a:pt x="21112" y="19067"/>
                    <a:pt x="21283" y="18626"/>
                    <a:pt x="21345" y="18225"/>
                  </a:cubicBezTo>
                  <a:cubicBezTo>
                    <a:pt x="21413" y="17780"/>
                    <a:pt x="21408" y="17021"/>
                    <a:pt x="21338" y="16855"/>
                  </a:cubicBezTo>
                  <a:cubicBezTo>
                    <a:pt x="21294" y="16752"/>
                    <a:pt x="20016" y="16050"/>
                    <a:pt x="19497" y="15844"/>
                  </a:cubicBezTo>
                  <a:cubicBezTo>
                    <a:pt x="19448" y="15825"/>
                    <a:pt x="19257" y="15740"/>
                    <a:pt x="19073" y="15652"/>
                  </a:cubicBezTo>
                  <a:cubicBezTo>
                    <a:pt x="18771" y="15508"/>
                    <a:pt x="18569" y="15401"/>
                    <a:pt x="17538" y="14897"/>
                  </a:cubicBezTo>
                  <a:cubicBezTo>
                    <a:pt x="17367" y="14813"/>
                    <a:pt x="17035" y="14653"/>
                    <a:pt x="16802" y="14539"/>
                  </a:cubicBezTo>
                  <a:cubicBezTo>
                    <a:pt x="16569" y="14425"/>
                    <a:pt x="15847" y="14077"/>
                    <a:pt x="15198" y="13758"/>
                  </a:cubicBezTo>
                  <a:cubicBezTo>
                    <a:pt x="14548" y="13439"/>
                    <a:pt x="13761" y="13059"/>
                    <a:pt x="13447" y="12913"/>
                  </a:cubicBezTo>
                  <a:lnTo>
                    <a:pt x="12878" y="12645"/>
                  </a:lnTo>
                  <a:lnTo>
                    <a:pt x="12774" y="12888"/>
                  </a:lnTo>
                  <a:cubicBezTo>
                    <a:pt x="12675" y="13115"/>
                    <a:pt x="12656" y="13128"/>
                    <a:pt x="12517" y="13041"/>
                  </a:cubicBezTo>
                  <a:cubicBezTo>
                    <a:pt x="12434" y="12990"/>
                    <a:pt x="12156" y="12846"/>
                    <a:pt x="11898" y="12721"/>
                  </a:cubicBezTo>
                  <a:cubicBezTo>
                    <a:pt x="11314" y="12439"/>
                    <a:pt x="11271" y="12374"/>
                    <a:pt x="11329" y="11915"/>
                  </a:cubicBezTo>
                  <a:cubicBezTo>
                    <a:pt x="11353" y="11725"/>
                    <a:pt x="11361" y="10987"/>
                    <a:pt x="11350" y="10264"/>
                  </a:cubicBezTo>
                  <a:cubicBezTo>
                    <a:pt x="11332" y="9190"/>
                    <a:pt x="11307" y="8801"/>
                    <a:pt x="11211" y="8140"/>
                  </a:cubicBezTo>
                  <a:cubicBezTo>
                    <a:pt x="10888" y="5918"/>
                    <a:pt x="10492" y="4578"/>
                    <a:pt x="9745" y="3174"/>
                  </a:cubicBezTo>
                  <a:cubicBezTo>
                    <a:pt x="8921" y="1623"/>
                    <a:pt x="7963" y="650"/>
                    <a:pt x="6772" y="179"/>
                  </a:cubicBezTo>
                  <a:cubicBezTo>
                    <a:pt x="6455" y="53"/>
                    <a:pt x="6046" y="-3"/>
                    <a:pt x="563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6" name="صورة 7" descr="صورة 7">
            <a:extLst>
              <a:ext uri="{FF2B5EF4-FFF2-40B4-BE49-F238E27FC236}">
                <a16:creationId xmlns:a16="http://schemas.microsoft.com/office/drawing/2014/main" id="{1CB0C3E9-7619-DE26-26B4-89E6F94F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754">
            <a:off x="4559169" y="2182422"/>
            <a:ext cx="1022686" cy="10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25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8" grpId="0" animBg="1" advAuto="0"/>
      <p:bldP spid="11" grpId="0" animBg="1" advAuto="0"/>
      <p:bldP spid="1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74">
            <a:extLst>
              <a:ext uri="{FF2B5EF4-FFF2-40B4-BE49-F238E27FC236}">
                <a16:creationId xmlns:a16="http://schemas.microsoft.com/office/drawing/2014/main" id="{6A2B32B0-22AE-0A30-D2B0-4C00F653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353" y="573893"/>
            <a:ext cx="6948487" cy="6858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 altLang="en-US" sz="2200" b="1">
              <a:solidFill>
                <a:srgbClr val="0000FF"/>
              </a:solidFill>
            </a:endParaRPr>
          </a:p>
          <a:p>
            <a:pPr algn="r" rtl="1" eaLnBrk="1" hangingPunct="1">
              <a:defRPr/>
            </a:pPr>
            <a:r>
              <a:rPr lang="ar-SA" altLang="en-US" sz="2200" b="1">
                <a:solidFill>
                  <a:srgbClr val="0000FF"/>
                </a:solidFill>
              </a:rPr>
              <a:t>التغير المئوي</a:t>
            </a:r>
            <a:r>
              <a:rPr lang="ar-SA" altLang="en-US" sz="2200" b="1"/>
              <a:t> : </a:t>
            </a:r>
            <a:r>
              <a:rPr lang="ar-SA" altLang="en-US" sz="2200" b="1">
                <a:solidFill>
                  <a:srgbClr val="339933"/>
                </a:solidFill>
              </a:rPr>
              <a:t>نسبة تقارن مقدار التغير في كمية ما بالكمية الأصلية .</a:t>
            </a:r>
          </a:p>
          <a:p>
            <a:pPr algn="r" rtl="1" eaLnBrk="1" hangingPunct="1">
              <a:defRPr/>
            </a:pP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58" name="AutoShape 640">
            <a:extLst>
              <a:ext uri="{FF2B5EF4-FFF2-40B4-BE49-F238E27FC236}">
                <a16:creationId xmlns:a16="http://schemas.microsoft.com/office/drawing/2014/main" id="{337F3277-37A4-709C-49B5-D8B12F8D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190" y="1618468"/>
            <a:ext cx="900113" cy="576262"/>
          </a:xfrm>
          <a:prstGeom prst="hexagon">
            <a:avLst>
              <a:gd name="adj" fmla="val 39050"/>
              <a:gd name="vf" fmla="val 115470"/>
            </a:avLst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en-US" sz="2400" b="1"/>
              <a:t>مثال</a:t>
            </a:r>
            <a:endParaRPr lang="en-US" altLang="en-US" sz="2400" b="1"/>
          </a:p>
        </p:txBody>
      </p:sp>
      <p:sp>
        <p:nvSpPr>
          <p:cNvPr id="59" name="AutoShape 643">
            <a:extLst>
              <a:ext uri="{FF2B5EF4-FFF2-40B4-BE49-F238E27FC236}">
                <a16:creationId xmlns:a16="http://schemas.microsoft.com/office/drawing/2014/main" id="{422A8F34-7CE5-21DB-E917-09F86CD4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390" y="1366055"/>
            <a:ext cx="7416800" cy="1079500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إذا كان :</a:t>
            </a:r>
            <a:r>
              <a:rPr lang="en-US" altLang="en-US" sz="2400" b="1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60" name="Text Box 644">
            <a:extLst>
              <a:ext uri="{FF2B5EF4-FFF2-40B4-BE49-F238E27FC236}">
                <a16:creationId xmlns:a16="http://schemas.microsoft.com/office/drawing/2014/main" id="{2EFAFBE9-F4BD-A50D-CAFD-0A7A0AB4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390" y="194231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الكمية الأصلية = ١٧٤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" name="Text Box 645">
            <a:extLst>
              <a:ext uri="{FF2B5EF4-FFF2-40B4-BE49-F238E27FC236}">
                <a16:creationId xmlns:a16="http://schemas.microsoft.com/office/drawing/2014/main" id="{285B98C1-73A3-5EA6-A844-19221712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778" y="1942318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الكمية الجديدة = ٢٠٠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2" name="Rectangle 646">
            <a:extLst>
              <a:ext uri="{FF2B5EF4-FFF2-40B4-BE49-F238E27FC236}">
                <a16:creationId xmlns:a16="http://schemas.microsoft.com/office/drawing/2014/main" id="{90260C6E-CBDA-E89E-27F9-1254FDEE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90" y="2518580"/>
            <a:ext cx="4679950" cy="39957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63" name="AutoShape 647">
            <a:extLst>
              <a:ext uri="{FF2B5EF4-FFF2-40B4-BE49-F238E27FC236}">
                <a16:creationId xmlns:a16="http://schemas.microsoft.com/office/drawing/2014/main" id="{90233960-3756-54F0-CFF5-95CEE1D2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390" y="2626530"/>
            <a:ext cx="3421063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نحسب مقدار التغير</a:t>
            </a:r>
            <a:endParaRPr lang="en-US" altLang="en-US" sz="2400" b="1"/>
          </a:p>
        </p:txBody>
      </p:sp>
      <p:sp>
        <p:nvSpPr>
          <p:cNvPr id="64" name="AutoShape 648">
            <a:extLst>
              <a:ext uri="{FF2B5EF4-FFF2-40B4-BE49-F238E27FC236}">
                <a16:creationId xmlns:a16="http://schemas.microsoft.com/office/drawing/2014/main" id="{0EB14CFE-C274-8599-12C4-6B2DE631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28" y="2626530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200 – 174 = 26</a:t>
            </a:r>
            <a:endParaRPr lang="en-US" altLang="en-US" sz="2400" b="1"/>
          </a:p>
        </p:txBody>
      </p:sp>
      <p:grpSp>
        <p:nvGrpSpPr>
          <p:cNvPr id="65" name="Group 657">
            <a:extLst>
              <a:ext uri="{FF2B5EF4-FFF2-40B4-BE49-F238E27FC236}">
                <a16:creationId xmlns:a16="http://schemas.microsoft.com/office/drawing/2014/main" id="{3CA4D524-BB25-81F8-AE00-35B1F2CE0F68}"/>
              </a:ext>
            </a:extLst>
          </p:cNvPr>
          <p:cNvGrpSpPr>
            <a:grpSpLocks/>
          </p:cNvGrpSpPr>
          <p:nvPr/>
        </p:nvGrpSpPr>
        <p:grpSpPr bwMode="auto">
          <a:xfrm>
            <a:off x="2494390" y="3344080"/>
            <a:ext cx="3421063" cy="866775"/>
            <a:chOff x="226" y="2558"/>
            <a:chExt cx="2155" cy="546"/>
          </a:xfrm>
        </p:grpSpPr>
        <p:sp>
          <p:nvSpPr>
            <p:cNvPr id="66" name="AutoShape 649">
              <a:extLst>
                <a:ext uri="{FF2B5EF4-FFF2-40B4-BE49-F238E27FC236}">
                  <a16:creationId xmlns:a16="http://schemas.microsoft.com/office/drawing/2014/main" id="{E896FC87-FC0B-06AC-5F53-80D4F0B5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2591"/>
              <a:ext cx="2155" cy="47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التغير المئوي =</a:t>
              </a:r>
              <a:endParaRPr lang="en-US" altLang="en-US" sz="2400" b="1"/>
            </a:p>
          </p:txBody>
        </p:sp>
        <p:grpSp>
          <p:nvGrpSpPr>
            <p:cNvPr id="67" name="Group 656">
              <a:extLst>
                <a:ext uri="{FF2B5EF4-FFF2-40B4-BE49-F238E27FC236}">
                  <a16:creationId xmlns:a16="http://schemas.microsoft.com/office/drawing/2014/main" id="{E85393D5-2DD2-43E5-226D-89AA6848D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558"/>
              <a:ext cx="1066" cy="546"/>
              <a:chOff x="181" y="2501"/>
              <a:chExt cx="1066" cy="546"/>
            </a:xfrm>
          </p:grpSpPr>
          <p:sp>
            <p:nvSpPr>
              <p:cNvPr id="68" name="Text Box 653">
                <a:extLst>
                  <a:ext uri="{FF2B5EF4-FFF2-40B4-BE49-F238E27FC236}">
                    <a16:creationId xmlns:a16="http://schemas.microsoft.com/office/drawing/2014/main" id="{0E4DD46F-F93A-AE5D-C87E-73D37C6D7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" y="2501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مقدار التغير</a:t>
                </a:r>
                <a:endParaRPr lang="en-US" altLang="en-US" sz="2400" b="1"/>
              </a:p>
            </p:txBody>
          </p:sp>
          <p:sp>
            <p:nvSpPr>
              <p:cNvPr id="69" name="Line 654">
                <a:extLst>
                  <a:ext uri="{FF2B5EF4-FFF2-40B4-BE49-F238E27FC236}">
                    <a16:creationId xmlns:a16="http://schemas.microsoft.com/office/drawing/2014/main" id="{FC10A2B8-50EC-2DAA-A000-C2D643B7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" y="2773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Text Box 655">
                <a:extLst>
                  <a:ext uri="{FF2B5EF4-FFF2-40B4-BE49-F238E27FC236}">
                    <a16:creationId xmlns:a16="http://schemas.microsoft.com/office/drawing/2014/main" id="{D1AEB325-1F1F-B1F0-B46D-20ACB3948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" y="2759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الكمية الأصلية</a:t>
                </a:r>
                <a:endParaRPr lang="en-US" altLang="en-US" sz="2400" b="1"/>
              </a:p>
            </p:txBody>
          </p:sp>
        </p:grpSp>
      </p:grpSp>
      <p:sp>
        <p:nvSpPr>
          <p:cNvPr id="71" name="AutoShape 664">
            <a:extLst>
              <a:ext uri="{FF2B5EF4-FFF2-40B4-BE49-F238E27FC236}">
                <a16:creationId xmlns:a16="http://schemas.microsoft.com/office/drawing/2014/main" id="{9EBF7916-318D-4A87-1048-442DB1A5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28" y="3344080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72" name="Group 665">
            <a:extLst>
              <a:ext uri="{FF2B5EF4-FFF2-40B4-BE49-F238E27FC236}">
                <a16:creationId xmlns:a16="http://schemas.microsoft.com/office/drawing/2014/main" id="{E68DC294-1EAD-341F-B345-A9C19EA210DA}"/>
              </a:ext>
            </a:extLst>
          </p:cNvPr>
          <p:cNvGrpSpPr>
            <a:grpSpLocks/>
          </p:cNvGrpSpPr>
          <p:nvPr/>
        </p:nvGrpSpPr>
        <p:grpSpPr bwMode="auto">
          <a:xfrm>
            <a:off x="8045878" y="3393293"/>
            <a:ext cx="828675" cy="806450"/>
            <a:chOff x="1414" y="3421"/>
            <a:chExt cx="522" cy="508"/>
          </a:xfrm>
        </p:grpSpPr>
        <p:sp>
          <p:nvSpPr>
            <p:cNvPr id="73" name="Text Box 660">
              <a:extLst>
                <a:ext uri="{FF2B5EF4-FFF2-40B4-BE49-F238E27FC236}">
                  <a16:creationId xmlns:a16="http://schemas.microsoft.com/office/drawing/2014/main" id="{D77A2D79-DDC0-7AE6-0107-64007EF05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26</a:t>
              </a:r>
              <a:endParaRPr lang="en-US" altLang="en-US" sz="2400" b="1"/>
            </a:p>
          </p:txBody>
        </p:sp>
        <p:sp>
          <p:nvSpPr>
            <p:cNvPr id="74" name="Line 661">
              <a:extLst>
                <a:ext uri="{FF2B5EF4-FFF2-40B4-BE49-F238E27FC236}">
                  <a16:creationId xmlns:a16="http://schemas.microsoft.com/office/drawing/2014/main" id="{F909A40D-BE4B-9EAB-D703-61B4E661B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Text Box 662">
              <a:extLst>
                <a:ext uri="{FF2B5EF4-FFF2-40B4-BE49-F238E27FC236}">
                  <a16:creationId xmlns:a16="http://schemas.microsoft.com/office/drawing/2014/main" id="{DDC863B0-F648-3E23-E2A2-E8020A72C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174</a:t>
              </a:r>
              <a:endParaRPr lang="en-US" altLang="en-US" sz="2400" b="1"/>
            </a:p>
          </p:txBody>
        </p:sp>
      </p:grpSp>
      <p:sp>
        <p:nvSpPr>
          <p:cNvPr id="76" name="Text Box 666">
            <a:extLst>
              <a:ext uri="{FF2B5EF4-FFF2-40B4-BE49-F238E27FC236}">
                <a16:creationId xmlns:a16="http://schemas.microsoft.com/office/drawing/2014/main" id="{3BE02765-4AFE-2D10-707C-9E87AF5E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553" y="353775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77" name="Text Box 667">
            <a:extLst>
              <a:ext uri="{FF2B5EF4-FFF2-40B4-BE49-F238E27FC236}">
                <a16:creationId xmlns:a16="http://schemas.microsoft.com/office/drawing/2014/main" id="{98E8B1A9-E704-FB55-0C10-FBCB06C6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228" y="353775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0.1494252</a:t>
            </a:r>
            <a:endParaRPr lang="en-US" altLang="en-US" sz="2400" b="1"/>
          </a:p>
        </p:txBody>
      </p:sp>
      <p:sp>
        <p:nvSpPr>
          <p:cNvPr id="78" name="AutoShape 668">
            <a:extLst>
              <a:ext uri="{FF2B5EF4-FFF2-40B4-BE49-F238E27FC236}">
                <a16:creationId xmlns:a16="http://schemas.microsoft.com/office/drawing/2014/main" id="{C028C0FB-B501-F61B-C8BE-1DA78A4A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390" y="4355318"/>
            <a:ext cx="3421063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نقرب الناتج</a:t>
            </a:r>
            <a:endParaRPr lang="en-US" altLang="en-US" sz="2400" b="1"/>
          </a:p>
        </p:txBody>
      </p:sp>
      <p:sp>
        <p:nvSpPr>
          <p:cNvPr id="79" name="AutoShape 669">
            <a:extLst>
              <a:ext uri="{FF2B5EF4-FFF2-40B4-BE49-F238E27FC236}">
                <a16:creationId xmlns:a16="http://schemas.microsoft.com/office/drawing/2014/main" id="{9BE69F54-B468-541B-0712-982610525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840" y="4355318"/>
            <a:ext cx="4427538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0.1494252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80" name="Text Box 671">
            <a:extLst>
              <a:ext uri="{FF2B5EF4-FFF2-40B4-BE49-F238E27FC236}">
                <a16:creationId xmlns:a16="http://schemas.microsoft.com/office/drawing/2014/main" id="{99EB4874-9BAE-8119-A74D-8EB46E46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878" y="442040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0.1494</a:t>
            </a:r>
            <a:endParaRPr lang="en-US" altLang="en-US" sz="2400" b="1"/>
          </a:p>
        </p:txBody>
      </p:sp>
      <p:sp>
        <p:nvSpPr>
          <p:cNvPr id="81" name="AutoShape 672">
            <a:extLst>
              <a:ext uri="{FF2B5EF4-FFF2-40B4-BE49-F238E27FC236}">
                <a16:creationId xmlns:a16="http://schemas.microsoft.com/office/drawing/2014/main" id="{9E216409-D855-1BB4-BF33-6251CCFB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640" y="5110968"/>
            <a:ext cx="3960813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200" b="1"/>
              <a:t>نكتب الكسر العشري في صورة نسبة مئوية</a:t>
            </a:r>
            <a:endParaRPr lang="en-US" altLang="en-US" sz="2200" b="1"/>
          </a:p>
        </p:txBody>
      </p:sp>
      <p:sp>
        <p:nvSpPr>
          <p:cNvPr id="82" name="AutoShape 673">
            <a:extLst>
              <a:ext uri="{FF2B5EF4-FFF2-40B4-BE49-F238E27FC236}">
                <a16:creationId xmlns:a16="http://schemas.microsoft.com/office/drawing/2014/main" id="{14D57BA0-F4B3-313E-CF28-A32F105E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840" y="5074455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0.1494× 100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83" name="Text Box 674">
            <a:extLst>
              <a:ext uri="{FF2B5EF4-FFF2-40B4-BE49-F238E27FC236}">
                <a16:creationId xmlns:a16="http://schemas.microsoft.com/office/drawing/2014/main" id="{E347D649-97F1-1FA0-0C8C-8D36CBB0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40" y="515700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14.94٪</a:t>
            </a:r>
          </a:p>
        </p:txBody>
      </p:sp>
      <p:sp>
        <p:nvSpPr>
          <p:cNvPr id="84" name="AutoShape 675">
            <a:extLst>
              <a:ext uri="{FF2B5EF4-FFF2-40B4-BE49-F238E27FC236}">
                <a16:creationId xmlns:a16="http://schemas.microsoft.com/office/drawing/2014/main" id="{FDBE748E-EE28-3796-033D-29AE6FFE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90" y="5830105"/>
            <a:ext cx="3960813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200" b="1"/>
              <a:t>نقرب النسبة المئوية إلى أقرب عشر</a:t>
            </a:r>
            <a:endParaRPr lang="en-US" altLang="en-US" sz="2200" b="1"/>
          </a:p>
        </p:txBody>
      </p:sp>
      <p:sp>
        <p:nvSpPr>
          <p:cNvPr id="85" name="AutoShape 676">
            <a:extLst>
              <a:ext uri="{FF2B5EF4-FFF2-40B4-BE49-F238E27FC236}">
                <a16:creationId xmlns:a16="http://schemas.microsoft.com/office/drawing/2014/main" id="{8C1AC608-B0BA-9EEA-3694-27A66E01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190" y="5793593"/>
            <a:ext cx="4427538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14.94٪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</a:p>
        </p:txBody>
      </p:sp>
      <p:sp>
        <p:nvSpPr>
          <p:cNvPr id="86" name="Text Box 677">
            <a:extLst>
              <a:ext uri="{FF2B5EF4-FFF2-40B4-BE49-F238E27FC236}">
                <a16:creationId xmlns:a16="http://schemas.microsoft.com/office/drawing/2014/main" id="{2F80087C-6AEA-2765-D8C0-596FFC904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15" y="587296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14.9٪</a:t>
            </a:r>
          </a:p>
        </p:txBody>
      </p:sp>
      <p:sp>
        <p:nvSpPr>
          <p:cNvPr id="87" name="AutoShape 678">
            <a:extLst>
              <a:ext uri="{FF2B5EF4-FFF2-40B4-BE49-F238E27FC236}">
                <a16:creationId xmlns:a16="http://schemas.microsoft.com/office/drawing/2014/main" id="{72D5E2B4-B8C4-41D3-8AC0-EB9BE754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390" y="2482068"/>
            <a:ext cx="8208963" cy="39243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88" name="Text Box 679">
            <a:extLst>
              <a:ext uri="{FF2B5EF4-FFF2-40B4-BE49-F238E27FC236}">
                <a16:creationId xmlns:a16="http://schemas.microsoft.com/office/drawing/2014/main" id="{1BE36626-CF5D-D5F1-D024-46238338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040" y="2661455"/>
            <a:ext cx="154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إذا كانت :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89" name="Text Box 680">
            <a:extLst>
              <a:ext uri="{FF2B5EF4-FFF2-40B4-BE49-F238E27FC236}">
                <a16:creationId xmlns:a16="http://schemas.microsoft.com/office/drawing/2014/main" id="{6F37AE5B-EC07-EE26-DF8E-66DB51E4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765" y="3490130"/>
            <a:ext cx="208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الكمية الجديدة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90" name="Text Box 681">
            <a:extLst>
              <a:ext uri="{FF2B5EF4-FFF2-40B4-BE49-F238E27FC236}">
                <a16:creationId xmlns:a16="http://schemas.microsoft.com/office/drawing/2014/main" id="{4F9F428D-9339-0567-9BD7-F1D6BA79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015" y="3418693"/>
            <a:ext cx="433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4000" b="1">
                <a:solidFill>
                  <a:srgbClr val="FF0000"/>
                </a:solidFill>
              </a:rPr>
              <a:t>&gt;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91" name="Text Box 682">
            <a:extLst>
              <a:ext uri="{FF2B5EF4-FFF2-40B4-BE49-F238E27FC236}">
                <a16:creationId xmlns:a16="http://schemas.microsoft.com/office/drawing/2014/main" id="{D109DF46-BDAC-7D10-2CB3-89FEA5CD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78" y="3490130"/>
            <a:ext cx="208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الكمية الأصلية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92" name="AutoShape 683">
            <a:extLst>
              <a:ext uri="{FF2B5EF4-FFF2-40B4-BE49-F238E27FC236}">
                <a16:creationId xmlns:a16="http://schemas.microsoft.com/office/drawing/2014/main" id="{8F4A697C-13B4-07CD-E7E5-917D555C09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58103" y="3345668"/>
            <a:ext cx="1512887" cy="900112"/>
          </a:xfrm>
          <a:custGeom>
            <a:avLst/>
            <a:gdLst>
              <a:gd name="T0" fmla="*/ 79473145 w 21600"/>
              <a:gd name="T1" fmla="*/ 0 h 21600"/>
              <a:gd name="T2" fmla="*/ 0 w 21600"/>
              <a:gd name="T3" fmla="*/ 18754667 h 21600"/>
              <a:gd name="T4" fmla="*/ 79473145 w 21600"/>
              <a:gd name="T5" fmla="*/ 37509334 h 21600"/>
              <a:gd name="T6" fmla="*/ 105964216 w 21600"/>
              <a:gd name="T7" fmla="*/ 187546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93" name="Text Box 684">
            <a:extLst>
              <a:ext uri="{FF2B5EF4-FFF2-40B4-BE49-F238E27FC236}">
                <a16:creationId xmlns:a16="http://schemas.microsoft.com/office/drawing/2014/main" id="{2B6D3F6B-C5CD-C829-E20B-01DBA484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603" y="3490130"/>
            <a:ext cx="938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زيادة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94" name="Text Box 685">
            <a:extLst>
              <a:ext uri="{FF2B5EF4-FFF2-40B4-BE49-F238E27FC236}">
                <a16:creationId xmlns:a16="http://schemas.microsoft.com/office/drawing/2014/main" id="{0C4958F1-2FA8-FC0C-7258-D71E94CB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765" y="4787118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الكمية الجديدة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95" name="Text Box 686">
            <a:extLst>
              <a:ext uri="{FF2B5EF4-FFF2-40B4-BE49-F238E27FC236}">
                <a16:creationId xmlns:a16="http://schemas.microsoft.com/office/drawing/2014/main" id="{842BC237-0FA6-732C-D5C4-2E1E24177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015" y="4715680"/>
            <a:ext cx="433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4000" b="1">
                <a:solidFill>
                  <a:srgbClr val="FF0000"/>
                </a:solidFill>
              </a:rPr>
              <a:t>&lt;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96" name="Text Box 687">
            <a:extLst>
              <a:ext uri="{FF2B5EF4-FFF2-40B4-BE49-F238E27FC236}">
                <a16:creationId xmlns:a16="http://schemas.microsoft.com/office/drawing/2014/main" id="{EB10CB9D-3C81-1352-1A72-8686B95F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78" y="4787118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الكمية الأصلية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97" name="AutoShape 688">
            <a:extLst>
              <a:ext uri="{FF2B5EF4-FFF2-40B4-BE49-F238E27FC236}">
                <a16:creationId xmlns:a16="http://schemas.microsoft.com/office/drawing/2014/main" id="{ADCB92DC-E968-E161-32F7-AD8CB161F6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58103" y="4642655"/>
            <a:ext cx="1512887" cy="900113"/>
          </a:xfrm>
          <a:custGeom>
            <a:avLst/>
            <a:gdLst>
              <a:gd name="T0" fmla="*/ 79473145 w 21600"/>
              <a:gd name="T1" fmla="*/ 0 h 21600"/>
              <a:gd name="T2" fmla="*/ 0 w 21600"/>
              <a:gd name="T3" fmla="*/ 18754688 h 21600"/>
              <a:gd name="T4" fmla="*/ 79473145 w 21600"/>
              <a:gd name="T5" fmla="*/ 37509417 h 21600"/>
              <a:gd name="T6" fmla="*/ 105964216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98" name="Text Box 689">
            <a:extLst>
              <a:ext uri="{FF2B5EF4-FFF2-40B4-BE49-F238E27FC236}">
                <a16:creationId xmlns:a16="http://schemas.microsoft.com/office/drawing/2014/main" id="{2D6007E6-3EC7-DEBA-2C1A-806816BC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628" y="4787118"/>
            <a:ext cx="1119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نقصان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5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/>
      <p:bldP spid="63" grpId="0" animBg="1"/>
      <p:bldP spid="64" grpId="0" animBg="1"/>
      <p:bldP spid="71" grpId="0" animBg="1"/>
      <p:bldP spid="76" grpId="0"/>
      <p:bldP spid="77" grpId="0"/>
      <p:bldP spid="78" grpId="0" animBg="1"/>
      <p:bldP spid="79" grpId="0" animBg="1"/>
      <p:bldP spid="80" grpId="0"/>
      <p:bldP spid="81" grpId="0" animBg="1"/>
      <p:bldP spid="82" grpId="0" animBg="1"/>
      <p:bldP spid="83" grpId="0"/>
      <p:bldP spid="84" grpId="0" animBg="1"/>
      <p:bldP spid="85" grpId="0" animBg="1"/>
      <p:bldP spid="86" grpId="0"/>
      <p:bldP spid="87" grpId="0" animBg="1"/>
      <p:bldP spid="88" grpId="0"/>
      <p:bldP spid="89" grpId="0"/>
      <p:bldP spid="90" grpId="0"/>
      <p:bldP spid="91" grpId="0"/>
      <p:bldP spid="92" grpId="0" animBg="1"/>
      <p:bldP spid="93" grpId="0"/>
      <p:bldP spid="94" grpId="0"/>
      <p:bldP spid="95" grpId="0"/>
      <p:bldP spid="96" grpId="0"/>
      <p:bldP spid="97" grpId="0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59921" y="240773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261C823-F454-6AAE-4F68-79EB22D4A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471" y="598353"/>
            <a:ext cx="8856662" cy="1439863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جد التغير المئوي في كل مما يأتي ، وقدر الناتج إلى أقرب عشر إذا لزم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وبين ما إذا كان التغير زيادة أم نقصان .</a:t>
            </a:r>
            <a:r>
              <a:rPr lang="en-US" altLang="en-US" sz="2400"/>
              <a:t> </a:t>
            </a: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60830E-6FFB-7A53-2588-E11035BA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508" y="1581016"/>
            <a:ext cx="28432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الزمن الأصلي = ٦ ساعات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F7986C1-D5A4-987F-0EF8-2E8D675B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96" y="1581016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0000FF"/>
                </a:solidFill>
              </a:rPr>
              <a:t>الزمن الجديد = ١٠ ساعات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58E2F89-2F3A-2DEF-EB4F-952FFA94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846" y="2147753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202BA67D-ECCA-E98F-A159-B61DB6CE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321" y="2255703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مقدار التغير = ١٠ – ٦ = ٤</a:t>
            </a:r>
            <a:endParaRPr lang="en-US" altLang="en-US" sz="2400" b="1"/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E1A574D7-1772-9722-7C1F-1B8CD6ED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321" y="2903403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التغير المئوي = </a:t>
            </a:r>
            <a:endParaRPr lang="en-US" altLang="en-US" sz="2400" b="1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31CB751-E55F-5488-25C6-FA28C8111732}"/>
              </a:ext>
            </a:extLst>
          </p:cNvPr>
          <p:cNvGrpSpPr>
            <a:grpSpLocks/>
          </p:cNvGrpSpPr>
          <p:nvPr/>
        </p:nvGrpSpPr>
        <p:grpSpPr bwMode="auto">
          <a:xfrm>
            <a:off x="6403871" y="2952616"/>
            <a:ext cx="828675" cy="806450"/>
            <a:chOff x="1414" y="3421"/>
            <a:chExt cx="522" cy="508"/>
          </a:xfrm>
        </p:grpSpPr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9874465-2FC4-31F2-52BD-B12AD2AEA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</a:t>
              </a:r>
              <a:endParaRPr lang="en-US" altLang="en-US" sz="2400" b="1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E3F9E2A0-3598-0F52-BB1F-3B38EC3EC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B824ABB3-1771-C17B-B318-DFC537C3F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</a:t>
              </a:r>
              <a:endParaRPr lang="en-US" altLang="en-US" sz="2400" b="1"/>
            </a:p>
          </p:txBody>
        </p:sp>
      </p:grpSp>
      <p:sp>
        <p:nvSpPr>
          <p:cNvPr id="22" name="Text Box 24">
            <a:extLst>
              <a:ext uri="{FF2B5EF4-FFF2-40B4-BE49-F238E27FC236}">
                <a16:creationId xmlns:a16="http://schemas.microsoft.com/office/drawing/2014/main" id="{6A6AA323-3743-B267-9BF9-D43BFDCD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546" y="309707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CBA4F727-8A80-13CE-FD55-6F0C0513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221" y="3097078"/>
            <a:ext cx="165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٠.٦٦٦٦٦٦٦</a:t>
            </a:r>
            <a:endParaRPr lang="en-US" altLang="en-US" sz="2400" b="1"/>
          </a:p>
        </p:txBody>
      </p:sp>
      <p:sp>
        <p:nvSpPr>
          <p:cNvPr id="24" name="AutoShape 27">
            <a:extLst>
              <a:ext uri="{FF2B5EF4-FFF2-40B4-BE49-F238E27FC236}">
                <a16:creationId xmlns:a16="http://schemas.microsoft.com/office/drawing/2014/main" id="{5E8B04C5-342A-7823-3DB5-BA0225AD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833" y="38400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٠.٦٦٦٦٦٦٦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F319FBE2-E462-8A02-4DEC-08EAFF63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871" y="3905116"/>
            <a:ext cx="16573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٠.٦٦٦٦</a:t>
            </a:r>
            <a:endParaRPr lang="en-US" altLang="en-US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BFB0120D-56FC-2F56-201A-C71FBA66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833" y="44877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٠.٦٦٦٦× ١٠٠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en-US" sz="2400" b="1"/>
              <a:t> </a:t>
            </a:r>
            <a:endParaRPr lang="en-US" altLang="en-US" sz="2400" b="1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08B4F6E5-4999-D07E-0FFE-1F833AAA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533" y="45702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٦٦.٦٦٪</a:t>
            </a:r>
          </a:p>
        </p:txBody>
      </p:sp>
      <p:sp>
        <p:nvSpPr>
          <p:cNvPr id="28" name="AutoShape 33">
            <a:extLst>
              <a:ext uri="{FF2B5EF4-FFF2-40B4-BE49-F238E27FC236}">
                <a16:creationId xmlns:a16="http://schemas.microsoft.com/office/drawing/2014/main" id="{F9BD5474-698A-D7F0-E0D9-59637C5B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183" y="5135428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٦٦.٦٦٪ 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/>
              <a:t> </a:t>
            </a: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8EC4CE37-EDD4-E046-0817-CDFCC98F4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408" y="521480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٦٦.٧٪</a:t>
            </a:r>
          </a:p>
        </p:txBody>
      </p:sp>
      <p:sp>
        <p:nvSpPr>
          <p:cNvPr id="30" name="AutoShape 47">
            <a:extLst>
              <a:ext uri="{FF2B5EF4-FFF2-40B4-BE49-F238E27FC236}">
                <a16:creationId xmlns:a16="http://schemas.microsoft.com/office/drawing/2014/main" id="{17E4E041-929E-BCBF-F564-925F2326C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858" y="5819641"/>
            <a:ext cx="3275013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الزمن الجديد </a:t>
            </a:r>
            <a:r>
              <a:rPr lang="ar-SA" altLang="en-US" sz="2400" b="1">
                <a:solidFill>
                  <a:srgbClr val="FF0000"/>
                </a:solidFill>
              </a:rPr>
              <a:t>&gt;</a:t>
            </a:r>
            <a:r>
              <a:rPr lang="ar-SA" altLang="en-US" sz="2400" b="1"/>
              <a:t> الزمن الأصلي</a:t>
            </a:r>
          </a:p>
        </p:txBody>
      </p:sp>
      <p:sp>
        <p:nvSpPr>
          <p:cNvPr id="31" name="AutoShape 48">
            <a:extLst>
              <a:ext uri="{FF2B5EF4-FFF2-40B4-BE49-F238E27FC236}">
                <a16:creationId xmlns:a16="http://schemas.microsoft.com/office/drawing/2014/main" id="{2E26EFC7-B458-C564-61CC-C81B7237BB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9558" y="5675178"/>
            <a:ext cx="1512888" cy="900113"/>
          </a:xfrm>
          <a:custGeom>
            <a:avLst/>
            <a:gdLst>
              <a:gd name="T0" fmla="*/ 79473267 w 21600"/>
              <a:gd name="T1" fmla="*/ 0 h 21600"/>
              <a:gd name="T2" fmla="*/ 0 w 21600"/>
              <a:gd name="T3" fmla="*/ 18754688 h 21600"/>
              <a:gd name="T4" fmla="*/ 79473267 w 21600"/>
              <a:gd name="T5" fmla="*/ 37509417 h 21600"/>
              <a:gd name="T6" fmla="*/ 105964357 w 21600"/>
              <a:gd name="T7" fmla="*/ 18754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تعبرعن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D72E9ACD-7671-4285-4666-01051898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621" y="5819641"/>
            <a:ext cx="938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0000FF"/>
                </a:solidFill>
              </a:rPr>
              <a:t>زيادة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95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6" grpId="0" animBg="1"/>
      <p:bldP spid="17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1460</Words>
  <Application>Microsoft Macintosh PowerPoint</Application>
  <PresentationFormat>شاشة عريضة</PresentationFormat>
  <Paragraphs>513</Paragraphs>
  <Slides>22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5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2022-12-21T20:44:51Z</dcterms:modified>
</cp:coreProperties>
</file>