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67" r:id="rId7"/>
    <p:sldId id="259" r:id="rId8"/>
    <p:sldId id="268" r:id="rId9"/>
    <p:sldId id="269" r:id="rId10"/>
    <p:sldId id="260" r:id="rId11"/>
    <p:sldId id="270" r:id="rId12"/>
    <p:sldId id="271" r:id="rId13"/>
    <p:sldId id="261" r:id="rId14"/>
    <p:sldId id="262" r:id="rId15"/>
    <p:sldId id="263" r:id="rId16"/>
    <p:sldId id="264" r:id="rId17"/>
    <p:sldId id="272" r:id="rId18"/>
    <p:sldId id="266" r:id="rId19"/>
  </p:sldIdLst>
  <p:sldSz cx="24384000" cy="13716000"/>
  <p:notesSz cx="6858000" cy="9144000"/>
  <p:embeddedFontLst>
    <p:embeddedFont>
      <p:font typeface="29LT Azer" panose="02000000000000000000" pitchFamily="2" charset="-78"/>
      <p:regular r:id="rId20"/>
    </p:embeddedFont>
    <p:embeddedFont>
      <p:font typeface="Calibri" panose="020F0502020204030204" pitchFamily="34" charset="0"/>
      <p:regular r:id="rId21"/>
      <p:bold r:id="rId22"/>
    </p:embeddedFont>
    <p:embeddedFont>
      <p:font typeface="Mirza" panose="020B0604020202020204" charset="-7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>
        <p:scale>
          <a:sx n="30" d="100"/>
          <a:sy n="30" d="100"/>
        </p:scale>
        <p:origin x="90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3.jp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sv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3.jpg"/><Relationship Id="rId5" Type="http://schemas.openxmlformats.org/officeDocument/2006/relationships/image" Target="../media/image36.sv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4.svg"/><Relationship Id="rId10" Type="http://schemas.openxmlformats.org/officeDocument/2006/relationships/image" Target="../media/image13.jp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7.jpeg"/><Relationship Id="rId7" Type="http://schemas.openxmlformats.org/officeDocument/2006/relationships/image" Target="../media/image61.svg"/><Relationship Id="rId2" Type="http://schemas.openxmlformats.org/officeDocument/2006/relationships/hyperlink" Target="https://www.liveworksheets.com/c?a=s&amp;t=538zf2ote0y&amp;sr=n&amp;l=zg&amp;i=uoudnxu&amp;r=st&amp;f=dzdtudtz&amp;ms=uz&amp;cd=p806ge5jzr2ilgbxjxnlmxpzngnzxnzg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79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5" Type="http://schemas.openxmlformats.org/officeDocument/2006/relationships/image" Target="../media/image83.svg"/><Relationship Id="rId2" Type="http://schemas.openxmlformats.org/officeDocument/2006/relationships/image" Target="../media/image4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24" Type="http://schemas.openxmlformats.org/officeDocument/2006/relationships/image" Target="../media/image82.pn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23" Type="http://schemas.openxmlformats.org/officeDocument/2006/relationships/image" Target="../media/image81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26" Type="http://schemas.openxmlformats.org/officeDocument/2006/relationships/image" Target="../media/image83.svg"/><Relationship Id="rId3" Type="http://schemas.openxmlformats.org/officeDocument/2006/relationships/image" Target="../media/image4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hyperlink" Target="https://www.youtube.com/watch?v=IxNPNF2YHs8&amp;pp=ygUq2KfZhti02YjYr9ipINin2YTZhdiq2YjYs9i3INin2YTYrdiz2KfYqNmK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24" Type="http://schemas.openxmlformats.org/officeDocument/2006/relationships/image" Target="../media/image81.sv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5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Relationship Id="rId22" Type="http://schemas.openxmlformats.org/officeDocument/2006/relationships/image" Target="../media/image79.svg"/><Relationship Id="rId27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k53gCfuxDvY&amp;pp=ygUm2LPYp9mG2K8g2KfZhNmF2KrZiNiz2Lcg2KfZhNit2LPYp9io2Yo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5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21.sv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5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13.jp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13.jp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8544" y="3414608"/>
            <a:ext cx="5546912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المتوسط الحسابي والوسيط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والمنوال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2F6A2D0-F6DF-2B46-D92F-35FFB56C2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2236190"/>
            <a:ext cx="15462824" cy="2186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10777B24-22B3-FEF7-0E1E-ABB6B8D88DD9}"/>
              </a:ext>
            </a:extLst>
          </p:cNvPr>
          <p:cNvSpPr txBox="1"/>
          <p:nvPr/>
        </p:nvSpPr>
        <p:spPr>
          <a:xfrm>
            <a:off x="14554307" y="5331453"/>
            <a:ext cx="6225956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الوسيط: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المنوال 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المتوسط الحسابي :</a:t>
            </a:r>
            <a:endParaRPr lang="en-US" sz="7200" dirty="0">
              <a:solidFill>
                <a:srgbClr val="F46E16"/>
              </a:solidFill>
              <a:latin typeface="Mirza"/>
              <a:cs typeface="Mirza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84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10777B24-22B3-FEF7-0E1E-ABB6B8D88DD9}"/>
              </a:ext>
            </a:extLst>
          </p:cNvPr>
          <p:cNvSpPr txBox="1"/>
          <p:nvPr/>
        </p:nvSpPr>
        <p:spPr>
          <a:xfrm>
            <a:off x="14561234" y="4286978"/>
            <a:ext cx="6225956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الوسيط: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المنوال 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المتوسط الحسابي :</a:t>
            </a:r>
            <a:endParaRPr lang="en-US" sz="7200" dirty="0">
              <a:solidFill>
                <a:srgbClr val="F46E16"/>
              </a:solidFill>
              <a:latin typeface="Mirza"/>
              <a:cs typeface="Mirza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978967D-519B-8BB2-4F29-8BAF57F9C3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1120" y="2026355"/>
            <a:ext cx="14124660" cy="18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BD8FD9C-6575-E2EB-96A0-BE6A94033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1120" y="8001000"/>
            <a:ext cx="15670733" cy="1346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FB489E-4C3B-4C5E-8C0D-B1F0099030F3}"/>
              </a:ext>
            </a:extLst>
          </p:cNvPr>
          <p:cNvSpPr txBox="1"/>
          <p:nvPr/>
        </p:nvSpPr>
        <p:spPr>
          <a:xfrm>
            <a:off x="15163800" y="9791690"/>
            <a:ext cx="6225956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الوسيط: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المنوال 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المتوسط الحسابي :</a:t>
            </a:r>
            <a:endParaRPr lang="en-US" sz="7200" dirty="0">
              <a:solidFill>
                <a:srgbClr val="F46E16"/>
              </a:solidFill>
              <a:latin typeface="Mirza"/>
              <a:cs typeface="Mirza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84 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ECE0D9-646D-71EA-52D1-4F3013994D6A}"/>
              </a:ext>
            </a:extLst>
          </p:cNvPr>
          <p:cNvSpPr/>
          <p:nvPr/>
        </p:nvSpPr>
        <p:spPr>
          <a:xfrm>
            <a:off x="20345400" y="7828721"/>
            <a:ext cx="4157333" cy="4210880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D5ABD0-FB88-387E-DA64-8178C7601615}"/>
              </a:ext>
            </a:extLst>
          </p:cNvPr>
          <p:cNvSpPr txBox="1"/>
          <p:nvPr/>
        </p:nvSpPr>
        <p:spPr>
          <a:xfrm>
            <a:off x="18423470" y="9096880"/>
            <a:ext cx="7855455" cy="177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لا ننسى الدعاء </a:t>
            </a:r>
          </a:p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وقت نزول المطر</a:t>
            </a:r>
            <a:endParaRPr lang="en-US" sz="44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2B96118-7920-6894-9B1B-3307C81EE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083" y="3329252"/>
            <a:ext cx="18268593" cy="232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84 </a:t>
            </a:r>
          </a:p>
        </p:txBody>
      </p:sp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E98C641-34EB-CDDE-E169-1CA3706D3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858" y="1647021"/>
            <a:ext cx="17146695" cy="123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1072B85-B8F1-D425-87B5-1048DA1CE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9807" y="3381792"/>
            <a:ext cx="11730036" cy="176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7B147BA8-024F-FC49-1092-5AD07905CA7F}"/>
              </a:ext>
            </a:extLst>
          </p:cNvPr>
          <p:cNvSpPr txBox="1"/>
          <p:nvPr/>
        </p:nvSpPr>
        <p:spPr>
          <a:xfrm>
            <a:off x="14834825" y="6162852"/>
            <a:ext cx="6225956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الوسيط: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المنوال :</a:t>
            </a:r>
          </a:p>
          <a:p>
            <a:pPr algn="ctr" rtl="1">
              <a:lnSpc>
                <a:spcPts val="7420"/>
              </a:lnSpc>
            </a:pPr>
            <a:r>
              <a:rPr lang="ar-SA" sz="7200" dirty="0">
                <a:solidFill>
                  <a:srgbClr val="F46E16"/>
                </a:solidFill>
                <a:latin typeface="Mirza"/>
                <a:cs typeface="Mirza"/>
              </a:rPr>
              <a:t>المتوسط الحسابي :</a:t>
            </a:r>
            <a:endParaRPr lang="en-US" sz="7200" dirty="0">
              <a:solidFill>
                <a:srgbClr val="F46E16"/>
              </a:solidFill>
              <a:latin typeface="Mirza"/>
              <a:cs typeface="Mirza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40493" y="5987502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73FF47B-CE15-C1FE-F62C-3CDD0830A2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2578" y="3118249"/>
            <a:ext cx="15410461" cy="2917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85 </a:t>
            </a:r>
          </a:p>
        </p:txBody>
      </p:sp>
      <p:pic>
        <p:nvPicPr>
          <p:cNvPr id="1028" name="Picture 4" descr="معدل البطالة في المملكة يسجل انخفاضًا بالربع الثالث من 2019 - مجلة رواد ...">
            <a:extLst>
              <a:ext uri="{FF2B5EF4-FFF2-40B4-BE49-F238E27FC236}">
                <a16:creationId xmlns:a16="http://schemas.microsoft.com/office/drawing/2014/main" id="{61371668-915B-54FF-A99C-C0B756EC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6" y="3310015"/>
            <a:ext cx="4514850" cy="253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/>
          </p:cNvPr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استمع  واستمتع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0" y="2819400"/>
            <a:ext cx="6553200" cy="6172200"/>
          </a:xfrm>
          <a:custGeom>
            <a:avLst/>
            <a:gdLst/>
            <a:ahLst/>
            <a:cxnLst/>
            <a:rect l="l" t="t" r="r" b="b"/>
            <a:pathLst>
              <a:path w="5621918" h="5560588">
                <a:moveTo>
                  <a:pt x="0" y="0"/>
                </a:moveTo>
                <a:lnTo>
                  <a:pt x="5621918" y="0"/>
                </a:lnTo>
                <a:lnTo>
                  <a:pt x="5621918" y="5560588"/>
                </a:lnTo>
                <a:lnTo>
                  <a:pt x="0" y="556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10400" y="3657600"/>
            <a:ext cx="3695700" cy="449580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06200" y="4876800"/>
            <a:ext cx="2839045" cy="8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ar-SA" sz="5300" dirty="0">
                <a:solidFill>
                  <a:srgbClr val="9B76C0"/>
                </a:solidFill>
                <a:cs typeface="Mirza Bold"/>
              </a:rPr>
              <a:t>الواجب </a:t>
            </a:r>
            <a:endParaRPr lang="en-US" sz="5300" dirty="0">
              <a:solidFill>
                <a:srgbClr val="9B76C0"/>
              </a:solidFill>
              <a:cs typeface="Mirza Bold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B8C5D84-B1B1-005B-E83D-40F8F730D165}"/>
              </a:ext>
            </a:extLst>
          </p:cNvPr>
          <p:cNvSpPr txBox="1"/>
          <p:nvPr/>
        </p:nvSpPr>
        <p:spPr>
          <a:xfrm>
            <a:off x="5334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06CE14-2A0C-4F97-8516-E58F4987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مهارة(7):وصف الاحتمال بالكلمات 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0D62E4-C522-4EEA-FE57-355960D5A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86" y="3238381"/>
            <a:ext cx="19416492" cy="5464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 مهاراتي الصف الخامس إعداد : أ/ هبه المزيد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06" y="5632647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F46E16"/>
                </a:solidFill>
                <a:cs typeface="Habeba"/>
              </a:rPr>
              <a:t>مشكلة وحل مع ساند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41912" y="3450079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ED7B4AD-D787-073F-BFBC-C829B6409D1C}"/>
              </a:ext>
            </a:extLst>
          </p:cNvPr>
          <p:cNvSpPr txBox="1"/>
          <p:nvPr/>
        </p:nvSpPr>
        <p:spPr>
          <a:xfrm>
            <a:off x="18917501" y="2282293"/>
            <a:ext cx="50499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400" dirty="0"/>
              <a:t>أجدُ المتوسَّطَ الحسابيَّ</a:t>
            </a:r>
          </a:p>
          <a:p>
            <a:pPr algn="r"/>
            <a:r>
              <a:rPr lang="ar-SA" sz="4400" dirty="0"/>
              <a:t>والوَسيطَ والمِنوالَ</a:t>
            </a:r>
          </a:p>
          <a:p>
            <a:pPr algn="r"/>
            <a:r>
              <a:rPr lang="ar-SA" sz="4400" dirty="0"/>
              <a:t>لِمجموعةِ بَياناتٍ.</a:t>
            </a: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64D7A87-728D-B851-A336-6161D729EE86}"/>
              </a:ext>
            </a:extLst>
          </p:cNvPr>
          <p:cNvSpPr txBox="1"/>
          <p:nvPr/>
        </p:nvSpPr>
        <p:spPr>
          <a:xfrm>
            <a:off x="19288479" y="6951246"/>
            <a:ext cx="4643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5400" dirty="0"/>
              <a:t>البَياناتُ</a:t>
            </a:r>
          </a:p>
          <a:p>
            <a:pPr algn="r"/>
            <a:r>
              <a:rPr lang="ar-SA" sz="5400" dirty="0"/>
              <a:t>المتوسِّطَ الحسابيُّ</a:t>
            </a:r>
          </a:p>
          <a:p>
            <a:pPr algn="r"/>
            <a:r>
              <a:rPr lang="ar-SA" sz="5400" dirty="0"/>
              <a:t>الوَسيطً</a:t>
            </a:r>
          </a:p>
          <a:p>
            <a:pPr algn="r"/>
            <a:r>
              <a:rPr lang="ar-SA" sz="5400" dirty="0"/>
              <a:t>والمِنوالُ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E0A681CA-286C-DFF1-B09D-60E992E71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156" y="4876800"/>
            <a:ext cx="8153598" cy="712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BBFF51A-A227-33FD-6376-0E150C33E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213" y="4550981"/>
            <a:ext cx="8109919" cy="839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83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41912" y="3450079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ED7B4AD-D787-073F-BFBC-C829B6409D1C}"/>
              </a:ext>
            </a:extLst>
          </p:cNvPr>
          <p:cNvSpPr txBox="1"/>
          <p:nvPr/>
        </p:nvSpPr>
        <p:spPr>
          <a:xfrm>
            <a:off x="18917501" y="2282293"/>
            <a:ext cx="50499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400" dirty="0"/>
              <a:t>أجدُ المتوسَّطَ الحسابيَّ</a:t>
            </a:r>
          </a:p>
          <a:p>
            <a:pPr algn="r"/>
            <a:r>
              <a:rPr lang="ar-SA" sz="4400" dirty="0"/>
              <a:t>والوَسيطَ والمِنوالَ</a:t>
            </a:r>
          </a:p>
          <a:p>
            <a:pPr algn="r"/>
            <a:r>
              <a:rPr lang="ar-SA" sz="4400" dirty="0"/>
              <a:t>لِمجموعةِ بَياناتٍ.</a:t>
            </a: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64D7A87-728D-B851-A336-6161D729EE86}"/>
              </a:ext>
            </a:extLst>
          </p:cNvPr>
          <p:cNvSpPr txBox="1"/>
          <p:nvPr/>
        </p:nvSpPr>
        <p:spPr>
          <a:xfrm>
            <a:off x="19288479" y="6951246"/>
            <a:ext cx="4643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5400" dirty="0"/>
              <a:t>البَياناتُ</a:t>
            </a:r>
          </a:p>
          <a:p>
            <a:pPr algn="r"/>
            <a:r>
              <a:rPr lang="ar-SA" sz="5400" dirty="0"/>
              <a:t>المتوسِّطَ الحسابيُّ</a:t>
            </a:r>
          </a:p>
          <a:p>
            <a:pPr algn="r"/>
            <a:r>
              <a:rPr lang="ar-SA" sz="5400" dirty="0"/>
              <a:t>الوَسيطً</a:t>
            </a:r>
          </a:p>
          <a:p>
            <a:pPr algn="r"/>
            <a:r>
              <a:rPr lang="ar-SA" sz="5400" dirty="0"/>
              <a:t>والمِنوالُ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5A58CB1-E6A1-D852-BFA8-9281C51AC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2948411"/>
            <a:ext cx="13093147" cy="9848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04D8423-4364-DB77-2C8A-D5B527AAE653}"/>
              </a:ext>
            </a:extLst>
          </p:cNvPr>
          <p:cNvSpPr txBox="1"/>
          <p:nvPr/>
        </p:nvSpPr>
        <p:spPr>
          <a:xfrm>
            <a:off x="275856" y="12796855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DC06CEE-C1EF-A643-F455-4E6D4B978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A6FFBA4-3942-BD11-9138-C4A76E31487F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83 </a:t>
            </a:r>
          </a:p>
        </p:txBody>
      </p:sp>
    </p:spTree>
    <p:extLst>
      <p:ext uri="{BB962C8B-B14F-4D97-AF65-F5344CB8AC3E}">
        <p14:creationId xmlns:p14="http://schemas.microsoft.com/office/powerpoint/2010/main" val="52369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50E56A2-C4C3-0063-804E-F409DABA7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885196"/>
            <a:ext cx="13722367" cy="7140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2178145" y="3081826"/>
            <a:ext cx="6193297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إيجاد المتوسط الحسابي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83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2178145" y="3081826"/>
            <a:ext cx="6193297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إيجاد الوسيط 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3A6758-5FF3-42E2-658D-ADC1A01D2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5386982"/>
            <a:ext cx="12801600" cy="6248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84 </a:t>
            </a:r>
          </a:p>
        </p:txBody>
      </p:sp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2178145" y="3081826"/>
            <a:ext cx="6193297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إيجاد المنوال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9EFEF5-9CD9-EDA5-D8A5-0D957B8B0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317" y="5791200"/>
            <a:ext cx="13211524" cy="505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7A6FA52-A115-E177-26CF-02471635B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4317" y="4552937"/>
            <a:ext cx="3680241" cy="527663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5E4AE39-5D10-65BD-72A5-E27B84C14F23}"/>
              </a:ext>
            </a:extLst>
          </p:cNvPr>
          <p:cNvSpPr txBox="1"/>
          <p:nvPr/>
        </p:nvSpPr>
        <p:spPr>
          <a:xfrm>
            <a:off x="3810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E81CF3-F3BE-A9F9-25FA-8AFA9EFA7C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73023A5-31D9-4C03-9BDF-3240BF5D6475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84 </a:t>
            </a:r>
          </a:p>
        </p:txBody>
      </p:sp>
    </p:spTree>
    <p:extLst>
      <p:ext uri="{BB962C8B-B14F-4D97-AF65-F5344CB8AC3E}">
        <p14:creationId xmlns:p14="http://schemas.microsoft.com/office/powerpoint/2010/main" val="199519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243</Words>
  <Application>Microsoft Office PowerPoint</Application>
  <PresentationFormat>مخصص</PresentationFormat>
  <Paragraphs>91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29LT Azer</vt:lpstr>
      <vt:lpstr>Calibri</vt:lpstr>
      <vt:lpstr>Arial</vt:lpstr>
      <vt:lpstr>Mirza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2023-12-30T16:57:30Z</dcterms:modified>
  <dc:identifier>DAFZQU_WOls</dc:identifier>
</cp:coreProperties>
</file>