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342" r:id="rId4"/>
    <p:sldId id="343" r:id="rId5"/>
    <p:sldId id="256" r:id="rId6"/>
    <p:sldId id="344" r:id="rId7"/>
    <p:sldId id="258" r:id="rId8"/>
    <p:sldId id="345" r:id="rId9"/>
    <p:sldId id="329" r:id="rId10"/>
    <p:sldId id="330" r:id="rId11"/>
    <p:sldId id="331" r:id="rId12"/>
    <p:sldId id="333" r:id="rId13"/>
    <p:sldId id="334" r:id="rId14"/>
    <p:sldId id="335" r:id="rId15"/>
    <p:sldId id="341" r:id="rId16"/>
    <p:sldId id="336" r:id="rId17"/>
    <p:sldId id="325" r:id="rId18"/>
    <p:sldId id="327" r:id="rId19"/>
    <p:sldId id="267" r:id="rId20"/>
    <p:sldId id="337" r:id="rId21"/>
    <p:sldId id="348" r:id="rId22"/>
    <p:sldId id="271" r:id="rId23"/>
    <p:sldId id="272" r:id="rId24"/>
    <p:sldId id="338" r:id="rId25"/>
    <p:sldId id="326" r:id="rId26"/>
    <p:sldId id="276" r:id="rId27"/>
    <p:sldId id="277" r:id="rId28"/>
    <p:sldId id="339" r:id="rId29"/>
    <p:sldId id="340" r:id="rId30"/>
    <p:sldId id="282" r:id="rId31"/>
    <p:sldId id="321" r:id="rId32"/>
    <p:sldId id="283" r:id="rId33"/>
  </p:sldIdLst>
  <p:sldSz cx="9144000" cy="6858000" type="screen4x3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195"/>
    <a:srgbClr val="0000FF"/>
    <a:srgbClr val="00FF00"/>
    <a:srgbClr val="CC0066"/>
    <a:srgbClr val="9900FF"/>
    <a:srgbClr val="9933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426" autoAdjust="0"/>
    <p:restoredTop sz="94660"/>
  </p:normalViewPr>
  <p:slideViewPr>
    <p:cSldViewPr>
      <p:cViewPr varScale="1">
        <p:scale>
          <a:sx n="57" d="100"/>
          <a:sy n="57" d="100"/>
        </p:scale>
        <p:origin x="165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D02264F-D8CF-40EA-BB52-8A741ED0E769}" type="datetimeFigureOut">
              <a:rPr lang="ar-EG" smtClean="0"/>
              <a:pPr/>
              <a:t>16/05/1444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2491E39-05CB-4B89-8D79-0CF009B33647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5B59A-7B9C-4E31-A0F8-C8D02F646738}" type="slidenum">
              <a:rPr lang="ar-EG" smtClean="0"/>
              <a:pPr>
                <a:defRPr/>
              </a:pPr>
              <a:t>2</a:t>
            </a:fld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F78DD-7367-42B0-AE4F-1DE79165E3B6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B9AB8-E6B4-430A-8AEA-F0DFFAFA538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4301-5BB6-4C2F-A373-F9D505191727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1711D-E250-4E2D-B817-C19AF0AE859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B836F-112E-42FB-9DDC-E888CCC62056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7DF05-84FC-4386-A2D6-C4C5C8F8280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C91BE-DBC0-452C-B17F-F26965B1EF6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0276C-58A8-45A7-A2D2-4FDA106DECE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92742-BB07-4619-817D-A4FE5AB5445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EE883-664D-407B-9B05-AABB5CB7961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C6240-A952-4FFE-A7EB-5A8424FA95A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B3EBB-4021-4FAA-B1D7-090DB020DF7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B0B85-F3BF-4A0C-9B20-66F6913FD4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D706C-BC51-4153-B9C3-761C85F964E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7EEDD-44FC-451C-8E6F-6A3B6D7083BB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9A02D-2796-453D-BD7F-968833568FC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F4F4D-47B3-4AB5-A54E-9C99D8F23EB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89EF9-B87D-4C35-831B-CD4DDDEC514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881-9AF4-4945-9E79-115A9D1806A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3EF32-54F3-4594-8866-4AA0384433DB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7EBF6-A5C1-4AEF-BB25-2CEA79DC98A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73A97-AD8F-40F9-8962-1329ECCEC211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E5236-D646-4E00-AF25-BB57DC09DD1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A169D-BE66-4581-80C2-58F10279FBC3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6A70-FFB3-4FB6-BF05-986944A21C7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122FE-8588-451A-AD2C-464C14F82E67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650AF-F24D-4273-9D58-A2437EEE0E0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3AD9B-ADCC-41D5-9B8E-3371F36725F8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08D8-5901-463D-B834-968038690BE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7E646-6C7E-4026-B8AC-902EF8A7100A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D12C9-4A92-4BFC-B5BB-548300FA7A0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54946-C08D-4AF0-9AAE-721F04D701D5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E9CF8-848A-4352-9F4C-80EEDE4910E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8C5B4-D0C6-4419-A5E0-D92CAF25EE5A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83391-EC5B-4DD5-8AF5-8E4E6DF63BD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90451-2D4A-42E4-B07B-CA9EC3355D38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E30BC-1A35-4714-A3F8-9835C411A85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2C849-1F96-4E75-B0E3-91FD69BF2A69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0F711-5788-4366-861A-BEE93AC67AE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E3377-DC76-4AA8-8350-B4879EC6D720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D52C6-74BF-4BF3-B8CE-C487C7A08FD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EA62D-989C-4B97-A8EB-C606BB37A1C6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835A7-1EF0-4D8D-9D35-3185C6E7A90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214 - bon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52A33-BF2E-4F88-BEEB-649C941BE32B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1D708-907A-4A9B-92D7-021579DE048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C7FFB-85AF-4A35-9633-BF3EF547262D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ED8A3-2AB2-4DEA-A785-1DFB6444254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C65A0-EC03-4443-955C-C6B10FC99646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02ECA-197D-46A2-8789-6FB2E140C73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1ECD9-C8C1-4D2B-A898-CAE72EAEF568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77FC6-3AC1-403E-8F38-9D217DDA751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695E3-CCE9-49EE-BD3F-C1C527DAEA2E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F357-F29B-45E6-BA46-B3067284CE7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39AD0-5296-4E44-A4E5-AB34425FA514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25501-EAA0-45A2-9AC8-9E5B6C8D128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0056 - arcade beep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C61BAD-101F-43DE-892B-8EE8B55FD35F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FEAB42-A822-40D0-90CE-4EE5AD2D263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0056 - arcade beep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EAD03D2-4C4F-4534-8D30-AFE687F03EE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1"/>
    <p:sndAc>
      <p:stSnd>
        <p:snd r:embed="rId13" name="arrow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9E1375-A050-4C10-903A-EE3FB3DD33F1}" type="datetimeFigureOut">
              <a:rPr lang="ar-EG"/>
              <a:pPr>
                <a:defRPr/>
              </a:pPr>
              <a:t>16/05/1444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9608EA-FBAB-4AAC-9C54-2C2219CD8D0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sndAc>
      <p:stSnd>
        <p:snd r:embed="rId13" name="0214 - bonk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audio" Target="../media/audio5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.wav"/><Relationship Id="rId5" Type="http://schemas.openxmlformats.org/officeDocument/2006/relationships/audio" Target="../media/audio32.wav"/><Relationship Id="rId4" Type="http://schemas.openxmlformats.org/officeDocument/2006/relationships/audio" Target="../media/audio3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3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0.wav"/><Relationship Id="rId4" Type="http://schemas.openxmlformats.org/officeDocument/2006/relationships/audio" Target="../media/audio3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audio" Target="../media/audio52.wav"/><Relationship Id="rId3" Type="http://schemas.openxmlformats.org/officeDocument/2006/relationships/audio" Target="../media/audio42.wav"/><Relationship Id="rId7" Type="http://schemas.openxmlformats.org/officeDocument/2006/relationships/audio" Target="../media/audio46.wav"/><Relationship Id="rId12" Type="http://schemas.openxmlformats.org/officeDocument/2006/relationships/audio" Target="../media/audio51.wav"/><Relationship Id="rId2" Type="http://schemas.openxmlformats.org/officeDocument/2006/relationships/audio" Target="../media/audio1.wav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5.wav"/><Relationship Id="rId11" Type="http://schemas.openxmlformats.org/officeDocument/2006/relationships/audio" Target="../media/audio50.wav"/><Relationship Id="rId5" Type="http://schemas.openxmlformats.org/officeDocument/2006/relationships/audio" Target="../media/audio44.wav"/><Relationship Id="rId15" Type="http://schemas.openxmlformats.org/officeDocument/2006/relationships/audio" Target="../media/audio54.wav"/><Relationship Id="rId10" Type="http://schemas.openxmlformats.org/officeDocument/2006/relationships/audio" Target="../media/audio49.wav"/><Relationship Id="rId4" Type="http://schemas.openxmlformats.org/officeDocument/2006/relationships/audio" Target="../media/audio43.wav"/><Relationship Id="rId9" Type="http://schemas.openxmlformats.org/officeDocument/2006/relationships/audio" Target="../media/audio48.wav"/><Relationship Id="rId14" Type="http://schemas.openxmlformats.org/officeDocument/2006/relationships/audio" Target="../media/audio5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6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audio" Target="../media/audio61.wav"/><Relationship Id="rId4" Type="http://schemas.openxmlformats.org/officeDocument/2006/relationships/audio" Target="../media/audio6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66.wav"/><Relationship Id="rId7" Type="http://schemas.openxmlformats.org/officeDocument/2006/relationships/audio" Target="../media/audio7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9.wav"/><Relationship Id="rId5" Type="http://schemas.openxmlformats.org/officeDocument/2006/relationships/audio" Target="../media/audio68.wav"/><Relationship Id="rId4" Type="http://schemas.openxmlformats.org/officeDocument/2006/relationships/audio" Target="../media/audio6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77.wav"/><Relationship Id="rId4" Type="http://schemas.openxmlformats.org/officeDocument/2006/relationships/audio" Target="../media/audio76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78.wav"/><Relationship Id="rId7" Type="http://schemas.openxmlformats.org/officeDocument/2006/relationships/audio" Target="../media/audio8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1.wav"/><Relationship Id="rId5" Type="http://schemas.openxmlformats.org/officeDocument/2006/relationships/audio" Target="../media/audio80.wav"/><Relationship Id="rId4" Type="http://schemas.openxmlformats.org/officeDocument/2006/relationships/audio" Target="../media/audio7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11" Type="http://schemas.openxmlformats.org/officeDocument/2006/relationships/image" Target="../media/image7.png"/><Relationship Id="rId5" Type="http://schemas.openxmlformats.org/officeDocument/2006/relationships/audio" Target="../media/audio18.wav"/><Relationship Id="rId10" Type="http://schemas.openxmlformats.org/officeDocument/2006/relationships/image" Target="../media/image6.PNG"/><Relationship Id="rId4" Type="http://schemas.openxmlformats.org/officeDocument/2006/relationships/audio" Target="../media/audio17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F36A7033-AC45-4E6A-BCDD-A77437185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2289646"/>
            <a:ext cx="3321302" cy="1021556"/>
          </a:xfrm>
          <a:prstGeom prst="round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EG" sz="54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cs"/>
              </a:rPr>
              <a:t>الوحدة الثالثة</a:t>
            </a:r>
            <a:endParaRPr lang="en-US" sz="5400" b="1" dirty="0"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  <p:sp>
        <p:nvSpPr>
          <p:cNvPr id="6" name="مربع نص 11">
            <a:extLst>
              <a:ext uri="{FF2B5EF4-FFF2-40B4-BE49-F238E27FC236}">
                <a16:creationId xmlns:a16="http://schemas.microsoft.com/office/drawing/2014/main" id="{2073E260-ED36-4058-8FF4-AABB094F2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310" y="3789040"/>
            <a:ext cx="6024346" cy="1438632"/>
          </a:xfrm>
          <a:prstGeom prst="snip1Rect">
            <a:avLst/>
          </a:prstGeom>
          <a:solidFill>
            <a:srgbClr val="F3D59F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8000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cs"/>
              </a:rPr>
              <a:t>الأرض ومواردها</a:t>
            </a:r>
          </a:p>
        </p:txBody>
      </p:sp>
    </p:spTree>
  </p:cSld>
  <p:clrMapOvr>
    <a:masterClrMapping/>
  </p:clrMapOvr>
  <p:transition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حدة الثالث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رض وموارد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مستدير الزوايا 25"/>
          <p:cNvSpPr/>
          <p:nvPr/>
        </p:nvSpPr>
        <p:spPr bwMode="auto">
          <a:xfrm>
            <a:off x="928662" y="214290"/>
            <a:ext cx="3267911" cy="8572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endParaRPr lang="en-US" sz="4000" b="1" dirty="0">
              <a:solidFill>
                <a:srgbClr val="C00000"/>
              </a:solidFill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403647" y="559968"/>
            <a:ext cx="8383326" cy="1583140"/>
            <a:chOff x="5147133" y="345535"/>
            <a:chExt cx="3707093" cy="1583649"/>
          </a:xfrm>
          <a:noFill/>
        </p:grpSpPr>
        <p:sp>
          <p:nvSpPr>
            <p:cNvPr id="35" name="Oval 7"/>
            <p:cNvSpPr/>
            <p:nvPr/>
          </p:nvSpPr>
          <p:spPr>
            <a:xfrm>
              <a:off x="5790040" y="714356"/>
              <a:ext cx="3064186" cy="12148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6" name="Rectangle 8"/>
            <p:cNvSpPr/>
            <p:nvPr/>
          </p:nvSpPr>
          <p:spPr>
            <a:xfrm>
              <a:off x="5147133" y="345535"/>
              <a:ext cx="2361436" cy="83126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atin typeface="+mn-lt"/>
                  <a:cs typeface="+mn-cs"/>
                </a:rPr>
                <a:t>كيف تتكون الأحافير؟</a:t>
              </a:r>
              <a:endParaRPr lang="en-US" sz="4800" b="1" dirty="0">
                <a:latin typeface="+mn-lt"/>
                <a:cs typeface="+mn-cs"/>
              </a:endParaRPr>
            </a:p>
          </p:txBody>
        </p:sp>
      </p:grpSp>
      <p:sp>
        <p:nvSpPr>
          <p:cNvPr id="37" name="TextBox 5"/>
          <p:cNvSpPr txBox="1"/>
          <p:nvPr/>
        </p:nvSpPr>
        <p:spPr bwMode="auto">
          <a:xfrm>
            <a:off x="2196323" y="1318961"/>
            <a:ext cx="4000500" cy="646331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7030A0"/>
                </a:solidFill>
                <a:latin typeface="+mn-lt"/>
                <a:cs typeface="+mn-cs"/>
              </a:rPr>
              <a:t>أستخلص النتائج</a:t>
            </a:r>
            <a:endParaRPr lang="en-US" sz="3600" b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1017272" y="2277239"/>
            <a:ext cx="722772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000" b="1" dirty="0">
                <a:latin typeface="Times New Roman" pitchFamily="18" charset="0"/>
                <a:cs typeface="+mn-cs"/>
              </a:rPr>
              <a:t>5 - </a:t>
            </a:r>
            <a:r>
              <a:rPr lang="ar-EG" sz="40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أفسر البيانات. </a:t>
            </a:r>
            <a:r>
              <a:rPr lang="ar-EG" sz="4000" b="1" dirty="0">
                <a:latin typeface="Times New Roman" pitchFamily="18" charset="0"/>
                <a:cs typeface="+mn-cs"/>
              </a:rPr>
              <a:t>ما الفروق التي لاحظتها بين شريحتي التفاح؟</a:t>
            </a:r>
            <a:endParaRPr lang="en-US" sz="4000" dirty="0">
              <a:latin typeface="Times New Roman" pitchFamily="18" charset="0"/>
              <a:cs typeface="+mn-cs"/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1889802" y="4175004"/>
            <a:ext cx="5707051" cy="175432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EG" sz="3600" b="1" dirty="0">
                <a:solidFill>
                  <a:srgbClr val="C00000"/>
                </a:solidFill>
              </a:rPr>
              <a:t>الشريحة الأولى: </a:t>
            </a:r>
            <a:r>
              <a:rPr lang="ar-EG" sz="3600" b="1" dirty="0"/>
              <a:t>لا تتغير.</a:t>
            </a:r>
          </a:p>
          <a:p>
            <a:pPr algn="r" rtl="1"/>
            <a:r>
              <a:rPr lang="ar-EG" sz="3600" b="1" dirty="0">
                <a:solidFill>
                  <a:srgbClr val="C00000"/>
                </a:solidFill>
              </a:rPr>
              <a:t>الشريحة الثانية: </a:t>
            </a:r>
            <a:r>
              <a:rPr lang="ar-EG" sz="3600" b="1" dirty="0" err="1"/>
              <a:t>ت</a:t>
            </a:r>
            <a:r>
              <a:rPr lang="ar-SA" sz="3600" b="1" dirty="0"/>
              <a:t>َ</a:t>
            </a:r>
            <a:r>
              <a:rPr lang="ar-EG" sz="3600" b="1" dirty="0"/>
              <a:t>غي</a:t>
            </a:r>
            <a:r>
              <a:rPr lang="ar-SA" sz="3600" b="1" dirty="0"/>
              <a:t>َّ</a:t>
            </a:r>
            <a:r>
              <a:rPr lang="ar-EG" sz="3600" b="1" dirty="0"/>
              <a:t>ر</a:t>
            </a:r>
            <a:r>
              <a:rPr lang="ar-SA" sz="3600" b="1" dirty="0"/>
              <a:t>َ</a:t>
            </a:r>
            <a:r>
              <a:rPr lang="ar-EG" sz="3600" b="1" dirty="0"/>
              <a:t> لون</a:t>
            </a:r>
            <a:r>
              <a:rPr lang="ar-SA" sz="3600" b="1" dirty="0"/>
              <a:t>ُ</a:t>
            </a:r>
            <a:r>
              <a:rPr lang="ar-EG" sz="3600" b="1" dirty="0"/>
              <a:t>ها إلى اللون البني </a:t>
            </a:r>
            <a:r>
              <a:rPr lang="ar-EG" sz="3600" b="1" dirty="0" err="1"/>
              <a:t>و</a:t>
            </a:r>
            <a:r>
              <a:rPr lang="ar-SA" sz="3600" b="1" dirty="0"/>
              <a:t>انكمشت</a:t>
            </a:r>
            <a:r>
              <a:rPr lang="ar-EG" sz="3600" b="1" dirty="0"/>
              <a:t>.</a:t>
            </a:r>
            <a:r>
              <a:rPr lang="en-US" sz="3600" b="1" dirty="0"/>
              <a:t> </a:t>
            </a:r>
            <a:endParaRPr lang="en-US" sz="3600" dirty="0"/>
          </a:p>
        </p:txBody>
      </p:sp>
    </p:spTree>
  </p:cSld>
  <p:clrMapOvr>
    <a:masterClrMapping/>
  </p:clrMapOvr>
  <p:transition>
    <p:strips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سر البيانات مالفروق التي لاحظتها بين شريحتي التف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اتتغير بينما الشر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شريحة الأولى  لا تتغ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شريحة الثانية تَغيَّرَ لونُها إلى ا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 build="allAtOnce"/>
      <p:bldP spid="42" grpId="0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403648" y="438554"/>
            <a:ext cx="8383323" cy="1704553"/>
            <a:chOff x="5147134" y="224082"/>
            <a:chExt cx="3707092" cy="1705102"/>
          </a:xfrm>
          <a:noFill/>
        </p:grpSpPr>
        <p:sp>
          <p:nvSpPr>
            <p:cNvPr id="35" name="Oval 7"/>
            <p:cNvSpPr/>
            <p:nvPr/>
          </p:nvSpPr>
          <p:spPr>
            <a:xfrm>
              <a:off x="5790040" y="714356"/>
              <a:ext cx="3064186" cy="12148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6" name="Rectangle 8"/>
            <p:cNvSpPr/>
            <p:nvPr/>
          </p:nvSpPr>
          <p:spPr>
            <a:xfrm>
              <a:off x="5147134" y="224082"/>
              <a:ext cx="2361436" cy="83126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atin typeface="+mn-lt"/>
                  <a:cs typeface="+mn-cs"/>
                </a:rPr>
                <a:t>كيف تتكون الأحافير؟</a:t>
              </a:r>
              <a:endParaRPr lang="en-US" sz="4800" b="1" dirty="0">
                <a:latin typeface="+mn-lt"/>
                <a:cs typeface="+mn-cs"/>
              </a:endParaRPr>
            </a:p>
          </p:txBody>
        </p:sp>
      </p:grpSp>
      <p:sp>
        <p:nvSpPr>
          <p:cNvPr id="37" name="TextBox 5"/>
          <p:cNvSpPr txBox="1"/>
          <p:nvPr/>
        </p:nvSpPr>
        <p:spPr bwMode="auto">
          <a:xfrm>
            <a:off x="2316160" y="1157213"/>
            <a:ext cx="4000500" cy="646331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70C0"/>
                </a:solidFill>
                <a:latin typeface="+mn-lt"/>
                <a:cs typeface="+mn-cs"/>
              </a:rPr>
              <a:t>أستخلص النتائج</a:t>
            </a:r>
            <a:endParaRPr lang="en-US" sz="3600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1578641" y="1866899"/>
            <a:ext cx="598671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000" b="1" dirty="0">
                <a:latin typeface="Times New Roman" pitchFamily="18" charset="0"/>
                <a:cs typeface="+mn-cs"/>
              </a:rPr>
              <a:t>6 </a:t>
            </a:r>
            <a:r>
              <a:rPr lang="ar-EG" sz="40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- أستنتج. </a:t>
            </a:r>
            <a:r>
              <a:rPr lang="ar-EG" sz="4000" b="1" dirty="0">
                <a:latin typeface="Times New Roman" pitchFamily="18" charset="0"/>
                <a:cs typeface="+mn-cs"/>
              </a:rPr>
              <a:t>ما السبب في الفروق التي لاحظتها؟</a:t>
            </a:r>
            <a:endParaRPr lang="en-US" sz="4000" dirty="0">
              <a:latin typeface="Times New Roman" pitchFamily="18" charset="0"/>
              <a:cs typeface="+mn-cs"/>
            </a:endParaRP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835696" y="3560732"/>
            <a:ext cx="5837528" cy="230832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EG" sz="3600" b="1" dirty="0">
                <a:solidFill>
                  <a:srgbClr val="C00000"/>
                </a:solidFill>
              </a:rPr>
              <a:t>الشريحة الأولى محفوظة في الصمغ، وهو يمنع الهواء من الوصول إلى شريحة التفاح فلا تتعفن. </a:t>
            </a:r>
            <a:br>
              <a:rPr lang="ar-EG" sz="3600" b="1" dirty="0">
                <a:solidFill>
                  <a:srgbClr val="C00000"/>
                </a:solidFill>
              </a:rPr>
            </a:br>
            <a:r>
              <a:rPr lang="ar-EG" sz="3600" b="1" dirty="0">
                <a:solidFill>
                  <a:srgbClr val="C00000"/>
                </a:solidFill>
              </a:rPr>
              <a:t>والثانية متروكة في الهواء</a:t>
            </a:r>
            <a:r>
              <a:rPr lang="ar-SA" sz="3600" b="1" dirty="0">
                <a:solidFill>
                  <a:srgbClr val="C00000"/>
                </a:solidFill>
              </a:rPr>
              <a:t>.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نتج مالسبب في الفروق التي لاحظ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شريحة الأولى محفوظة في الصم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allAtOnce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619673" y="467999"/>
            <a:ext cx="8167301" cy="1675108"/>
            <a:chOff x="5242659" y="253537"/>
            <a:chExt cx="3611567" cy="1675647"/>
          </a:xfrm>
          <a:noFill/>
        </p:grpSpPr>
        <p:sp>
          <p:nvSpPr>
            <p:cNvPr id="35" name="Oval 7"/>
            <p:cNvSpPr/>
            <p:nvPr/>
          </p:nvSpPr>
          <p:spPr>
            <a:xfrm>
              <a:off x="5790040" y="714356"/>
              <a:ext cx="3064186" cy="12148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6" name="Rectangle 8"/>
            <p:cNvSpPr/>
            <p:nvPr/>
          </p:nvSpPr>
          <p:spPr>
            <a:xfrm>
              <a:off x="5242659" y="253537"/>
              <a:ext cx="2361436" cy="83126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atin typeface="+mn-lt"/>
                  <a:cs typeface="+mn-cs"/>
                </a:rPr>
                <a:t>كيف تتكون الأحافير؟</a:t>
              </a:r>
              <a:endParaRPr lang="en-US" sz="4800" b="1" dirty="0">
                <a:latin typeface="+mn-lt"/>
                <a:cs typeface="+mn-cs"/>
              </a:endParaRPr>
            </a:p>
          </p:txBody>
        </p:sp>
      </p:grpSp>
      <p:sp>
        <p:nvSpPr>
          <p:cNvPr id="37" name="TextBox 5"/>
          <p:cNvSpPr txBox="1"/>
          <p:nvPr/>
        </p:nvSpPr>
        <p:spPr bwMode="auto">
          <a:xfrm>
            <a:off x="1907704" y="1436502"/>
            <a:ext cx="4000500" cy="646331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70C0"/>
                </a:solidFill>
                <a:latin typeface="+mn-lt"/>
                <a:cs typeface="+mn-cs"/>
              </a:rPr>
              <a:t>أستخلص النتائج</a:t>
            </a:r>
            <a:endParaRPr lang="en-US" sz="3600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1259632" y="2078167"/>
            <a:ext cx="692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7 - </a:t>
            </a:r>
            <a:r>
              <a:rPr lang="ar-EG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أستنتج.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كيف تكونت بعض 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الأحافير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؟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1043608" y="3077172"/>
            <a:ext cx="6812360" cy="286232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EG" sz="3600" b="1" dirty="0">
                <a:solidFill>
                  <a:srgbClr val="C00000"/>
                </a:solidFill>
              </a:rPr>
              <a:t>تكونت الأحافير من بقايا أو آثار مخلوقات حية عاشت في الماضي</a:t>
            </a:r>
            <a:r>
              <a:rPr lang="ar-SA" sz="3600" b="1" dirty="0">
                <a:solidFill>
                  <a:srgbClr val="C00000"/>
                </a:solidFill>
              </a:rPr>
              <a:t>.</a:t>
            </a:r>
            <a:endParaRPr lang="ar-EG" sz="3600" b="1" dirty="0">
              <a:solidFill>
                <a:srgbClr val="C00000"/>
              </a:solidFill>
            </a:endParaRPr>
          </a:p>
          <a:p>
            <a:pPr algn="r" rtl="1"/>
            <a:r>
              <a:rPr lang="ar-EG" sz="3600" b="1" dirty="0">
                <a:solidFill>
                  <a:srgbClr val="C00000"/>
                </a:solidFill>
              </a:rPr>
              <a:t>ــ المخلوقات الحية قد تترك آثارًا أو طبعات في موادَّ ليِّنة مثل الطين، وبمرور الزمن تتصلَّب وتصير صخورًا بداخلها هذه الطبعات.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نتج كيف تكونت بعض الأحا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صقت بعض المخلوقات ال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كونت الأحافير من بقايا أو آث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خلوقات الحية قد تترك آثارًا أ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39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450297" y="560638"/>
            <a:ext cx="8671358" cy="1655476"/>
            <a:chOff x="5019766" y="273175"/>
            <a:chExt cx="3834460" cy="1656009"/>
          </a:xfrm>
          <a:noFill/>
        </p:grpSpPr>
        <p:sp>
          <p:nvSpPr>
            <p:cNvPr id="35" name="Oval 7"/>
            <p:cNvSpPr/>
            <p:nvPr/>
          </p:nvSpPr>
          <p:spPr>
            <a:xfrm>
              <a:off x="5790040" y="714356"/>
              <a:ext cx="3064186" cy="12148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6" name="Rectangle 8"/>
            <p:cNvSpPr/>
            <p:nvPr/>
          </p:nvSpPr>
          <p:spPr>
            <a:xfrm>
              <a:off x="5019766" y="273175"/>
              <a:ext cx="2361436" cy="83126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atin typeface="+mn-lt"/>
                  <a:cs typeface="+mn-cs"/>
                </a:rPr>
                <a:t>كيف تتكون الأحافير؟</a:t>
              </a:r>
              <a:endParaRPr lang="en-US" sz="4800" b="1" dirty="0">
                <a:latin typeface="+mn-lt"/>
                <a:cs typeface="+mn-cs"/>
              </a:endParaRPr>
            </a:p>
          </p:txBody>
        </p:sp>
      </p:grpSp>
      <p:sp>
        <p:nvSpPr>
          <p:cNvPr id="37" name="TextBox 5"/>
          <p:cNvSpPr txBox="1"/>
          <p:nvPr/>
        </p:nvSpPr>
        <p:spPr bwMode="auto">
          <a:xfrm>
            <a:off x="2120156" y="1492664"/>
            <a:ext cx="4000500" cy="646331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70C0"/>
                </a:solidFill>
                <a:latin typeface="+mn-lt"/>
                <a:cs typeface="+mn-cs"/>
              </a:rPr>
              <a:t>أستخلص النتائج</a:t>
            </a:r>
            <a:endParaRPr lang="en-US" sz="3600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1714505" y="2105561"/>
            <a:ext cx="571498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7 - </a:t>
            </a:r>
            <a:r>
              <a:rPr lang="ar-EG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أستنتج.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كيف تكونت بعض 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الأحافير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؟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1714505" y="3717032"/>
            <a:ext cx="6027011" cy="230832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EG" sz="3600" b="1" dirty="0">
                <a:solidFill>
                  <a:srgbClr val="C00000"/>
                </a:solidFill>
              </a:rPr>
              <a:t>ــ وقد تُحفظ أجسام المخلوقات الحية كاملة في الجليد أو مواد بترولية.</a:t>
            </a:r>
          </a:p>
          <a:p>
            <a:pPr algn="r" rtl="1"/>
            <a:r>
              <a:rPr lang="ar-EG" sz="3600" b="1" dirty="0">
                <a:solidFill>
                  <a:srgbClr val="C00000"/>
                </a:solidFill>
              </a:rPr>
              <a:t>ــ وقد تُدفَنُ المخلوقات الحية عند موتها في الرسوبيات، فتتحوَّل إلى </a:t>
            </a:r>
            <a:r>
              <a:rPr lang="ar-EG" sz="3600" b="1" dirty="0" err="1">
                <a:solidFill>
                  <a:srgbClr val="C00000"/>
                </a:solidFill>
              </a:rPr>
              <a:t>أُحفورة</a:t>
            </a:r>
            <a:r>
              <a:rPr lang="ar-EG" sz="3600" b="1" dirty="0">
                <a:solidFill>
                  <a:srgbClr val="C00000"/>
                </a:solidFill>
              </a:rPr>
              <a:t>.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strips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صقت بعض المخلوقات ال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قد تُحفظ أجسام المخلوقات الحية كام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وقد تُدفَنُ المخلوقات الحية عند مو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431084" y="544553"/>
            <a:ext cx="6929438" cy="1242214"/>
            <a:chOff x="5790040" y="686570"/>
            <a:chExt cx="3064186" cy="1242614"/>
          </a:xfrm>
          <a:noFill/>
        </p:grpSpPr>
        <p:sp>
          <p:nvSpPr>
            <p:cNvPr id="35" name="Oval 7"/>
            <p:cNvSpPr/>
            <p:nvPr/>
          </p:nvSpPr>
          <p:spPr>
            <a:xfrm>
              <a:off x="5790040" y="714356"/>
              <a:ext cx="3064186" cy="12148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6" name="Rectangle 8"/>
            <p:cNvSpPr/>
            <p:nvPr/>
          </p:nvSpPr>
          <p:spPr>
            <a:xfrm>
              <a:off x="5810230" y="686570"/>
              <a:ext cx="2361436" cy="83126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atin typeface="+mn-lt"/>
                  <a:cs typeface="+mn-cs"/>
                </a:rPr>
                <a:t>كيف تتكون الأحافير؟</a:t>
              </a:r>
              <a:endParaRPr lang="en-US" sz="4800" b="1" dirty="0">
                <a:latin typeface="+mn-lt"/>
                <a:cs typeface="+mn-cs"/>
              </a:endParaRPr>
            </a:p>
          </p:txBody>
        </p:sp>
      </p:grpSp>
      <p:sp>
        <p:nvSpPr>
          <p:cNvPr id="42" name="عنوان 1"/>
          <p:cNvSpPr txBox="1">
            <a:spLocks/>
          </p:cNvSpPr>
          <p:nvPr/>
        </p:nvSpPr>
        <p:spPr>
          <a:xfrm>
            <a:off x="4572000" y="1411948"/>
            <a:ext cx="3429000" cy="8683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>
            <a:normAutofit fontScale="92500"/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أستكشف         أكثر   </a:t>
            </a:r>
            <a:endParaRPr lang="ar-EG" sz="40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4146852" y="2613456"/>
            <a:ext cx="421367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أجرب.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هل يمكن أن يتحول المخلوق الحي إلى أحفورة في الجليد؟ أضع خطة 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ل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ل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تحقق من ذلك، وأجربها.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2214554"/>
            <a:ext cx="3428999" cy="407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كشف 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رب هل يمكن أن يتحول المخلو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12007" y="612844"/>
            <a:ext cx="7319985" cy="563231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Low" rtl="1"/>
            <a:r>
              <a:rPr lang="ar-EG" sz="4000" b="1" dirty="0">
                <a:solidFill>
                  <a:srgbClr val="C00000"/>
                </a:solidFill>
              </a:rPr>
              <a:t>أكون فرضية: </a:t>
            </a:r>
            <a:r>
              <a:rPr lang="ar-EG" sz="4000" b="1" dirty="0"/>
              <a:t>يتحول المخلوق الحي إلى </a:t>
            </a:r>
            <a:r>
              <a:rPr lang="ar-EG" sz="4000" b="1" dirty="0" err="1"/>
              <a:t>أحفورة</a:t>
            </a:r>
            <a:r>
              <a:rPr lang="ar-EG" sz="4000" b="1" dirty="0"/>
              <a:t> في الجليد.</a:t>
            </a:r>
            <a:endParaRPr lang="en-US" sz="4000" dirty="0"/>
          </a:p>
          <a:p>
            <a:pPr algn="justLow" rtl="1"/>
            <a:r>
              <a:rPr lang="ar-EG" sz="4000" b="1" dirty="0">
                <a:solidFill>
                  <a:srgbClr val="C00000"/>
                </a:solidFill>
              </a:rPr>
              <a:t>أختبر فرضيتي: </a:t>
            </a:r>
            <a:r>
              <a:rPr lang="ar-EG" sz="4000" b="1" dirty="0"/>
              <a:t>بإجراء خطوات التجربة السابقة مع استبدال الصمغ بالماء ثم أضع قطعة التفاح في الإناء ثم أضعها في مجمد الثلاجة، وأترك الشريحة الأخرى في الهواء وألاحظ الفرق بين الشريحتين. </a:t>
            </a:r>
            <a:endParaRPr lang="en-US" sz="4000" dirty="0"/>
          </a:p>
          <a:p>
            <a:pPr algn="justLow" rtl="1"/>
            <a:r>
              <a:rPr lang="ar-EG" sz="4000" b="1" dirty="0">
                <a:solidFill>
                  <a:srgbClr val="C00000"/>
                </a:solidFill>
              </a:rPr>
              <a:t>أستنتج: </a:t>
            </a:r>
            <a:r>
              <a:rPr lang="ar-EG" sz="4000" b="1" dirty="0"/>
              <a:t>أنه يمكن أن يتحوَّل المخلوق الحي إلى </a:t>
            </a:r>
            <a:r>
              <a:rPr lang="ar-EG" sz="4000" b="1" dirty="0" err="1"/>
              <a:t>أحفورة</a:t>
            </a:r>
            <a:r>
              <a:rPr lang="ar-EG" sz="4000" b="1" dirty="0"/>
              <a:t> في الجليد.</a:t>
            </a:r>
            <a:endParaRPr lang="en-US" sz="4000" dirty="0"/>
          </a:p>
        </p:txBody>
      </p:sp>
    </p:spTree>
  </p:cSld>
  <p:clrMapOvr>
    <a:masterClrMapping/>
  </p:clrMapOvr>
  <p:transition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كون فرضية  يتحول المخلو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ختبر فرضيتي  بإجراء خط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ستنتج  أنه يمكن أن يتحوَّل المخلو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4"/>
          <a:srcRect b="14474"/>
          <a:stretch/>
        </p:blipFill>
        <p:spPr bwMode="auto">
          <a:xfrm>
            <a:off x="1571625" y="836712"/>
            <a:ext cx="6000750" cy="446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C6A46F2-75D8-404C-8009-CD0E588D3E79}"/>
              </a:ext>
            </a:extLst>
          </p:cNvPr>
          <p:cNvSpPr txBox="1"/>
          <p:nvPr/>
        </p:nvSpPr>
        <p:spPr>
          <a:xfrm>
            <a:off x="2243720" y="5405134"/>
            <a:ext cx="4656559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3200" b="1" dirty="0"/>
              <a:t>أحفورة صخرية لعظام الديناصور.</a:t>
            </a:r>
          </a:p>
        </p:txBody>
      </p:sp>
    </p:spTree>
  </p:cSld>
  <p:clrMapOvr>
    <a:masterClrMapping/>
  </p:clrMapOvr>
  <p:transition>
    <p:zoom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فورة صخرية لعظام الديناص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عنوان 1"/>
          <p:cNvSpPr txBox="1">
            <a:spLocks/>
          </p:cNvSpPr>
          <p:nvPr/>
        </p:nvSpPr>
        <p:spPr>
          <a:xfrm>
            <a:off x="3602715" y="503378"/>
            <a:ext cx="2781121" cy="74169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أقرأ وأتعلم</a:t>
            </a:r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895247" y="1553480"/>
            <a:ext cx="76629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السؤال الأساسي: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كيف ترتبط الأحافير والطاقة مع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ا؟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5143471" y="2422501"/>
            <a:ext cx="4000529" cy="1158911"/>
            <a:chOff x="4000496" y="133328"/>
            <a:chExt cx="4786346" cy="1733560"/>
          </a:xfrm>
          <a:noFill/>
        </p:grpSpPr>
        <p:sp>
          <p:nvSpPr>
            <p:cNvPr id="9" name="Flowchart: Merge 4"/>
            <p:cNvSpPr/>
            <p:nvPr/>
          </p:nvSpPr>
          <p:spPr>
            <a:xfrm flipV="1">
              <a:off x="4214810" y="142852"/>
              <a:ext cx="4357717" cy="1724036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>
                <a:solidFill>
                  <a:schemeClr val="tx1"/>
                </a:solidFill>
                <a:cs typeface="Traditional Arabic" pitchFamily="2" charset="-78"/>
              </a:endParaRPr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4000496" y="133328"/>
              <a:ext cx="4786346" cy="1581159"/>
              <a:chOff x="4143372" y="-152424"/>
              <a:chExt cx="4786346" cy="1581159"/>
            </a:xfrm>
            <a:grpFill/>
          </p:grpSpPr>
          <p:sp>
            <p:nvSpPr>
              <p:cNvPr id="11" name="Flowchart: Merge 6"/>
              <p:cNvSpPr/>
              <p:nvPr/>
            </p:nvSpPr>
            <p:spPr>
              <a:xfrm flipV="1">
                <a:off x="4143372" y="-24"/>
                <a:ext cx="4357718" cy="1428759"/>
              </a:xfrm>
              <a:prstGeom prst="flowChartMer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>
                  <a:solidFill>
                    <a:schemeClr val="tx1"/>
                  </a:solidFill>
                  <a:cs typeface="Traditional Arabic" pitchFamily="2" charset="-78"/>
                </a:endParaRPr>
              </a:p>
            </p:txBody>
          </p:sp>
          <p:sp>
            <p:nvSpPr>
              <p:cNvPr id="12" name="Flowchart: Merge 7"/>
              <p:cNvSpPr/>
              <p:nvPr/>
            </p:nvSpPr>
            <p:spPr>
              <a:xfrm flipV="1">
                <a:off x="4572000" y="-24"/>
                <a:ext cx="4357718" cy="1428759"/>
              </a:xfrm>
              <a:prstGeom prst="flowChartMerg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>
                  <a:solidFill>
                    <a:schemeClr val="tx1"/>
                  </a:solidFill>
                  <a:cs typeface="Traditional Arabic" pitchFamily="2" charset="-78"/>
                </a:endParaRPr>
              </a:p>
            </p:txBody>
          </p:sp>
          <p:grpSp>
            <p:nvGrpSpPr>
              <p:cNvPr id="13" name="Group 4"/>
              <p:cNvGrpSpPr>
                <a:grpSpLocks/>
              </p:cNvGrpSpPr>
              <p:nvPr/>
            </p:nvGrpSpPr>
            <p:grpSpPr bwMode="auto">
              <a:xfrm>
                <a:off x="4357686" y="-152424"/>
                <a:ext cx="4357717" cy="1581159"/>
                <a:chOff x="4357686" y="-152424"/>
                <a:chExt cx="4357717" cy="1581159"/>
              </a:xfrm>
              <a:grpFill/>
            </p:grpSpPr>
            <p:sp>
              <p:nvSpPr>
                <p:cNvPr id="19" name="Flowchart: Merge 3"/>
                <p:cNvSpPr/>
                <p:nvPr/>
              </p:nvSpPr>
              <p:spPr>
                <a:xfrm flipV="1">
                  <a:off x="4357686" y="-24"/>
                  <a:ext cx="4357717" cy="1428759"/>
                </a:xfrm>
                <a:prstGeom prst="flowChartMerg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800">
                    <a:solidFill>
                      <a:schemeClr val="tx1"/>
                    </a:solidFill>
                    <a:cs typeface="Traditional Arabic" pitchFamily="2" charset="-78"/>
                  </a:endParaRPr>
                </a:p>
              </p:txBody>
            </p:sp>
            <p:sp>
              <p:nvSpPr>
                <p:cNvPr id="20" name="TextBox 1"/>
                <p:cNvSpPr txBox="1"/>
                <p:nvPr/>
              </p:nvSpPr>
              <p:spPr>
                <a:xfrm>
                  <a:off x="5651018" y="-152424"/>
                  <a:ext cx="2500330" cy="96681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ar-EG" sz="3600" b="1" u="sng" dirty="0">
                      <a:latin typeface="+mn-lt"/>
                      <a:cs typeface="+mn-cs"/>
                    </a:rPr>
                    <a:t>المفردات</a:t>
                  </a:r>
                  <a:endParaRPr lang="en-US" sz="3600" b="1" u="sng" dirty="0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5230159" y="3234213"/>
            <a:ext cx="32861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3600" b="1" dirty="0" err="1">
                <a:latin typeface="Times New Roman" pitchFamily="18" charset="0"/>
                <a:cs typeface="Times New Roman" pitchFamily="18" charset="0"/>
              </a:rPr>
              <a:t>الأحفورة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الوقود.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موارد متجددة.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موارد غير متجددة.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الطاقة الشمسية.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مجموعة 16">
            <a:extLst>
              <a:ext uri="{FF2B5EF4-FFF2-40B4-BE49-F238E27FC236}">
                <a16:creationId xmlns:a16="http://schemas.microsoft.com/office/drawing/2014/main" id="{464E7DD7-F594-48C1-9506-F946B48E62DE}"/>
              </a:ext>
            </a:extLst>
          </p:cNvPr>
          <p:cNvGrpSpPr>
            <a:grpSpLocks/>
          </p:cNvGrpSpPr>
          <p:nvPr/>
        </p:nvGrpSpPr>
        <p:grpSpPr bwMode="auto">
          <a:xfrm>
            <a:off x="880476" y="2342353"/>
            <a:ext cx="2601084" cy="714380"/>
            <a:chOff x="5418138" y="2709863"/>
            <a:chExt cx="3074987" cy="1655762"/>
          </a:xfrm>
          <a:noFill/>
        </p:grpSpPr>
        <p:sp>
          <p:nvSpPr>
            <p:cNvPr id="26" name="نجمة ذات 16 نقطة 25">
              <a:extLst>
                <a:ext uri="{FF2B5EF4-FFF2-40B4-BE49-F238E27FC236}">
                  <a16:creationId xmlns:a16="http://schemas.microsoft.com/office/drawing/2014/main" id="{BA075CB2-A4FE-42C4-8472-BB7EBBC3054E}"/>
                </a:ext>
              </a:extLst>
            </p:cNvPr>
            <p:cNvSpPr/>
            <p:nvPr/>
          </p:nvSpPr>
          <p:spPr bwMode="auto">
            <a:xfrm>
              <a:off x="5418138" y="2709863"/>
              <a:ext cx="3074987" cy="1655762"/>
            </a:xfrm>
            <a:prstGeom prst="star16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sp>
          <p:nvSpPr>
            <p:cNvPr id="25" name="مستطيل مستدير الزوايا 24">
              <a:extLst>
                <a:ext uri="{FF2B5EF4-FFF2-40B4-BE49-F238E27FC236}">
                  <a16:creationId xmlns:a16="http://schemas.microsoft.com/office/drawing/2014/main" id="{91A1485D-10FD-4B71-807B-1283C7823237}"/>
                </a:ext>
              </a:extLst>
            </p:cNvPr>
            <p:cNvSpPr/>
            <p:nvPr/>
          </p:nvSpPr>
          <p:spPr>
            <a:xfrm>
              <a:off x="5435600" y="3068638"/>
              <a:ext cx="2881313" cy="9366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ar-EG" sz="3600" b="1" u="sng" dirty="0">
                  <a:solidFill>
                    <a:schemeClr val="tx1"/>
                  </a:solidFill>
                </a:rPr>
                <a:t>مهارة القراءة</a:t>
              </a:r>
              <a:endParaRPr lang="en-US" sz="3600" b="1" u="sng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1">
            <a:extLst>
              <a:ext uri="{FF2B5EF4-FFF2-40B4-BE49-F238E27FC236}">
                <a16:creationId xmlns:a16="http://schemas.microsoft.com/office/drawing/2014/main" id="{3458157D-BE6B-47D0-AD6D-98DF4ABC7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168" y="3014204"/>
            <a:ext cx="23455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rtl="1">
              <a:tabLst>
                <a:tab pos="944563" algn="l"/>
                <a:tab pos="3851275" algn="l"/>
              </a:tabLst>
              <a:defRPr/>
            </a:pPr>
            <a:r>
              <a:rPr lang="ar-EG" sz="32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+mn-cs"/>
              </a:rPr>
              <a:t>أستخلص النتائج</a:t>
            </a:r>
            <a:endParaRPr lang="ar-EG" sz="3200" b="1" dirty="0">
              <a:solidFill>
                <a:srgbClr val="7030A0"/>
              </a:solidFill>
              <a:cs typeface="+mn-cs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A25C7C38-EAB5-40E3-BC78-F45DB77CB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27716" y="3919211"/>
            <a:ext cx="3581358" cy="2138762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EC7DA82-7C8E-42F2-A593-973A0BBB57AA}"/>
              </a:ext>
            </a:extLst>
          </p:cNvPr>
          <p:cNvSpPr/>
          <p:nvPr/>
        </p:nvSpPr>
        <p:spPr>
          <a:xfrm>
            <a:off x="2411760" y="3884062"/>
            <a:ext cx="1797268" cy="9238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99AF927A-A6C8-4492-8AA4-1B67B1F0B744}"/>
              </a:ext>
            </a:extLst>
          </p:cNvPr>
          <p:cNvSpPr/>
          <p:nvPr/>
        </p:nvSpPr>
        <p:spPr>
          <a:xfrm>
            <a:off x="615370" y="3884062"/>
            <a:ext cx="1753046" cy="9238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3CF4423-ADA5-47BA-9667-7944DC2F4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198" y="3838168"/>
            <a:ext cx="1792040" cy="1015663"/>
          </a:xfrm>
          <a:prstGeom prst="rect">
            <a:avLst/>
          </a:prstGeom>
          <a:ln w="76200"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ar-EG" dirty="0"/>
          </a:p>
          <a:p>
            <a:endParaRPr lang="ar-EG" dirty="0"/>
          </a:p>
          <a:p>
            <a:r>
              <a:rPr lang="ar-EG" sz="2400" b="1" dirty="0"/>
              <a:t>إرشادات النص</a:t>
            </a:r>
            <a:endParaRPr lang="en-US" sz="2400" b="1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A69A7BE-4D79-4EDD-8D7E-4B1BABE42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88" y="3823014"/>
            <a:ext cx="1753046" cy="1015663"/>
          </a:xfrm>
          <a:prstGeom prst="rect">
            <a:avLst/>
          </a:prstGeom>
          <a:ln w="76200"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ar-EG" dirty="0"/>
          </a:p>
          <a:p>
            <a:endParaRPr lang="ar-EG" dirty="0"/>
          </a:p>
          <a:p>
            <a:r>
              <a:rPr lang="ar-EG" sz="2400" b="1" dirty="0"/>
              <a:t>الاستنتاجات</a:t>
            </a:r>
            <a:endParaRPr lang="en-US" sz="2400" b="1" dirty="0"/>
          </a:p>
        </p:txBody>
      </p:sp>
    </p:spTree>
  </p:cSld>
  <p:clrMapOvr>
    <a:masterClrMapping/>
  </p:clrMapOvr>
  <p:transition>
    <p:circle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سؤال الأساسي كيف ترتبط  الأحافير والطاقة مع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حف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وق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وارد متجد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وارد غير متجد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طاقة الشم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مهارة القراء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أستخلص النتائ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إرشادات الن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الاستنتاج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32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"/>
          <p:cNvSpPr txBox="1"/>
          <p:nvPr/>
        </p:nvSpPr>
        <p:spPr bwMode="auto">
          <a:xfrm>
            <a:off x="1979712" y="692696"/>
            <a:ext cx="4643545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7030A0"/>
                </a:solidFill>
                <a:latin typeface="+mn-lt"/>
                <a:cs typeface="+mn-cs"/>
              </a:rPr>
              <a:t>كيف تكونت الأحافير؟</a:t>
            </a:r>
            <a:endParaRPr lang="en-US" sz="4400" b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1547664" y="2151727"/>
            <a:ext cx="658369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/>
            <a:r>
              <a:rPr lang="ar-EG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الأحفورة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بقايا أو </a:t>
            </a:r>
            <a:r>
              <a:rPr lang="ar-SA" sz="4000" b="1" dirty="0">
                <a:latin typeface="Times New Roman" pitchFamily="18" charset="0"/>
                <a:cs typeface="Times New Roman" pitchFamily="18" charset="0"/>
              </a:rPr>
              <a:t>آ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ثار مخلوقات حية عاشت في الماضي البعيد. الأصداف والعظام وأوراق النبات وآثار الأقدام يمكن أن تتحول إلى 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أحافير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يف تكونت الأحا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حفورة بقايا أو أثار مخلوقات حية عاشت في الماضي البع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1339021"/>
            <a:ext cx="73448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4000" b="1" dirty="0"/>
              <a:t>كما استفاد العلماء من الأحافير في تحديد عمر الأرض والذي يقدر بحوالي ملايين السنين كما يمكن أن تزودنا الأحافير بدلالات عن التغيرات التي طرأت على سطح من حيث البيئة و المناخ وطريقة المعيشة.</a:t>
            </a:r>
            <a:endParaRPr lang="ar-EG" sz="4000" b="1" dirty="0"/>
          </a:p>
        </p:txBody>
      </p:sp>
    </p:spTree>
    <p:extLst>
      <p:ext uri="{BB962C8B-B14F-4D97-AF65-F5344CB8AC3E}">
        <p14:creationId xmlns:p14="http://schemas.microsoft.com/office/powerpoint/2010/main" val="1921637442"/>
      </p:ext>
    </p:extLst>
  </p:cSld>
  <p:clrMapOvr>
    <a:masterClrMapping/>
  </p:clrMapOvr>
  <p:transition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86584065-96FD-4664-865E-B2F5ED6E84F8}"/>
              </a:ext>
            </a:extLst>
          </p:cNvPr>
          <p:cNvSpPr txBox="1"/>
          <p:nvPr/>
        </p:nvSpPr>
        <p:spPr>
          <a:xfrm>
            <a:off x="2712239" y="1772816"/>
            <a:ext cx="3719521" cy="10215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الفصل السادس</a:t>
            </a:r>
            <a:endParaRPr lang="ar-EG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ستطيل: زوايا علوية مقصوصة 6">
            <a:extLst>
              <a:ext uri="{FF2B5EF4-FFF2-40B4-BE49-F238E27FC236}">
                <a16:creationId xmlns:a16="http://schemas.microsoft.com/office/drawing/2014/main" id="{840B858A-EDD9-4926-AF87-900437DCAFA4}"/>
              </a:ext>
            </a:extLst>
          </p:cNvPr>
          <p:cNvSpPr/>
          <p:nvPr/>
        </p:nvSpPr>
        <p:spPr>
          <a:xfrm>
            <a:off x="1666995" y="3573016"/>
            <a:ext cx="5810007" cy="1706285"/>
          </a:xfrm>
          <a:prstGeom prst="snip2Same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ar-SA" sz="9600" b="1" dirty="0">
                <a:solidFill>
                  <a:schemeClr val="tx1"/>
                </a:solidFill>
              </a:rPr>
              <a:t>موارد الأرض</a:t>
            </a:r>
            <a:endParaRPr lang="ar-EG" sz="9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3" name="0214 - bon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ساد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وارد الأر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Box 1"/>
          <p:cNvSpPr txBox="1">
            <a:spLocks noChangeArrowheads="1"/>
          </p:cNvSpPr>
          <p:nvPr/>
        </p:nvSpPr>
        <p:spPr bwMode="auto">
          <a:xfrm>
            <a:off x="1473093" y="2348880"/>
            <a:ext cx="619781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تترك المخلوقات الحية التي كانت تعيش في الماضي آثار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 أو طبعات في مواد لينة مثل الطين، ومع مرور الزمن يمكن أن تتصلب هذه المواد، وتصير صخورًا تحفظ في داخلها هذه الطبعات.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عنوان 1"/>
          <p:cNvSpPr txBox="1">
            <a:spLocks/>
          </p:cNvSpPr>
          <p:nvPr/>
        </p:nvSpPr>
        <p:spPr>
          <a:xfrm>
            <a:off x="5199507" y="571480"/>
            <a:ext cx="3944493" cy="868346"/>
          </a:xfrm>
          <a:prstGeom prst="rect">
            <a:avLst/>
          </a:prstGeom>
        </p:spPr>
        <p:txBody>
          <a:bodyPr rtlCol="1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أقرأ وأتعلم</a:t>
            </a:r>
            <a:endParaRPr kumimoji="0" lang="ar-EG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"/>
          <p:cNvSpPr/>
          <p:nvPr/>
        </p:nvSpPr>
        <p:spPr bwMode="auto">
          <a:xfrm>
            <a:off x="3779912" y="520425"/>
            <a:ext cx="1798490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  <a:latin typeface="Algerian" pitchFamily="82" charset="0"/>
                <a:cs typeface="+mn-cs"/>
              </a:rPr>
              <a:t>الطبعات</a:t>
            </a:r>
          </a:p>
        </p:txBody>
      </p:sp>
    </p:spTree>
  </p:cSld>
  <p:clrMapOvr>
    <a:masterClrMapping/>
  </p:clrMapOvr>
  <p:transition>
    <p:split orient="vert" dir="in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طبع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ترك المخلوقات الحية التي كا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924096" y="183205"/>
            <a:ext cx="4109442" cy="1928813"/>
            <a:chOff x="4286248" y="-214290"/>
            <a:chExt cx="2071702" cy="1928778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Wave 6"/>
            <p:cNvSpPr/>
            <p:nvPr/>
          </p:nvSpPr>
          <p:spPr>
            <a:xfrm>
              <a:off x="4286248" y="-214290"/>
              <a:ext cx="2071702" cy="1928778"/>
            </a:xfrm>
            <a:prstGeom prst="wav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1003">
              <a:schemeClr val="lt2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16304" y="174503"/>
              <a:ext cx="1746872" cy="851282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rgbClr val="C00000"/>
                  </a:solidFill>
                  <a:latin typeface="+mn-lt"/>
                  <a:cs typeface="+mn-cs"/>
                </a:rPr>
                <a:t>الأحافير الصخرية</a:t>
              </a: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51853" y="2117928"/>
            <a:ext cx="4109442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تحتفظ بعض الأحافير بأجسام المخلوقات الحية كاملة، فقد حفظت في الكهرمان أو المواد البترولية أو الجليد، كما هو في أحفورة الماموث، حيث حفظ جسم الفيل كما هو في الجليد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مجموعة 4"/>
          <p:cNvGrpSpPr>
            <a:grpSpLocks/>
          </p:cNvGrpSpPr>
          <p:nvPr/>
        </p:nvGrpSpPr>
        <p:grpSpPr bwMode="auto">
          <a:xfrm>
            <a:off x="5205781" y="476672"/>
            <a:ext cx="3357555" cy="5610616"/>
            <a:chOff x="2879012" y="368808"/>
            <a:chExt cx="5077364" cy="615653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79012" y="974606"/>
              <a:ext cx="5077364" cy="5550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مستطيل 12"/>
            <p:cNvSpPr/>
            <p:nvPr/>
          </p:nvSpPr>
          <p:spPr>
            <a:xfrm>
              <a:off x="2879012" y="368808"/>
              <a:ext cx="5077364" cy="83614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EG" sz="3200" b="1" dirty="0">
                  <a:solidFill>
                    <a:srgbClr val="C00000"/>
                  </a:solidFill>
                </a:rPr>
                <a:t>فيل </a:t>
              </a:r>
              <a:r>
                <a:rPr lang="ar-EG" sz="3200" b="1" dirty="0" err="1">
                  <a:solidFill>
                    <a:srgbClr val="C00000"/>
                  </a:solidFill>
                </a:rPr>
                <a:t>الماموث</a:t>
              </a:r>
              <a:endParaRPr lang="ar-EG" sz="32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zoom dir="in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يل المامو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حافير الصخ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حتفظ بعض الأحافير بأجسام المخلوقات ال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 bwMode="auto">
          <a:xfrm>
            <a:off x="869168" y="153674"/>
            <a:ext cx="4109442" cy="1928813"/>
          </a:xfrm>
          <a:prstGeom prst="wave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tx1"/>
              </a:solidFill>
            </a:endParaRPr>
          </a:p>
        </p:txBody>
      </p:sp>
      <p:grpSp>
        <p:nvGrpSpPr>
          <p:cNvPr id="4" name="مجموعة 4"/>
          <p:cNvGrpSpPr>
            <a:grpSpLocks/>
          </p:cNvGrpSpPr>
          <p:nvPr/>
        </p:nvGrpSpPr>
        <p:grpSpPr bwMode="auto">
          <a:xfrm>
            <a:off x="5198534" y="547740"/>
            <a:ext cx="3373936" cy="5628877"/>
            <a:chOff x="2205973" y="384995"/>
            <a:chExt cx="5102136" cy="6176574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30745" y="1010831"/>
              <a:ext cx="5077364" cy="5550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مستطيل 12"/>
            <p:cNvSpPr/>
            <p:nvPr/>
          </p:nvSpPr>
          <p:spPr>
            <a:xfrm>
              <a:off x="2205973" y="384995"/>
              <a:ext cx="5077364" cy="83614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EG" sz="3200" b="1" dirty="0">
                  <a:solidFill>
                    <a:srgbClr val="C00000"/>
                  </a:solidFill>
                </a:rPr>
                <a:t>فيل </a:t>
              </a:r>
              <a:r>
                <a:rPr lang="ar-EG" sz="3200" b="1" dirty="0" err="1">
                  <a:solidFill>
                    <a:srgbClr val="C00000"/>
                  </a:solidFill>
                </a:rPr>
                <a:t>الماموث</a:t>
              </a:r>
              <a:endParaRPr lang="ar-EG" sz="3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57224" y="1983846"/>
            <a:ext cx="388327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ففي بعض الأوقات قد يدفن أحد المخلوقات الحية عند موته في الرسوبيات وحينما تتحول الرسوبيات إلى صخر رسوبي فإنه يتحول إلى </a:t>
            </a:r>
            <a:r>
              <a:rPr lang="ar-EG" sz="3600" b="1" dirty="0" err="1">
                <a:latin typeface="Times New Roman" pitchFamily="18" charset="0"/>
                <a:cs typeface="Times New Roman" pitchFamily="18" charset="0"/>
              </a:rPr>
              <a:t>أحفور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ة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7"/>
          <p:cNvSpPr txBox="1"/>
          <p:nvPr/>
        </p:nvSpPr>
        <p:spPr bwMode="auto">
          <a:xfrm>
            <a:off x="865549" y="547740"/>
            <a:ext cx="3481488" cy="851297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FFFF00"/>
                </a:solidFill>
                <a:latin typeface="+mn-lt"/>
                <a:cs typeface="+mn-cs"/>
              </a:rPr>
              <a:t>الأحافير الصخرية</a:t>
            </a:r>
          </a:p>
        </p:txBody>
      </p:sp>
    </p:spTree>
  </p:cSld>
  <p:clrMapOvr>
    <a:masterClrMapping/>
  </p:clrMapOvr>
  <p:transition>
    <p:zoom dir="in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في بعض الأوقات قد يدفن أحد المخلوقات ال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تمرير عمودي 6"/>
          <p:cNvSpPr/>
          <p:nvPr/>
        </p:nvSpPr>
        <p:spPr>
          <a:xfrm>
            <a:off x="857224" y="2955137"/>
            <a:ext cx="7429552" cy="947726"/>
          </a:xfrm>
          <a:prstGeom prst="snip2Same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 sz="5400" b="1" dirty="0">
              <a:solidFill>
                <a:srgbClr val="0000FF"/>
              </a:solidFill>
            </a:endParaRPr>
          </a:p>
          <a:p>
            <a:pPr algn="ctr" rtl="1">
              <a:defRPr/>
            </a:pPr>
            <a:r>
              <a:rPr lang="ar-EG" sz="3600" b="1" dirty="0">
                <a:solidFill>
                  <a:schemeClr val="tx1"/>
                </a:solidFill>
              </a:rPr>
              <a:t>حقيقة </a:t>
            </a:r>
          </a:p>
          <a:p>
            <a:pPr algn="ctr" rtl="1">
              <a:defRPr/>
            </a:pPr>
            <a:r>
              <a:rPr lang="ar-EG" sz="3600" b="1" dirty="0">
                <a:solidFill>
                  <a:schemeClr val="tx1"/>
                </a:solidFill>
              </a:rPr>
              <a:t>لم يكن هناك بشر عندما انقرضت الديناصورات.</a:t>
            </a:r>
          </a:p>
        </p:txBody>
      </p:sp>
    </p:spTree>
  </p:cSld>
  <p:clrMapOvr>
    <a:masterClrMapping/>
  </p:clrMapOvr>
  <p:transition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م يكن هناك بشر عندما انقرض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م يكن هناك بشر عندما انقرض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99592" y="2204864"/>
            <a:ext cx="755415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تترك الأصداف أحيانا وراءها أحافير تعرف بالقوالب. والقالب تجويف فارغ في الصخر، له شكل محدد. ويتكون القالب عندما يتسرب الماء إلى الفراغات داخل الصخر؛ حيث يوجد الصدف مدفون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 ومتحجر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 داخله.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"/>
          <p:cNvSpPr txBox="1"/>
          <p:nvPr/>
        </p:nvSpPr>
        <p:spPr bwMode="auto">
          <a:xfrm>
            <a:off x="2902725" y="620688"/>
            <a:ext cx="3547886" cy="85129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latin typeface="+mn-lt"/>
                <a:cs typeface="+mn-cs"/>
              </a:rPr>
              <a:t>القوالب والنماذج</a:t>
            </a:r>
            <a:endParaRPr lang="en-US" sz="4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pull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قوالب والنماذ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ترك الأصداف أحيانا وراءها أحا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59819" y="1844824"/>
            <a:ext cx="407143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فيقوم الماء ببط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ء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 بإزالة هذا الصدف، تارك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مكانه تجويف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مفرغ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له شكل المخلوق الحي نفسه. فإذا تسربت المعادن الذائبة وتجمعت داخل الفراغ</a:t>
            </a:r>
          </a:p>
          <a:p>
            <a:pPr algn="justLow" rtl="1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، ثم تصلبت فإنها تكون نوع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آخر من ال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حاف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ر له شكل القالب نفسه، ويسمى نموذج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"/>
          <p:cNvSpPr txBox="1"/>
          <p:nvPr/>
        </p:nvSpPr>
        <p:spPr bwMode="auto">
          <a:xfrm>
            <a:off x="4197918" y="533916"/>
            <a:ext cx="4071438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n-cs"/>
              </a:rPr>
              <a:t>القوالب والنماذج</a:t>
            </a:r>
            <a:endParaRPr lang="en-US" sz="4400" b="1" dirty="0">
              <a:latin typeface="+mn-lt"/>
              <a:cs typeface="+mn-cs"/>
            </a:endParaRPr>
          </a:p>
        </p:txBody>
      </p:sp>
      <p:sp>
        <p:nvSpPr>
          <p:cNvPr id="35" name="عنوان 1"/>
          <p:cNvSpPr txBox="1">
            <a:spLocks/>
          </p:cNvSpPr>
          <p:nvPr/>
        </p:nvSpPr>
        <p:spPr>
          <a:xfrm>
            <a:off x="1508164" y="458789"/>
            <a:ext cx="1530918" cy="868363"/>
          </a:xfrm>
          <a:prstGeom prst="rect">
            <a:avLst/>
          </a:prstGeom>
        </p:spPr>
        <p:txBody>
          <a:bodyPr rtlCol="1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n-cs"/>
              </a:rPr>
              <a:t>نشاط</a:t>
            </a:r>
          </a:p>
        </p:txBody>
      </p:sp>
      <p:sp>
        <p:nvSpPr>
          <p:cNvPr id="36" name="TextBox 2"/>
          <p:cNvSpPr txBox="1"/>
          <p:nvPr/>
        </p:nvSpPr>
        <p:spPr bwMode="auto">
          <a:xfrm>
            <a:off x="344813" y="994929"/>
            <a:ext cx="3286125" cy="5847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نموذج الطبعات </a:t>
            </a:r>
            <a:endParaRPr lang="en-US" sz="3200" b="1" dirty="0">
              <a:latin typeface="+mn-lt"/>
              <a:cs typeface="+mn-cs"/>
            </a:endParaRPr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344814" y="1681662"/>
            <a:ext cx="38576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أقطع قطعة صغيرة من الصلصال إلى جزأين، ثم أدحرجهما لتكوين كرتين.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344813" y="3353280"/>
            <a:ext cx="385762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ar-E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أعمل نموذج</a:t>
            </a:r>
            <a:r>
              <a:rPr lang="ar-S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ا:</a:t>
            </a:r>
            <a:r>
              <a:rPr lang="ar-EG" sz="32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أضغط على إحدى الكرتين بباطن إبهامي، ثم أضغط على الكرة الأخرى بظاهر إبهامي.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4314" y="5319382"/>
            <a:ext cx="173015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549E3C7-2CA9-48E2-8C83-A8F4B5DABFFA}"/>
              </a:ext>
            </a:extLst>
          </p:cNvPr>
          <p:cNvSpPr/>
          <p:nvPr/>
        </p:nvSpPr>
        <p:spPr>
          <a:xfrm>
            <a:off x="512743" y="494488"/>
            <a:ext cx="3754086" cy="606314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ransition>
    <p:cover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يقوم الماء ببطء بإزالة هذا الصدف تاركا مكان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موذج الطبع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قطع قطعة صغيرة من الصلصال إلى جزئ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عمل نموذجا أضغط على إحد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14876" y="1628418"/>
            <a:ext cx="386333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فيقوم الماء ببط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ء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 بإزالة هذا الصدف، تارك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مكانه تجويف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مفرغ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له شكل المخلوق الحي نفسه. فإذا تسربت المعادن الذائبة وتجمعت داخل الفراغ ثم تصلبت فإنها تكون نوع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آخر من ال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حاف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ر له شكل القالب نفسه ويسمى نموذج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"/>
          <p:cNvSpPr txBox="1"/>
          <p:nvPr/>
        </p:nvSpPr>
        <p:spPr bwMode="auto">
          <a:xfrm>
            <a:off x="4355976" y="574727"/>
            <a:ext cx="4071438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n-cs"/>
              </a:rPr>
              <a:t>القوالب والنماذج</a:t>
            </a:r>
            <a:endParaRPr lang="en-US" sz="4000" b="1" dirty="0">
              <a:latin typeface="+mn-lt"/>
              <a:cs typeface="+mn-cs"/>
            </a:endParaRPr>
          </a:p>
        </p:txBody>
      </p:sp>
      <p:sp>
        <p:nvSpPr>
          <p:cNvPr id="35" name="عنوان 1"/>
          <p:cNvSpPr txBox="1">
            <a:spLocks/>
          </p:cNvSpPr>
          <p:nvPr/>
        </p:nvSpPr>
        <p:spPr>
          <a:xfrm>
            <a:off x="1790062" y="425008"/>
            <a:ext cx="1530918" cy="868363"/>
          </a:xfrm>
          <a:prstGeom prst="rect">
            <a:avLst/>
          </a:prstGeom>
        </p:spPr>
        <p:txBody>
          <a:bodyPr rtlCol="1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n-cs"/>
              </a:rPr>
              <a:t>نشاط</a:t>
            </a:r>
          </a:p>
        </p:txBody>
      </p:sp>
      <p:sp>
        <p:nvSpPr>
          <p:cNvPr id="36" name="TextBox 2"/>
          <p:cNvSpPr txBox="1"/>
          <p:nvPr/>
        </p:nvSpPr>
        <p:spPr bwMode="auto">
          <a:xfrm>
            <a:off x="530777" y="1279101"/>
            <a:ext cx="3286125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n-cs"/>
              </a:rPr>
              <a:t>نموذج الطبعات </a:t>
            </a:r>
            <a:endParaRPr lang="en-US" sz="3600" b="1" dirty="0">
              <a:latin typeface="+mn-lt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41470" y="1925432"/>
            <a:ext cx="36647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3 - </a:t>
            </a:r>
            <a:r>
              <a:rPr lang="ar-E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أتواصل: 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أبدل كرتي الصلصال اللتين عملتهما مع أحد زملائي في الصف. فيم تتشابه الكرات؟ وفيم تختلف؟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02141" y="4393914"/>
            <a:ext cx="3286125" cy="206210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تتشابه في الشكل وتختلف في الأحجام وفي شكل طبعات الأصابع.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D9799CF-9651-4E33-965E-CD02D1B3F754}"/>
              </a:ext>
            </a:extLst>
          </p:cNvPr>
          <p:cNvSpPr/>
          <p:nvPr/>
        </p:nvSpPr>
        <p:spPr>
          <a:xfrm>
            <a:off x="530777" y="401983"/>
            <a:ext cx="3681183" cy="603100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</p:spTree>
  </p:cSld>
  <p:clrMapOvr>
    <a:masterClrMapping/>
  </p:clrMapOvr>
  <p:transition>
    <p:cover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واصل أبدل كرتي الصلصال اللتين عملتهما مع أحد زمل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تشابه في الشكل وتختلف في الأحج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2000" y="2021719"/>
            <a:ext cx="399707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فيقوم الماء ببط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ء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 بإزالة هذا الصدف، تارك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مكانه تجويف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مفرغ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له شكل المخلوق الحي نفسه. فإذا تسربت المعادن الذائبة وتجمعت داخل الفراغ ثم تصلبت فإنها تكون نوع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 آخر من ال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أ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حاف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ر له شكل القالب نفسه ويسمى نموذج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"/>
          <p:cNvSpPr txBox="1"/>
          <p:nvPr/>
        </p:nvSpPr>
        <p:spPr bwMode="auto">
          <a:xfrm>
            <a:off x="4067944" y="651598"/>
            <a:ext cx="4071438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+mn-lt"/>
                <a:cs typeface="+mn-cs"/>
              </a:rPr>
              <a:t>القوالب والنماذج</a:t>
            </a:r>
            <a:endParaRPr lang="en-US" sz="4000" b="1" dirty="0">
              <a:latin typeface="+mn-lt"/>
              <a:cs typeface="+mn-cs"/>
            </a:endParaRPr>
          </a:p>
        </p:txBody>
      </p:sp>
      <p:sp>
        <p:nvSpPr>
          <p:cNvPr id="35" name="عنوان 1"/>
          <p:cNvSpPr txBox="1">
            <a:spLocks/>
          </p:cNvSpPr>
          <p:nvPr/>
        </p:nvSpPr>
        <p:spPr>
          <a:xfrm>
            <a:off x="1426438" y="576135"/>
            <a:ext cx="1530918" cy="868363"/>
          </a:xfrm>
          <a:prstGeom prst="rect">
            <a:avLst/>
          </a:prstGeom>
        </p:spPr>
        <p:txBody>
          <a:bodyPr rtlCol="1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n-cs"/>
              </a:rPr>
              <a:t>نشاط</a:t>
            </a:r>
          </a:p>
        </p:txBody>
      </p:sp>
      <p:sp>
        <p:nvSpPr>
          <p:cNvPr id="36" name="TextBox 2"/>
          <p:cNvSpPr txBox="1"/>
          <p:nvPr/>
        </p:nvSpPr>
        <p:spPr bwMode="auto">
          <a:xfrm>
            <a:off x="-33529" y="1359484"/>
            <a:ext cx="3286125" cy="5847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نموذج الطبعات </a:t>
            </a:r>
            <a:endParaRPr lang="en-US" sz="3200" b="1" dirty="0">
              <a:latin typeface="+mn-lt"/>
              <a:cs typeface="+mn-c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541976" y="2293426"/>
            <a:ext cx="31745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4 -</a:t>
            </a:r>
            <a:r>
              <a:rPr lang="ar-E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أستنتج: 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ماذا يمكن أن نتعلم من المقارنة بين طبعات </a:t>
            </a:r>
            <a:r>
              <a:rPr lang="ar-EG" sz="3200" b="1" dirty="0" err="1">
                <a:latin typeface="Times New Roman" pitchFamily="18" charset="0"/>
                <a:cs typeface="Times New Roman" pitchFamily="18" charset="0"/>
              </a:rPr>
              <a:t>الأحافير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؟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39942" y="4258164"/>
            <a:ext cx="2978658" cy="206210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rtl="1"/>
            <a:r>
              <a:rPr lang="ar-EG" sz="3200" b="1" dirty="0">
                <a:solidFill>
                  <a:srgbClr val="FF0000"/>
                </a:solidFill>
              </a:rPr>
              <a:t>شكل وحجم وعُمر المخلوقات التي كوَّنتها والاتجاه الذي كانت تتحرك فيه.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69AE0D2-962A-47FE-99CE-4F869E622736}"/>
              </a:ext>
            </a:extLst>
          </p:cNvPr>
          <p:cNvSpPr/>
          <p:nvPr/>
        </p:nvSpPr>
        <p:spPr>
          <a:xfrm>
            <a:off x="541976" y="537733"/>
            <a:ext cx="3309944" cy="578253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ransition>
    <p:cover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نتج ماذا يمكن أن نتعلم من المقار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 وحجم وعُمر المخلوقات ال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67544" y="2132856"/>
            <a:ext cx="7858125" cy="4572000"/>
            <a:chOff x="857224" y="1643050"/>
            <a:chExt cx="7858180" cy="4572032"/>
          </a:xfrm>
          <a:noFill/>
        </p:grpSpPr>
        <p:grpSp>
          <p:nvGrpSpPr>
            <p:cNvPr id="31750" name="Group 3"/>
            <p:cNvGrpSpPr>
              <a:grpSpLocks/>
            </p:cNvGrpSpPr>
            <p:nvPr/>
          </p:nvGrpSpPr>
          <p:grpSpPr bwMode="auto">
            <a:xfrm>
              <a:off x="857224" y="1643050"/>
              <a:ext cx="7858180" cy="4572032"/>
              <a:chOff x="285720" y="500042"/>
              <a:chExt cx="8786874" cy="5786478"/>
            </a:xfrm>
            <a:grpFill/>
          </p:grpSpPr>
          <p:sp>
            <p:nvSpPr>
              <p:cNvPr id="5" name="Cloud 4"/>
              <p:cNvSpPr/>
              <p:nvPr/>
            </p:nvSpPr>
            <p:spPr>
              <a:xfrm>
                <a:off x="500511" y="500042"/>
                <a:ext cx="8572083" cy="2001157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285720" y="857678"/>
                <a:ext cx="8715869" cy="5428842"/>
              </a:xfrm>
              <a:prstGeom prst="round1Rect">
                <a:avLst>
                  <a:gd name="adj" fmla="val 42800"/>
                </a:avLst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31751" name="TextBox 2"/>
            <p:cNvSpPr txBox="1">
              <a:spLocks noChangeArrowheads="1"/>
            </p:cNvSpPr>
            <p:nvPr/>
          </p:nvSpPr>
          <p:spPr bwMode="auto">
            <a:xfrm>
              <a:off x="1643019" y="1891238"/>
              <a:ext cx="6500859" cy="13234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أستخلص النتائج. 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ماذا يمكن أن نتعلم من دراسة </a:t>
              </a:r>
              <a:r>
                <a:rPr lang="ar-EG" sz="4000" b="1" dirty="0" err="1">
                  <a:latin typeface="Times New Roman" pitchFamily="18" charset="0"/>
                  <a:cs typeface="Times New Roman" pitchFamily="18" charset="0"/>
                </a:rPr>
                <a:t>الأحافير</a:t>
              </a:r>
              <a:r>
                <a:rPr lang="ar-EG" sz="4000" b="1" dirty="0">
                  <a:latin typeface="Times New Roman" pitchFamily="18" charset="0"/>
                  <a:cs typeface="Times New Roman" pitchFamily="18" charset="0"/>
                </a:rPr>
                <a:t>؟</a:t>
              </a:r>
              <a:endParaRPr 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749" name="مربع نص 12"/>
          <p:cNvSpPr txBox="1">
            <a:spLocks noChangeArrowheads="1"/>
          </p:cNvSpPr>
          <p:nvPr/>
        </p:nvSpPr>
        <p:spPr bwMode="auto">
          <a:xfrm>
            <a:off x="1500166" y="3929066"/>
            <a:ext cx="6286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4000" b="1" dirty="0">
                <a:solidFill>
                  <a:srgbClr val="C00000"/>
                </a:solidFill>
              </a:rPr>
              <a:t>نتعلم من دراسة </a:t>
            </a:r>
            <a:r>
              <a:rPr lang="ar-EG" sz="4000" b="1" dirty="0" err="1">
                <a:solidFill>
                  <a:srgbClr val="C00000"/>
                </a:solidFill>
              </a:rPr>
              <a:t>الأحافير</a:t>
            </a:r>
            <a:r>
              <a:rPr lang="ar-EG" sz="4000" b="1" dirty="0">
                <a:solidFill>
                  <a:srgbClr val="C00000"/>
                </a:solidFill>
              </a:rPr>
              <a:t> أشكال وأنواع المخلوقات الحية التي عاشت منذ فترة طويلة (في الماضي البعيد).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4" name="مربع نص 4"/>
          <p:cNvSpPr txBox="1"/>
          <p:nvPr/>
        </p:nvSpPr>
        <p:spPr>
          <a:xfrm>
            <a:off x="2646365" y="540424"/>
            <a:ext cx="3714750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  <a:latin typeface="+mn-lt"/>
                <a:cs typeface="+mn-cs"/>
              </a:rPr>
              <a:t>أختبر نفســــي</a:t>
            </a:r>
            <a:endParaRPr lang="en-US" sz="48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9297" y="685003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ـــــــــر نفســـــــــــــــ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خلص النتائج ماذا يمكن أن نتعلم من دراسة الأحا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تعلم من دراسة الأحافير أشك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71500" y="1603524"/>
            <a:ext cx="7858125" cy="4897289"/>
            <a:chOff x="857224" y="1317759"/>
            <a:chExt cx="7858180" cy="4897323"/>
          </a:xfrm>
          <a:noFill/>
        </p:grpSpPr>
        <p:grpSp>
          <p:nvGrpSpPr>
            <p:cNvPr id="32773" name="Group 3"/>
            <p:cNvGrpSpPr>
              <a:grpSpLocks/>
            </p:cNvGrpSpPr>
            <p:nvPr/>
          </p:nvGrpSpPr>
          <p:grpSpPr bwMode="auto">
            <a:xfrm>
              <a:off x="857224" y="1643050"/>
              <a:ext cx="7858180" cy="4572032"/>
              <a:chOff x="285720" y="500042"/>
              <a:chExt cx="8786874" cy="5786478"/>
            </a:xfrm>
            <a:grpFill/>
          </p:grpSpPr>
          <p:sp>
            <p:nvSpPr>
              <p:cNvPr id="5" name="Cloud 4"/>
              <p:cNvSpPr/>
              <p:nvPr/>
            </p:nvSpPr>
            <p:spPr>
              <a:xfrm>
                <a:off x="500511" y="500042"/>
                <a:ext cx="8572083" cy="2001157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285720" y="857678"/>
                <a:ext cx="8715869" cy="5428842"/>
              </a:xfrm>
              <a:prstGeom prst="round1Rect">
                <a:avLst>
                  <a:gd name="adj" fmla="val 42800"/>
                </a:avLst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32774" name="TextBox 2"/>
            <p:cNvSpPr txBox="1">
              <a:spLocks noChangeArrowheads="1"/>
            </p:cNvSpPr>
            <p:nvPr/>
          </p:nvSpPr>
          <p:spPr bwMode="auto">
            <a:xfrm>
              <a:off x="1141053" y="1317759"/>
              <a:ext cx="7574351" cy="120033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EG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التفكير الناقد: 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أي </a:t>
              </a:r>
              <a:r>
                <a:rPr lang="ar-EG" sz="3600" b="1" dirty="0" err="1">
                  <a:latin typeface="Times New Roman" pitchFamily="18" charset="0"/>
                  <a:cs typeface="Times New Roman" pitchFamily="18" charset="0"/>
                </a:rPr>
                <a:t>الأحفورتين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 لها فرصة أكبر لتتشكل: </a:t>
              </a:r>
              <a:r>
                <a:rPr lang="ar-EG" sz="3600" b="1" dirty="0" err="1">
                  <a:latin typeface="Times New Roman" pitchFamily="18" charset="0"/>
                  <a:cs typeface="Times New Roman" pitchFamily="18" charset="0"/>
                </a:rPr>
                <a:t>أحفورة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 دودة، أم </a:t>
              </a:r>
              <a:r>
                <a:rPr lang="ar-EG" sz="3600" b="1" dirty="0" err="1">
                  <a:latin typeface="Times New Roman" pitchFamily="18" charset="0"/>
                  <a:cs typeface="Times New Roman" pitchFamily="18" charset="0"/>
                </a:rPr>
                <a:t>أحفورة</a:t>
              </a:r>
              <a:r>
                <a:rPr lang="ar-EG" sz="3600" b="1" dirty="0">
                  <a:latin typeface="Times New Roman" pitchFamily="18" charset="0"/>
                  <a:cs typeface="Times New Roman" pitchFamily="18" charset="0"/>
                </a:rPr>
                <a:t> لصدفة؟ ولماذا؟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71600" y="2803853"/>
            <a:ext cx="77946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/>
            <a:r>
              <a:rPr lang="ar-SA" sz="3200" b="1" dirty="0" err="1">
                <a:solidFill>
                  <a:srgbClr val="C00000"/>
                </a:solidFill>
              </a:rPr>
              <a:t>أحفورة</a:t>
            </a:r>
            <a:r>
              <a:rPr lang="ar-SA" sz="3200" b="1" dirty="0">
                <a:solidFill>
                  <a:srgbClr val="C00000"/>
                </a:solidFill>
              </a:rPr>
              <a:t> الصدفة لها فرصة أكبر لتتشكل.</a:t>
            </a:r>
            <a:endParaRPr lang="en-US" sz="3200" dirty="0">
              <a:solidFill>
                <a:srgbClr val="C00000"/>
              </a:solidFill>
            </a:endParaRPr>
          </a:p>
          <a:p>
            <a:pPr algn="ctr" rtl="1"/>
            <a:r>
              <a:rPr lang="ar-SA" sz="3200" b="1" dirty="0">
                <a:solidFill>
                  <a:srgbClr val="C00000"/>
                </a:solidFill>
              </a:rPr>
              <a:t>لأن الصدف يوجد مدفونًا ومتحجرًا داخل الصخر.</a:t>
            </a:r>
            <a:endParaRPr lang="ar-EG" sz="3200" b="1" dirty="0">
              <a:solidFill>
                <a:srgbClr val="C00000"/>
              </a:solidFill>
            </a:endParaRPr>
          </a:p>
          <a:p>
            <a:pPr algn="ctr" rtl="1"/>
            <a:r>
              <a:rPr lang="ar-SA" sz="3200" b="1" dirty="0">
                <a:solidFill>
                  <a:srgbClr val="C00000"/>
                </a:solidFill>
              </a:rPr>
              <a:t>ــ وعندما يتسرب الماء إلى الفراغات داخل الصخر يقوم ببطء بإزالة الصدف، فيترك مكانه مُفرَّغًا بنفس شكل المخلوق الحي وهذا يُسمَّى (القالب).</a:t>
            </a:r>
            <a:endParaRPr lang="ar-EG" sz="3200" b="1" dirty="0">
              <a:solidFill>
                <a:srgbClr val="C00000"/>
              </a:solidFill>
            </a:endParaRPr>
          </a:p>
          <a:p>
            <a:pPr algn="ctr" rtl="1"/>
            <a:r>
              <a:rPr lang="ar-SA" sz="3200" b="1" dirty="0">
                <a:solidFill>
                  <a:srgbClr val="C00000"/>
                </a:solidFill>
              </a:rPr>
              <a:t>ــ وإذا تسربت المعادن الذائبة، وتجمعت في داخل الفراغ (القالب) ثم تصلَّبت، فإنها تُكوّن (النموذج).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4" name="مربع نص 4"/>
          <p:cNvSpPr txBox="1"/>
          <p:nvPr/>
        </p:nvSpPr>
        <p:spPr>
          <a:xfrm>
            <a:off x="2214563" y="475140"/>
            <a:ext cx="3714750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  <a:latin typeface="+mn-lt"/>
                <a:cs typeface="+mn-cs"/>
              </a:rPr>
              <a:t>أختبر نفســــي:</a:t>
            </a:r>
            <a:endParaRPr lang="en-US" sz="48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6176" y="685003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فكير الناقد أيُّ الأحفور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حفورة الصدفة لها فرصة أكبر لتتش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أن الصدف يوجد مدفونًا ومتحجر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عندما يتسرب الماء إلى الفراغ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إذا تسربت المعادن الذائ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/>
          <p:nvPr/>
        </p:nvSpPr>
        <p:spPr bwMode="auto">
          <a:xfrm>
            <a:off x="2714611" y="1196752"/>
            <a:ext cx="3714778" cy="1101923"/>
          </a:xfrm>
          <a:prstGeom prst="snip2Diag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solidFill>
                  <a:srgbClr val="FFFF00"/>
                </a:solidFill>
                <a:latin typeface="+mn-lt"/>
                <a:cs typeface="+mn-cs"/>
              </a:rPr>
              <a:t>الدرس </a:t>
            </a:r>
            <a:r>
              <a:rPr lang="ar-EG" sz="5400" b="1" dirty="0" err="1">
                <a:solidFill>
                  <a:srgbClr val="FFFF00"/>
                </a:solidFill>
                <a:latin typeface="+mn-lt"/>
                <a:cs typeface="+mn-cs"/>
              </a:rPr>
              <a:t>الثان</a:t>
            </a:r>
            <a:r>
              <a:rPr lang="ar-SA" sz="5400" b="1" dirty="0">
                <a:solidFill>
                  <a:srgbClr val="FFFF00"/>
                </a:solidFill>
                <a:latin typeface="+mn-lt"/>
                <a:cs typeface="+mn-cs"/>
              </a:rPr>
              <a:t>ي</a:t>
            </a:r>
            <a:endParaRPr lang="en-US" sz="5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2" name="TextBox 9"/>
          <p:cNvSpPr txBox="1"/>
          <p:nvPr/>
        </p:nvSpPr>
        <p:spPr bwMode="auto">
          <a:xfrm>
            <a:off x="1535905" y="2852936"/>
            <a:ext cx="6072190" cy="2509242"/>
          </a:xfrm>
          <a:prstGeom prst="snip2Same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7200" b="1" dirty="0">
                <a:solidFill>
                  <a:srgbClr val="FFFF00"/>
                </a:solidFill>
                <a:latin typeface="+mn-lt"/>
                <a:cs typeface="+mn-cs"/>
              </a:rPr>
              <a:t>الأحافير والوقود </a:t>
            </a:r>
            <a:r>
              <a:rPr lang="ar-EG" sz="7200" b="1" dirty="0" err="1">
                <a:solidFill>
                  <a:srgbClr val="FFFF00"/>
                </a:solidFill>
                <a:latin typeface="+mn-lt"/>
                <a:cs typeface="+mn-cs"/>
              </a:rPr>
              <a:t>ال</a:t>
            </a:r>
            <a:r>
              <a:rPr lang="ar-SA" sz="7200" b="1" dirty="0">
                <a:solidFill>
                  <a:srgbClr val="FFFF00"/>
                </a:solidFill>
                <a:latin typeface="+mn-lt"/>
                <a:cs typeface="+mn-cs"/>
              </a:rPr>
              <a:t>أ</a:t>
            </a:r>
            <a:r>
              <a:rPr lang="ar-EG" sz="7200" b="1" dirty="0" err="1">
                <a:solidFill>
                  <a:srgbClr val="FFFF00"/>
                </a:solidFill>
                <a:latin typeface="+mn-lt"/>
                <a:cs typeface="+mn-cs"/>
              </a:rPr>
              <a:t>حفور</a:t>
            </a:r>
            <a:r>
              <a:rPr lang="ar-SA" sz="7200" b="1" dirty="0">
                <a:solidFill>
                  <a:srgbClr val="FFFF00"/>
                </a:solidFill>
                <a:latin typeface="+mn-lt"/>
                <a:cs typeface="+mn-cs"/>
              </a:rPr>
              <a:t>ي</a:t>
            </a:r>
            <a:endParaRPr lang="en-US" sz="72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pull dir="ld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حافير والوقود الأحفو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1334" y="777439"/>
            <a:ext cx="3408871" cy="316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1A04EA6-057C-45CA-A437-B54161671AEE}"/>
              </a:ext>
            </a:extLst>
          </p:cNvPr>
          <p:cNvSpPr/>
          <p:nvPr/>
        </p:nvSpPr>
        <p:spPr>
          <a:xfrm>
            <a:off x="5099366" y="4077072"/>
            <a:ext cx="3145042" cy="1656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C00000"/>
                </a:solidFill>
              </a:rPr>
              <a:t>وجود أحافير لكائنات بحرية في الصحراء يعطينا دلالات على أن هذه المنطقة كانت فى السابق بحرا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E77B0A-C080-433D-8E51-91A726B1F2CA}"/>
              </a:ext>
            </a:extLst>
          </p:cNvPr>
          <p:cNvSpPr/>
          <p:nvPr/>
        </p:nvSpPr>
        <p:spPr>
          <a:xfrm>
            <a:off x="683568" y="4105875"/>
            <a:ext cx="3888432" cy="16273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C00000"/>
                </a:solidFill>
              </a:rPr>
              <a:t>وجود أحفورة لجذع شجرة عملاقة في منطقة صحراوية يعطينا دلالات على أن المناخ السائد قبل الاف السنين كان ممطرا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85812"/>
            <a:ext cx="3456384" cy="3168005"/>
          </a:xfrm>
          <a:prstGeom prst="rect">
            <a:avLst/>
          </a:prstGeom>
        </p:spPr>
      </p:pic>
    </p:spTree>
  </p:cSld>
  <p:clrMapOvr>
    <a:masterClrMapping/>
  </p:clrMapOvr>
  <p:transition>
    <p:cover dir="d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Terminator 7"/>
          <p:cNvSpPr/>
          <p:nvPr/>
        </p:nvSpPr>
        <p:spPr>
          <a:xfrm>
            <a:off x="498357" y="436960"/>
            <a:ext cx="8147286" cy="967266"/>
          </a:xfrm>
          <a:prstGeom prst="roundRect">
            <a:avLst/>
          </a:prstGeom>
          <a:solidFill>
            <a:srgbClr val="EFD19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أنظر وأتساءل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498356" y="5229224"/>
            <a:ext cx="8147287" cy="1191816"/>
          </a:xfrm>
          <a:prstGeom prst="roundRect">
            <a:avLst/>
          </a:prstGeom>
          <a:solidFill>
            <a:srgbClr val="EFD19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حُفِظَت هذه الذبابة بالكامل كما هي في مادة العنبر ملايين السنين. كيف تتكون </a:t>
            </a:r>
            <a:r>
              <a:rPr lang="ar-E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الأحافير</a:t>
            </a:r>
            <a:r>
              <a:rPr lang="ar-E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؟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B78280D-8725-41A6-817C-7B3C1D5BD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57" y="1404226"/>
            <a:ext cx="814728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71151"/>
      </p:ext>
    </p:extLst>
  </p:cSld>
  <p:clrMapOvr>
    <a:masterClrMapping/>
  </p:clrMapOvr>
  <p:transition>
    <p:pull dir="ld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ظر وأتساء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مستدير الزوايا 25"/>
          <p:cNvSpPr/>
          <p:nvPr/>
        </p:nvSpPr>
        <p:spPr bwMode="auto">
          <a:xfrm>
            <a:off x="671058" y="547764"/>
            <a:ext cx="3064397" cy="857250"/>
          </a:xfrm>
          <a:prstGeom prst="roundRect">
            <a:avLst/>
          </a:prstGeom>
          <a:solidFill>
            <a:srgbClr val="EFD19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SA" sz="4000" b="1" dirty="0">
                <a:solidFill>
                  <a:srgbClr val="C00000"/>
                </a:solidFill>
              </a:rPr>
              <a:t>نشاط استقصائي</a:t>
            </a:r>
            <a:endParaRPr lang="en-US" sz="4000" b="1" dirty="0">
              <a:solidFill>
                <a:srgbClr val="C00000"/>
              </a:solidFill>
            </a:endParaRPr>
          </a:p>
        </p:txBody>
      </p:sp>
      <p:grpSp>
        <p:nvGrpSpPr>
          <p:cNvPr id="27" name="مجموعة 26"/>
          <p:cNvGrpSpPr>
            <a:grpSpLocks/>
          </p:cNvGrpSpPr>
          <p:nvPr/>
        </p:nvGrpSpPr>
        <p:grpSpPr bwMode="auto">
          <a:xfrm>
            <a:off x="5857906" y="-76848"/>
            <a:ext cx="3857629" cy="1794718"/>
            <a:chOff x="4786314" y="338823"/>
            <a:chExt cx="3857652" cy="1794033"/>
          </a:xfrm>
          <a:noFill/>
        </p:grpSpPr>
        <p:sp>
          <p:nvSpPr>
            <p:cNvPr id="28" name="سحابة 4"/>
            <p:cNvSpPr/>
            <p:nvPr/>
          </p:nvSpPr>
          <p:spPr bwMode="auto">
            <a:xfrm>
              <a:off x="4786314" y="338823"/>
              <a:ext cx="3857652" cy="1794033"/>
            </a:xfrm>
            <a:prstGeom prst="cloud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>
              <a:glow rad="101600">
                <a:schemeClr val="bg1">
                  <a:alpha val="6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101600" dir="5400000" sy="-100000" algn="bl" rotWithShape="0"/>
            </a:effectLst>
            <a:scene3d>
              <a:camera prst="perspectiveRelaxed"/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مستطيل 12"/>
            <p:cNvSpPr>
              <a:spLocks noChangeArrowheads="1"/>
            </p:cNvSpPr>
            <p:nvPr/>
          </p:nvSpPr>
          <p:spPr bwMode="auto">
            <a:xfrm>
              <a:off x="5500698" y="909686"/>
              <a:ext cx="1996698" cy="919050"/>
            </a:xfrm>
            <a:prstGeom prst="round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rtl="1"/>
              <a:r>
                <a:rPr lang="ar-EG" sz="4800" b="1" dirty="0">
                  <a:solidFill>
                    <a:srgbClr val="FFFF00"/>
                  </a:solidFill>
                </a:rPr>
                <a:t>أستكشف</a:t>
              </a:r>
              <a:endParaRPr lang="en-US" sz="48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6" name="Rectangle 8"/>
          <p:cNvSpPr/>
          <p:nvPr/>
        </p:nvSpPr>
        <p:spPr bwMode="auto">
          <a:xfrm>
            <a:off x="1398733" y="1660928"/>
            <a:ext cx="5340219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atin typeface="+mn-lt"/>
                <a:cs typeface="+mn-cs"/>
              </a:rPr>
              <a:t>كيف تتكون الأحافير؟</a:t>
            </a:r>
            <a:endParaRPr lang="en-US" sz="4800" b="1" dirty="0">
              <a:latin typeface="+mn-lt"/>
              <a:cs typeface="+mn-cs"/>
            </a:endParaRPr>
          </a:p>
        </p:txBody>
      </p:sp>
      <p:grpSp>
        <p:nvGrpSpPr>
          <p:cNvPr id="37" name="Group 9"/>
          <p:cNvGrpSpPr>
            <a:grpSpLocks/>
          </p:cNvGrpSpPr>
          <p:nvPr/>
        </p:nvGrpSpPr>
        <p:grpSpPr bwMode="auto">
          <a:xfrm>
            <a:off x="6001535" y="1643063"/>
            <a:ext cx="3356810" cy="1500187"/>
            <a:chOff x="5850296" y="642918"/>
            <a:chExt cx="2365042" cy="1500198"/>
          </a:xfrm>
          <a:noFill/>
        </p:grpSpPr>
        <p:sp>
          <p:nvSpPr>
            <p:cNvPr id="38" name="Oval Callout 10"/>
            <p:cNvSpPr/>
            <p:nvPr/>
          </p:nvSpPr>
          <p:spPr>
            <a:xfrm>
              <a:off x="6000760" y="642918"/>
              <a:ext cx="2214578" cy="1500198"/>
            </a:xfrm>
            <a:prstGeom prst="wedgeEllipseCallout">
              <a:avLst>
                <a:gd name="adj1" fmla="val -14904"/>
                <a:gd name="adj2" fmla="val 18691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9" name="TextBox 11"/>
            <p:cNvSpPr txBox="1"/>
            <p:nvPr/>
          </p:nvSpPr>
          <p:spPr>
            <a:xfrm>
              <a:off x="5850296" y="1055991"/>
              <a:ext cx="1542411" cy="707891"/>
            </a:xfrm>
            <a:prstGeom prst="rect">
              <a:avLst/>
            </a:prstGeom>
            <a:grpFill/>
            <a:ln>
              <a:noFill/>
            </a:ln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  <a:latin typeface="+mn-lt"/>
                  <a:cs typeface="+mn-cs"/>
                </a:rPr>
                <a:t>الهدف</a:t>
              </a:r>
            </a:p>
          </p:txBody>
        </p:sp>
      </p:grp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1864104" y="2796161"/>
            <a:ext cx="5900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3600" b="1" dirty="0">
                <a:latin typeface="Times New Roman" pitchFamily="18" charset="0"/>
                <a:cs typeface="+mn-cs"/>
              </a:rPr>
              <a:t>معرفة كيف أصبحت المخلوقات الحية التي عاشت في الماضي أحاف</a:t>
            </a:r>
            <a:r>
              <a:rPr lang="ar-SA" sz="3600" b="1" dirty="0">
                <a:latin typeface="Times New Roman" pitchFamily="18" charset="0"/>
                <a:cs typeface="+mn-cs"/>
              </a:rPr>
              <a:t>ي</a:t>
            </a:r>
            <a:r>
              <a:rPr lang="ar-EG" sz="3600" b="1" dirty="0">
                <a:latin typeface="Times New Roman" pitchFamily="18" charset="0"/>
                <a:cs typeface="+mn-cs"/>
              </a:rPr>
              <a:t>ر.</a:t>
            </a:r>
            <a:endParaRPr lang="en-US" sz="3600" dirty="0">
              <a:latin typeface="Times New Roman" pitchFamily="18" charset="0"/>
              <a:cs typeface="+mn-cs"/>
            </a:endParaRPr>
          </a:p>
        </p:txBody>
      </p:sp>
      <p:sp>
        <p:nvSpPr>
          <p:cNvPr id="41" name="TextBox 2"/>
          <p:cNvSpPr txBox="1">
            <a:spLocks noChangeArrowheads="1"/>
          </p:cNvSpPr>
          <p:nvPr/>
        </p:nvSpPr>
        <p:spPr bwMode="auto">
          <a:xfrm>
            <a:off x="821329" y="4060775"/>
            <a:ext cx="750134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1 - </a:t>
            </a: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أعمل نموذج</a:t>
            </a:r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ا: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أحمل الملعقة فوق المنشفة الورقية، ثم أضع كمية من الصمغ في الملعقة وأتركه 10 دقائق. وهذا يمثل نموذج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 للمادة الصمغية الشجرية.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  استقص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كش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هد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عرفة كيف أصبحت المخلوقات ال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عمل نموذجا أحمل الملعقة فوق المنش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جموعة 14"/>
          <p:cNvGrpSpPr/>
          <p:nvPr/>
        </p:nvGrpSpPr>
        <p:grpSpPr>
          <a:xfrm>
            <a:off x="2367369" y="535785"/>
            <a:ext cx="4776831" cy="5786430"/>
            <a:chOff x="-372378" y="1963026"/>
            <a:chExt cx="2928926" cy="6461481"/>
          </a:xfrm>
        </p:grpSpPr>
        <p:sp>
          <p:nvSpPr>
            <p:cNvPr id="31" name="مستطيل 30"/>
            <p:cNvSpPr/>
            <p:nvPr/>
          </p:nvSpPr>
          <p:spPr>
            <a:xfrm>
              <a:off x="-372378" y="1963026"/>
              <a:ext cx="2928926" cy="6461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32" name="مستطيل 31"/>
            <p:cNvSpPr/>
            <p:nvPr/>
          </p:nvSpPr>
          <p:spPr>
            <a:xfrm>
              <a:off x="-372378" y="1963026"/>
              <a:ext cx="2928926" cy="714379"/>
            </a:xfrm>
            <a:prstGeom prst="rect">
              <a:avLst/>
            </a:prstGeom>
            <a:solidFill>
              <a:srgbClr val="EFD19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346" y="1237479"/>
            <a:ext cx="1452559" cy="81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 rotWithShape="1">
          <a:blip r:embed="rId9"/>
          <a:srcRect b="33031"/>
          <a:stretch/>
        </p:blipFill>
        <p:spPr bwMode="auto">
          <a:xfrm>
            <a:off x="4000950" y="2332887"/>
            <a:ext cx="1286040" cy="81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7295" y="5165188"/>
            <a:ext cx="1424610" cy="68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سحابة 4"/>
          <p:cNvSpPr/>
          <p:nvPr/>
        </p:nvSpPr>
        <p:spPr bwMode="auto">
          <a:xfrm>
            <a:off x="3112709" y="224109"/>
            <a:ext cx="3286148" cy="1285884"/>
          </a:xfrm>
          <a:prstGeom prst="cloud">
            <a:avLst/>
          </a:prstGeom>
          <a:noFill/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</a:rPr>
              <a:t>أحتاج إلى</a:t>
            </a:r>
          </a:p>
        </p:txBody>
      </p:sp>
      <p:pic>
        <p:nvPicPr>
          <p:cNvPr id="4105" name="Picture 17"/>
          <p:cNvPicPr>
            <a:picLocks noChangeAspect="1" noChangeArrowheads="1"/>
          </p:cNvPicPr>
          <p:nvPr/>
        </p:nvPicPr>
        <p:blipFill rotWithShape="1">
          <a:blip r:embed="rId11"/>
          <a:srcRect b="22257"/>
          <a:stretch/>
        </p:blipFill>
        <p:spPr bwMode="auto">
          <a:xfrm>
            <a:off x="4141295" y="3702473"/>
            <a:ext cx="1092171" cy="89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C6AC6FD-AD0B-4F64-8A56-FBCF0E7163E7}"/>
              </a:ext>
            </a:extLst>
          </p:cNvPr>
          <p:cNvSpPr txBox="1"/>
          <p:nvPr/>
        </p:nvSpPr>
        <p:spPr>
          <a:xfrm>
            <a:off x="3793190" y="1883605"/>
            <a:ext cx="19251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>
                <a:solidFill>
                  <a:srgbClr val="C00000"/>
                </a:solidFill>
              </a:rPr>
              <a:t>ملعقة بلاستيكية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9822078-8364-482E-B76A-68CA57D7CAEF}"/>
              </a:ext>
            </a:extLst>
          </p:cNvPr>
          <p:cNvSpPr txBox="1"/>
          <p:nvPr/>
        </p:nvSpPr>
        <p:spPr>
          <a:xfrm>
            <a:off x="3947726" y="3240808"/>
            <a:ext cx="19251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>
                <a:solidFill>
                  <a:srgbClr val="C00000"/>
                </a:solidFill>
              </a:rPr>
              <a:t>منشفة ورقية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0767CBEA-1503-4721-BEAA-2BD039CBF05C}"/>
              </a:ext>
            </a:extLst>
          </p:cNvPr>
          <p:cNvSpPr txBox="1"/>
          <p:nvPr/>
        </p:nvSpPr>
        <p:spPr>
          <a:xfrm>
            <a:off x="4270872" y="4620237"/>
            <a:ext cx="19251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>
                <a:solidFill>
                  <a:srgbClr val="C00000"/>
                </a:solidFill>
              </a:rPr>
              <a:t>صمغ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D5A9FB5E-FCAC-4881-8E5E-E25A7D1ABAF2}"/>
              </a:ext>
            </a:extLst>
          </p:cNvPr>
          <p:cNvSpPr txBox="1"/>
          <p:nvPr/>
        </p:nvSpPr>
        <p:spPr>
          <a:xfrm>
            <a:off x="3925737" y="5829127"/>
            <a:ext cx="19251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b="1" dirty="0">
                <a:solidFill>
                  <a:srgbClr val="C00000"/>
                </a:solidFill>
              </a:rPr>
              <a:t>شريحتي تفاح</a:t>
            </a:r>
          </a:p>
        </p:txBody>
      </p:sp>
    </p:spTree>
    <p:extLst>
      <p:ext uri="{BB962C8B-B14F-4D97-AF65-F5344CB8AC3E}">
        <p14:creationId xmlns:p14="http://schemas.microsoft.com/office/powerpoint/2010/main" val="2593847992"/>
      </p:ext>
    </p:extLst>
  </p:cSld>
  <p:clrMapOvr>
    <a:masterClrMapping/>
  </p:clrMapOvr>
  <p:transition>
    <p:strips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تاج ا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لعقة بلاستيك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نشفة ورق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صم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شريحتي تف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187624" y="642920"/>
            <a:ext cx="8599349" cy="1500187"/>
            <a:chOff x="5051608" y="428514"/>
            <a:chExt cx="3802618" cy="1500670"/>
          </a:xfrm>
          <a:noFill/>
        </p:grpSpPr>
        <p:sp>
          <p:nvSpPr>
            <p:cNvPr id="35" name="Oval 7"/>
            <p:cNvSpPr/>
            <p:nvPr/>
          </p:nvSpPr>
          <p:spPr>
            <a:xfrm>
              <a:off x="5790040" y="714356"/>
              <a:ext cx="3064186" cy="12148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6" name="Rectangle 8"/>
            <p:cNvSpPr/>
            <p:nvPr/>
          </p:nvSpPr>
          <p:spPr>
            <a:xfrm>
              <a:off x="5051608" y="428514"/>
              <a:ext cx="2361436" cy="83126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atin typeface="+mn-lt"/>
                  <a:cs typeface="+mn-cs"/>
                </a:rPr>
                <a:t>كيف تتكون الأحافير؟</a:t>
              </a:r>
              <a:endParaRPr lang="en-US" sz="4800" b="1" dirty="0">
                <a:latin typeface="+mn-lt"/>
                <a:cs typeface="+mn-cs"/>
              </a:endParaRPr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5292080" y="1264257"/>
            <a:ext cx="3143250" cy="1500200"/>
            <a:chOff x="6000760" y="642905"/>
            <a:chExt cx="2214578" cy="1500211"/>
          </a:xfrm>
          <a:noFill/>
        </p:grpSpPr>
        <p:sp>
          <p:nvSpPr>
            <p:cNvPr id="38" name="Oval Callout 10"/>
            <p:cNvSpPr/>
            <p:nvPr/>
          </p:nvSpPr>
          <p:spPr>
            <a:xfrm>
              <a:off x="6000760" y="642918"/>
              <a:ext cx="2214578" cy="1500198"/>
            </a:xfrm>
            <a:prstGeom prst="wedgeEllipseCallout">
              <a:avLst>
                <a:gd name="adj1" fmla="val -14904"/>
                <a:gd name="adj2" fmla="val 18691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9" name="TextBox 11"/>
            <p:cNvSpPr txBox="1"/>
            <p:nvPr/>
          </p:nvSpPr>
          <p:spPr>
            <a:xfrm>
              <a:off x="6353079" y="642905"/>
              <a:ext cx="1542411" cy="707891"/>
            </a:xfrm>
            <a:prstGeom prst="rect">
              <a:avLst/>
            </a:prstGeom>
            <a:grpFill/>
            <a:ln>
              <a:noFill/>
            </a:ln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  <a:latin typeface="+mn-lt"/>
                  <a:cs typeface="+mn-cs"/>
                </a:rPr>
                <a:t>الهدف</a:t>
              </a:r>
            </a:p>
          </p:txBody>
        </p:sp>
      </p:grp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1355018" y="1878529"/>
            <a:ext cx="5900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3600" b="1" dirty="0">
                <a:latin typeface="Times New Roman" pitchFamily="18" charset="0"/>
                <a:cs typeface="+mn-cs"/>
              </a:rPr>
              <a:t>معرفة كيف أصبحت المخلوقات الحية التي عاشت في الماضي </a:t>
            </a:r>
            <a:r>
              <a:rPr lang="ar-EG" sz="3600" b="1" dirty="0" err="1">
                <a:latin typeface="Times New Roman" pitchFamily="18" charset="0"/>
                <a:cs typeface="+mn-cs"/>
              </a:rPr>
              <a:t>أحافير</a:t>
            </a:r>
            <a:r>
              <a:rPr lang="ar-EG" sz="3600" b="1" dirty="0">
                <a:latin typeface="Times New Roman" pitchFamily="18" charset="0"/>
                <a:cs typeface="+mn-cs"/>
              </a:rPr>
              <a:t>.</a:t>
            </a:r>
            <a:endParaRPr lang="en-US" sz="3600" dirty="0">
              <a:latin typeface="Times New Roman" pitchFamily="18" charset="0"/>
              <a:cs typeface="+mn-cs"/>
            </a:endParaRP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683568" y="3429000"/>
            <a:ext cx="74705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أعمل نموذج</a:t>
            </a:r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ا: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أضع شريحة من التفاح في الصمغ. وهذا يمثل نموذج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 للمخلوق الحي وقد التصق بصمغ الأشجار. أضع ببطء صمغ</a:t>
            </a:r>
            <a:r>
              <a:rPr lang="ar-SA" sz="3600" b="1" dirty="0" err="1">
                <a:latin typeface="Times New Roman" pitchFamily="18" charset="0"/>
                <a:cs typeface="Times New Roman" pitchFamily="18" charset="0"/>
              </a:rPr>
              <a:t>ًا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 أكثر حتى أغط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 شريحة التفاح تمام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ا.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عمل نموذجا أضع شريحة من التف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259631" y="469723"/>
            <a:ext cx="8527343" cy="1673384"/>
            <a:chOff x="5083449" y="255261"/>
            <a:chExt cx="3770777" cy="1673923"/>
          </a:xfrm>
          <a:noFill/>
        </p:grpSpPr>
        <p:sp>
          <p:nvSpPr>
            <p:cNvPr id="35" name="Oval 7"/>
            <p:cNvSpPr/>
            <p:nvPr/>
          </p:nvSpPr>
          <p:spPr>
            <a:xfrm>
              <a:off x="5790040" y="714356"/>
              <a:ext cx="3064186" cy="12148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6" name="Rectangle 8"/>
            <p:cNvSpPr/>
            <p:nvPr/>
          </p:nvSpPr>
          <p:spPr>
            <a:xfrm>
              <a:off x="5083449" y="255261"/>
              <a:ext cx="2361436" cy="83126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atin typeface="+mn-lt"/>
                  <a:cs typeface="+mn-cs"/>
                </a:rPr>
                <a:t>كيف تتكون الأحافير؟</a:t>
              </a:r>
              <a:endParaRPr lang="en-US" sz="4800" b="1" dirty="0">
                <a:latin typeface="+mn-lt"/>
                <a:cs typeface="+mn-cs"/>
              </a:endParaRPr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6143681" y="1032341"/>
            <a:ext cx="3214664" cy="2110909"/>
            <a:chOff x="5950445" y="32192"/>
            <a:chExt cx="2264893" cy="2110924"/>
          </a:xfrm>
          <a:noFill/>
        </p:grpSpPr>
        <p:sp>
          <p:nvSpPr>
            <p:cNvPr id="38" name="Oval Callout 10"/>
            <p:cNvSpPr/>
            <p:nvPr/>
          </p:nvSpPr>
          <p:spPr>
            <a:xfrm>
              <a:off x="6000760" y="642918"/>
              <a:ext cx="2214578" cy="1500198"/>
            </a:xfrm>
            <a:prstGeom prst="wedgeEllipseCallout">
              <a:avLst>
                <a:gd name="adj1" fmla="val -14904"/>
                <a:gd name="adj2" fmla="val 18691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9" name="TextBox 11"/>
            <p:cNvSpPr txBox="1"/>
            <p:nvPr/>
          </p:nvSpPr>
          <p:spPr>
            <a:xfrm>
              <a:off x="5950445" y="32192"/>
              <a:ext cx="1542411" cy="707891"/>
            </a:xfrm>
            <a:prstGeom prst="rect">
              <a:avLst/>
            </a:prstGeom>
            <a:grpFill/>
            <a:ln>
              <a:noFill/>
            </a:ln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  <a:latin typeface="+mn-lt"/>
                  <a:cs typeface="+mn-cs"/>
                </a:rPr>
                <a:t>الهدف</a:t>
              </a:r>
            </a:p>
          </p:txBody>
        </p:sp>
      </p:grp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1115616" y="1643063"/>
            <a:ext cx="5900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3600" b="1" dirty="0">
                <a:latin typeface="Times New Roman" pitchFamily="18" charset="0"/>
                <a:cs typeface="+mn-cs"/>
              </a:rPr>
              <a:t>معرفة كيف أصبحت المخلوقات الحية التي عاشت في الماضي </a:t>
            </a:r>
            <a:r>
              <a:rPr lang="ar-EG" sz="3600" b="1" dirty="0" err="1">
                <a:latin typeface="Times New Roman" pitchFamily="18" charset="0"/>
                <a:cs typeface="+mn-cs"/>
              </a:rPr>
              <a:t>أحافير</a:t>
            </a:r>
            <a:r>
              <a:rPr lang="ar-EG" sz="3600" b="1" dirty="0">
                <a:latin typeface="Times New Roman" pitchFamily="18" charset="0"/>
                <a:cs typeface="+mn-cs"/>
              </a:rPr>
              <a:t>.</a:t>
            </a:r>
            <a:endParaRPr lang="en-US" sz="3600" dirty="0">
              <a:latin typeface="Times New Roman" pitchFamily="18" charset="0"/>
              <a:cs typeface="+mn-cs"/>
            </a:endParaRP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1258965" y="3068960"/>
            <a:ext cx="662607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3 - </a:t>
            </a:r>
            <a:r>
              <a:rPr lang="ar-EG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أتعامل مع المتغيرات.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أضع الملعقة على المنشفة الورقية، وأضع بجانبها شريحة التفاح الأخرى.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عامل مع المتغيرات أضع الملعقة على المنش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467544" y="432699"/>
            <a:ext cx="6929438" cy="1214437"/>
            <a:chOff x="5790040" y="714356"/>
            <a:chExt cx="3064186" cy="1214828"/>
          </a:xfrm>
          <a:noFill/>
        </p:grpSpPr>
        <p:sp>
          <p:nvSpPr>
            <p:cNvPr id="35" name="Oval 7"/>
            <p:cNvSpPr/>
            <p:nvPr/>
          </p:nvSpPr>
          <p:spPr>
            <a:xfrm>
              <a:off x="5790040" y="714356"/>
              <a:ext cx="3064186" cy="12148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6" name="Rectangle 8"/>
            <p:cNvSpPr/>
            <p:nvPr/>
          </p:nvSpPr>
          <p:spPr>
            <a:xfrm>
              <a:off x="6109767" y="785817"/>
              <a:ext cx="2361436" cy="831265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atin typeface="+mn-lt"/>
                  <a:cs typeface="+mn-cs"/>
                </a:rPr>
                <a:t>كيف تتكون الأحافير؟</a:t>
              </a:r>
              <a:endParaRPr lang="en-US" sz="4800" b="1" dirty="0">
                <a:latin typeface="+mn-lt"/>
                <a:cs typeface="+mn-cs"/>
              </a:endParaRPr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5502908" y="1089042"/>
            <a:ext cx="3143250" cy="1500200"/>
            <a:chOff x="6000760" y="642905"/>
            <a:chExt cx="2214578" cy="1500211"/>
          </a:xfrm>
          <a:noFill/>
        </p:grpSpPr>
        <p:sp>
          <p:nvSpPr>
            <p:cNvPr id="38" name="Oval Callout 10"/>
            <p:cNvSpPr/>
            <p:nvPr/>
          </p:nvSpPr>
          <p:spPr>
            <a:xfrm>
              <a:off x="6000760" y="642918"/>
              <a:ext cx="2214578" cy="1500198"/>
            </a:xfrm>
            <a:prstGeom prst="wedgeEllipseCallout">
              <a:avLst>
                <a:gd name="adj1" fmla="val -14904"/>
                <a:gd name="adj2" fmla="val 18691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sp>
          <p:nvSpPr>
            <p:cNvPr id="39" name="TextBox 11"/>
            <p:cNvSpPr txBox="1"/>
            <p:nvPr/>
          </p:nvSpPr>
          <p:spPr>
            <a:xfrm>
              <a:off x="6353079" y="642905"/>
              <a:ext cx="1542411" cy="707891"/>
            </a:xfrm>
            <a:prstGeom prst="rect">
              <a:avLst/>
            </a:prstGeom>
            <a:grpFill/>
            <a:ln>
              <a:noFill/>
            </a:ln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solidFill>
                    <a:srgbClr val="7030A0"/>
                  </a:solidFill>
                  <a:latin typeface="+mn-lt"/>
                  <a:cs typeface="+mn-cs"/>
                </a:rPr>
                <a:t>الهدف</a:t>
              </a:r>
            </a:p>
          </p:txBody>
        </p:sp>
      </p:grp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910236" y="1854931"/>
            <a:ext cx="59009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3600" b="1" dirty="0">
                <a:latin typeface="Times New Roman" pitchFamily="18" charset="0"/>
                <a:cs typeface="+mn-cs"/>
              </a:rPr>
              <a:t>معرفة كيف أصبحت المخلوقات الحية التي عاشت في الماضي </a:t>
            </a:r>
            <a:r>
              <a:rPr lang="ar-EG" sz="3600" b="1" dirty="0" err="1">
                <a:latin typeface="Times New Roman" pitchFamily="18" charset="0"/>
                <a:cs typeface="+mn-cs"/>
              </a:rPr>
              <a:t>أحافير</a:t>
            </a:r>
            <a:r>
              <a:rPr lang="ar-EG" sz="3600" b="1" dirty="0">
                <a:latin typeface="Times New Roman" pitchFamily="18" charset="0"/>
                <a:cs typeface="+mn-cs"/>
              </a:rPr>
              <a:t>.</a:t>
            </a:r>
            <a:endParaRPr lang="en-US" sz="3600" dirty="0">
              <a:latin typeface="Times New Roman" pitchFamily="18" charset="0"/>
              <a:cs typeface="+mn-cs"/>
            </a:endParaRPr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2267744" y="3460621"/>
            <a:ext cx="550072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4 - أراقب شريحتي التفاح من وقت إلى آخر طوال اليوم، وأسجل ملاحظاتي.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  <p:sndAc>
      <p:stSnd>
        <p:snd r:embed="rId2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راقب شريحتي التفا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تصميم افتراضي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1161</Words>
  <Application>Microsoft Office PowerPoint</Application>
  <PresentationFormat>عرض على الشاشة (4:3)</PresentationFormat>
  <Paragraphs>121</Paragraphs>
  <Slides>30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30</vt:i4>
      </vt:variant>
    </vt:vector>
  </HeadingPairs>
  <TitlesOfParts>
    <vt:vector size="37" baseType="lpstr">
      <vt:lpstr>Algerian</vt:lpstr>
      <vt:lpstr>Arial</vt:lpstr>
      <vt:lpstr>Calibri</vt:lpstr>
      <vt:lpstr>Times New Roman</vt:lpstr>
      <vt:lpstr>Office Theme</vt:lpstr>
      <vt:lpstr>تصميم افتراضي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3ب - الوحدة الثالثة - الفصل السادس</dc:title>
  <dc:subject>الدرس الثاني-  الأحافير والوقود الأحفوري</dc:subject>
  <cp:lastModifiedBy>عبيد العبيدي</cp:lastModifiedBy>
  <cp:revision>416</cp:revision>
  <dcterms:created xsi:type="dcterms:W3CDTF">2011-03-25T12:35:38Z</dcterms:created>
  <dcterms:modified xsi:type="dcterms:W3CDTF">2022-12-09T13:59:59Z</dcterms:modified>
</cp:coreProperties>
</file>