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37"/>
  </p:notesMasterIdLst>
  <p:sldIdLst>
    <p:sldId id="387" r:id="rId2"/>
    <p:sldId id="319" r:id="rId3"/>
    <p:sldId id="256" r:id="rId4"/>
    <p:sldId id="257" r:id="rId5"/>
    <p:sldId id="258" r:id="rId6"/>
    <p:sldId id="386" r:id="rId7"/>
    <p:sldId id="361" r:id="rId8"/>
    <p:sldId id="342" r:id="rId9"/>
    <p:sldId id="268" r:id="rId10"/>
    <p:sldId id="308" r:id="rId11"/>
    <p:sldId id="373" r:id="rId12"/>
    <p:sldId id="366" r:id="rId13"/>
    <p:sldId id="368" r:id="rId14"/>
    <p:sldId id="372" r:id="rId15"/>
    <p:sldId id="281" r:id="rId16"/>
    <p:sldId id="315" r:id="rId17"/>
    <p:sldId id="349" r:id="rId18"/>
    <p:sldId id="262" r:id="rId19"/>
    <p:sldId id="325" r:id="rId20"/>
    <p:sldId id="284" r:id="rId21"/>
    <p:sldId id="363" r:id="rId22"/>
    <p:sldId id="388" r:id="rId23"/>
    <p:sldId id="385" r:id="rId24"/>
    <p:sldId id="374" r:id="rId25"/>
    <p:sldId id="375" r:id="rId26"/>
    <p:sldId id="309" r:id="rId27"/>
    <p:sldId id="327" r:id="rId28"/>
    <p:sldId id="335" r:id="rId29"/>
    <p:sldId id="273" r:id="rId30"/>
    <p:sldId id="267" r:id="rId31"/>
    <p:sldId id="344" r:id="rId32"/>
    <p:sldId id="266" r:id="rId33"/>
    <p:sldId id="292" r:id="rId34"/>
    <p:sldId id="376" r:id="rId35"/>
    <p:sldId id="364"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0860" autoAdjust="0"/>
  </p:normalViewPr>
  <p:slideViewPr>
    <p:cSldViewPr>
      <p:cViewPr varScale="1">
        <p:scale>
          <a:sx n="63" d="100"/>
          <a:sy n="63" d="100"/>
        </p:scale>
        <p:origin x="1098"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19D1A8-9AA7-42F7-9AAA-694941648BB0}" type="datetimeFigureOut">
              <a:rPr lang="ar-SA" smtClean="0"/>
              <a:pPr/>
              <a:t>17/03/42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F40A102-04A7-4A2F-9364-AE0A66CF37EF}"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7429A53-FC15-41CA-88D5-FB1F41076F1E}" type="datetimeFigureOut">
              <a:rPr lang="ar-SA" smtClean="0"/>
              <a:pPr/>
              <a:t>17/03/42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322039324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7429A53-FC15-41CA-88D5-FB1F41076F1E}" type="datetimeFigureOut">
              <a:rPr lang="ar-SA" smtClean="0"/>
              <a:pPr/>
              <a:t>17/03/42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398143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7429A53-FC15-41CA-88D5-FB1F41076F1E}" type="datetimeFigureOut">
              <a:rPr lang="ar-SA" smtClean="0"/>
              <a:pPr/>
              <a:t>17/03/42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138942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ar-SA" smtClean="0"/>
              <a:t>انقر لتحرير نمط العنوان الرئيسي</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smtClean="0"/>
              <a:t>تحرير أنماط النص الرئيسي</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7429A53-FC15-41CA-88D5-FB1F41076F1E}" type="datetimeFigureOut">
              <a:rPr lang="ar-SA" smtClean="0"/>
              <a:pPr/>
              <a:t>17/03/42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178182-F4E6-43AA-9A18-D2929EF758D1}" type="slidenum">
              <a:rPr lang="ar-SA" smtClean="0"/>
              <a:pPr/>
              <a:t>‹#›</a:t>
            </a:fld>
            <a:endParaRPr lang="ar-SA"/>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45219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7429A53-FC15-41CA-88D5-FB1F41076F1E}" type="datetimeFigureOut">
              <a:rPr lang="ar-SA" smtClean="0"/>
              <a:pPr/>
              <a:t>17/03/42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357928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429A53-FC15-41CA-88D5-FB1F41076F1E}" type="datetimeFigureOut">
              <a:rPr lang="ar-SA" smtClean="0"/>
              <a:pPr/>
              <a:t>17/03/42</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170719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429A53-FC15-41CA-88D5-FB1F41076F1E}" type="datetimeFigureOut">
              <a:rPr lang="ar-SA" smtClean="0"/>
              <a:pPr/>
              <a:t>17/03/42</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362123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7429A53-FC15-41CA-88D5-FB1F41076F1E}" type="datetimeFigureOut">
              <a:rPr lang="ar-SA" smtClean="0"/>
              <a:pPr/>
              <a:t>17/03/42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393688171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7429A53-FC15-41CA-88D5-FB1F41076F1E}" type="datetimeFigureOut">
              <a:rPr lang="ar-SA" smtClean="0"/>
              <a:pPr/>
              <a:t>17/03/42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8161203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3"/>
          <p:cNvSpPr>
            <a:spLocks noGrp="1"/>
          </p:cNvSpPr>
          <p:nvPr>
            <p:ph type="dt" sz="half" idx="10"/>
          </p:nvPr>
        </p:nvSpPr>
        <p:spPr/>
        <p:txBody>
          <a:bodyPr/>
          <a:lstStyle/>
          <a:p>
            <a:fld id="{C7429A53-FC15-41CA-88D5-FB1F41076F1E}" type="datetimeFigureOut">
              <a:rPr lang="ar-SA" smtClean="0"/>
              <a:pPr/>
              <a:t>17/03/42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277288780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7429A53-FC15-41CA-88D5-FB1F41076F1E}" type="datetimeFigureOut">
              <a:rPr lang="ar-SA" smtClean="0"/>
              <a:pPr/>
              <a:t>17/03/42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32868987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7429A53-FC15-41CA-88D5-FB1F41076F1E}" type="datetimeFigureOut">
              <a:rPr lang="ar-SA" smtClean="0"/>
              <a:pPr/>
              <a:t>17/03/42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393296649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7429A53-FC15-41CA-88D5-FB1F41076F1E}" type="datetimeFigureOut">
              <a:rPr lang="ar-SA" smtClean="0"/>
              <a:pPr/>
              <a:t>17/03/42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318060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7" name="Date Placeholder 2"/>
          <p:cNvSpPr>
            <a:spLocks noGrp="1"/>
          </p:cNvSpPr>
          <p:nvPr>
            <p:ph type="dt" sz="half" idx="10"/>
          </p:nvPr>
        </p:nvSpPr>
        <p:spPr/>
        <p:txBody>
          <a:bodyPr/>
          <a:lstStyle/>
          <a:p>
            <a:fld id="{C7429A53-FC15-41CA-88D5-FB1F41076F1E}" type="datetimeFigureOut">
              <a:rPr lang="ar-SA" smtClean="0"/>
              <a:pPr/>
              <a:t>17/03/42</a:t>
            </a:fld>
            <a:endParaRPr lang="ar-SA"/>
          </a:p>
        </p:txBody>
      </p:sp>
      <p:sp>
        <p:nvSpPr>
          <p:cNvPr id="5" name="Footer Placeholder 3"/>
          <p:cNvSpPr>
            <a:spLocks noGrp="1"/>
          </p:cNvSpPr>
          <p:nvPr>
            <p:ph type="ftr" sz="quarter" idx="11"/>
          </p:nvPr>
        </p:nvSpPr>
        <p:spPr/>
        <p:txBody>
          <a:bodyPr/>
          <a:lstStyle/>
          <a:p>
            <a:endParaRPr lang="ar-SA"/>
          </a:p>
        </p:txBody>
      </p:sp>
      <p:sp>
        <p:nvSpPr>
          <p:cNvPr id="6" name="Slide Number Placeholder 4"/>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3579874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7429A53-FC15-41CA-88D5-FB1F41076F1E}" type="datetimeFigureOut">
              <a:rPr lang="ar-SA" smtClean="0"/>
              <a:pPr/>
              <a:t>17/03/42</a:t>
            </a:fld>
            <a:endParaRPr lang="ar-SA"/>
          </a:p>
        </p:txBody>
      </p:sp>
      <p:sp>
        <p:nvSpPr>
          <p:cNvPr id="5" name="Footer Placeholder 2"/>
          <p:cNvSpPr>
            <a:spLocks noGrp="1"/>
          </p:cNvSpPr>
          <p:nvPr>
            <p:ph type="ftr" sz="quarter" idx="11"/>
          </p:nvPr>
        </p:nvSpPr>
        <p:spPr/>
        <p:txBody>
          <a:bodyPr/>
          <a:lstStyle/>
          <a:p>
            <a:endParaRPr lang="ar-SA"/>
          </a:p>
        </p:txBody>
      </p:sp>
      <p:sp>
        <p:nvSpPr>
          <p:cNvPr id="6" name="Slide Number Placeholder 3"/>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5611788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7" name="Date Placeholder 4"/>
          <p:cNvSpPr>
            <a:spLocks noGrp="1"/>
          </p:cNvSpPr>
          <p:nvPr>
            <p:ph type="dt" sz="half" idx="10"/>
          </p:nvPr>
        </p:nvSpPr>
        <p:spPr/>
        <p:txBody>
          <a:bodyPr/>
          <a:lstStyle/>
          <a:p>
            <a:fld id="{C7429A53-FC15-41CA-88D5-FB1F41076F1E}" type="datetimeFigureOut">
              <a:rPr lang="ar-SA" smtClean="0"/>
              <a:pPr/>
              <a:t>17/03/42</a:t>
            </a:fld>
            <a:endParaRPr lang="ar-SA"/>
          </a:p>
        </p:txBody>
      </p:sp>
      <p:sp>
        <p:nvSpPr>
          <p:cNvPr id="5" name="Footer Placeholder 5"/>
          <p:cNvSpPr>
            <a:spLocks noGrp="1"/>
          </p:cNvSpPr>
          <p:nvPr>
            <p:ph type="ftr" sz="quarter" idx="11"/>
          </p:nvPr>
        </p:nvSpPr>
        <p:spPr/>
        <p:txBody>
          <a:bodyPr/>
          <a:lstStyle/>
          <a:p>
            <a:endParaRPr lang="ar-SA"/>
          </a:p>
        </p:txBody>
      </p:sp>
      <p:sp>
        <p:nvSpPr>
          <p:cNvPr id="6" name="Slide Number Placeholder 6"/>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393410086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7429A53-FC15-41CA-88D5-FB1F41076F1E}" type="datetimeFigureOut">
              <a:rPr lang="ar-SA" smtClean="0"/>
              <a:pPr/>
              <a:t>17/03/42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0178182-F4E6-43AA-9A18-D2929EF758D1}" type="slidenum">
              <a:rPr lang="ar-SA" smtClean="0"/>
              <a:pPr/>
              <a:t>‹#›</a:t>
            </a:fld>
            <a:endParaRPr lang="ar-SA"/>
          </a:p>
        </p:txBody>
      </p:sp>
    </p:spTree>
    <p:extLst>
      <p:ext uri="{BB962C8B-B14F-4D97-AF65-F5344CB8AC3E}">
        <p14:creationId xmlns:p14="http://schemas.microsoft.com/office/powerpoint/2010/main" val="249451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7429A53-FC15-41CA-88D5-FB1F41076F1E}" type="datetimeFigureOut">
              <a:rPr lang="ar-SA" smtClean="0"/>
              <a:pPr/>
              <a:t>17/03/42</a:t>
            </a:fld>
            <a:endParaRPr lang="ar-S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0178182-F4E6-43AA-9A18-D2929EF758D1}" type="slidenum">
              <a:rPr lang="ar-SA" smtClean="0"/>
              <a:pPr/>
              <a:t>‹#›</a:t>
            </a:fld>
            <a:endParaRPr lang="ar-SA"/>
          </a:p>
        </p:txBody>
      </p:sp>
    </p:spTree>
    <p:extLst>
      <p:ext uri="{BB962C8B-B14F-4D97-AF65-F5344CB8AC3E}">
        <p14:creationId xmlns:p14="http://schemas.microsoft.com/office/powerpoint/2010/main" val="220150688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p:fade/>
  </p:transition>
  <p:timing>
    <p:tnLst>
      <p:par>
        <p:cTn id="1" dur="indefinite" restart="never" nodeType="tmRoot"/>
      </p:par>
    </p:tnLst>
  </p:timing>
  <p:txStyles>
    <p:title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7" rtl="1" eaLnBrk="1" latinLnBrk="0" hangingPunct="1">
        <a:defRPr sz="1800" kern="1200">
          <a:solidFill>
            <a:schemeClr val="tx1"/>
          </a:solidFill>
          <a:latin typeface="+mn-lt"/>
          <a:ea typeface="+mn-ea"/>
          <a:cs typeface="+mn-cs"/>
        </a:defRPr>
      </a:lvl1pPr>
      <a:lvl2pPr marL="457207" algn="r" defTabSz="457207" rtl="1" eaLnBrk="1" latinLnBrk="0" hangingPunct="1">
        <a:defRPr sz="1800" kern="1200">
          <a:solidFill>
            <a:schemeClr val="tx1"/>
          </a:solidFill>
          <a:latin typeface="+mn-lt"/>
          <a:ea typeface="+mn-ea"/>
          <a:cs typeface="+mn-cs"/>
        </a:defRPr>
      </a:lvl2pPr>
      <a:lvl3pPr marL="914415" algn="r" defTabSz="457207" rtl="1" eaLnBrk="1" latinLnBrk="0" hangingPunct="1">
        <a:defRPr sz="1800" kern="1200">
          <a:solidFill>
            <a:schemeClr val="tx1"/>
          </a:solidFill>
          <a:latin typeface="+mn-lt"/>
          <a:ea typeface="+mn-ea"/>
          <a:cs typeface="+mn-cs"/>
        </a:defRPr>
      </a:lvl3pPr>
      <a:lvl4pPr marL="1371622" algn="r" defTabSz="457207" rtl="1" eaLnBrk="1" latinLnBrk="0" hangingPunct="1">
        <a:defRPr sz="1800" kern="1200">
          <a:solidFill>
            <a:schemeClr val="tx1"/>
          </a:solidFill>
          <a:latin typeface="+mn-lt"/>
          <a:ea typeface="+mn-ea"/>
          <a:cs typeface="+mn-cs"/>
        </a:defRPr>
      </a:lvl4pPr>
      <a:lvl5pPr marL="1828831" algn="r" defTabSz="457207" rtl="1" eaLnBrk="1" latinLnBrk="0" hangingPunct="1">
        <a:defRPr sz="1800" kern="1200">
          <a:solidFill>
            <a:schemeClr val="tx1"/>
          </a:solidFill>
          <a:latin typeface="+mn-lt"/>
          <a:ea typeface="+mn-ea"/>
          <a:cs typeface="+mn-cs"/>
        </a:defRPr>
      </a:lvl5pPr>
      <a:lvl6pPr marL="2286038" algn="r" defTabSz="457207" rtl="1" eaLnBrk="1" latinLnBrk="0" hangingPunct="1">
        <a:defRPr sz="1800" kern="1200">
          <a:solidFill>
            <a:schemeClr val="tx1"/>
          </a:solidFill>
          <a:latin typeface="+mn-lt"/>
          <a:ea typeface="+mn-ea"/>
          <a:cs typeface="+mn-cs"/>
        </a:defRPr>
      </a:lvl6pPr>
      <a:lvl7pPr marL="2743246" algn="r" defTabSz="457207" rtl="1" eaLnBrk="1" latinLnBrk="0" hangingPunct="1">
        <a:defRPr sz="1800" kern="1200">
          <a:solidFill>
            <a:schemeClr val="tx1"/>
          </a:solidFill>
          <a:latin typeface="+mn-lt"/>
          <a:ea typeface="+mn-ea"/>
          <a:cs typeface="+mn-cs"/>
        </a:defRPr>
      </a:lvl7pPr>
      <a:lvl8pPr marL="3200453" algn="r" defTabSz="457207" rtl="1" eaLnBrk="1" latinLnBrk="0" hangingPunct="1">
        <a:defRPr sz="1800" kern="1200">
          <a:solidFill>
            <a:schemeClr val="tx1"/>
          </a:solidFill>
          <a:latin typeface="+mn-lt"/>
          <a:ea typeface="+mn-ea"/>
          <a:cs typeface="+mn-cs"/>
        </a:defRPr>
      </a:lvl8pPr>
      <a:lvl9pPr marL="3657661" algn="r" defTabSz="45720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7.jpe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file:///C:\Users\sm%20sm\Downloads\&#1575;&#1604;&#1602;&#1585;&#1575;&#1606;%20&#1575;&#1604;&#1603;&#1585;&#1610;&#1605;%20&#1587;&#1608;&#1585;&#1577;%20&#1575;&#1604;&#1576;&#1602;&#1585;&#1577;%20&#1575;&#1604;&#1575;&#1610;&#1577;%2022.mp4" TargetMode="Externa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1575;&#1604;&#1605;&#1606;&#1575;&#1591;&#1602;%20&#1575;&#1604;&#1581;&#1610;&#1608;&#1610;&#1577;%20&#1593;&#1604;&#1609;%20&#1575;&#1604;&#1610;&#1575;&#1576;&#1587;&#1577;.wmv"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1575;&#1604;&#1605;&#1606;&#1575;&#1591;&#1602;%20&#1575;&#1604;&#1581;&#1610;&#1608;&#1610;&#1577;%20&#1575;&#1604;&#1605;&#1575;&#1574;&#1610;&#1577;.wmv"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32656"/>
            <a:ext cx="6858000" cy="6237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201463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43608" y="908720"/>
            <a:ext cx="7406640" cy="106737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ar-SA" sz="5400" b="1" dirty="0" smtClean="0">
                <a:solidFill>
                  <a:schemeClr val="tx1"/>
                </a:solidFill>
              </a:rPr>
              <a:t>أختبر نفسي</a:t>
            </a:r>
            <a:endParaRPr lang="ar-SA" sz="5400" b="1" dirty="0">
              <a:solidFill>
                <a:schemeClr val="tx1"/>
              </a:solidFill>
            </a:endParaRPr>
          </a:p>
        </p:txBody>
      </p:sp>
      <p:sp>
        <p:nvSpPr>
          <p:cNvPr id="3" name="عنوان فرعي 2"/>
          <p:cNvSpPr>
            <a:spLocks noGrp="1"/>
          </p:cNvSpPr>
          <p:nvPr>
            <p:ph type="subTitle" idx="1"/>
          </p:nvPr>
        </p:nvSpPr>
        <p:spPr>
          <a:xfrm>
            <a:off x="971600" y="2132856"/>
            <a:ext cx="7406640" cy="1752600"/>
          </a:xfrm>
        </p:spPr>
        <p:style>
          <a:lnRef idx="1">
            <a:schemeClr val="accent2"/>
          </a:lnRef>
          <a:fillRef idx="2">
            <a:schemeClr val="accent2"/>
          </a:fillRef>
          <a:effectRef idx="1">
            <a:schemeClr val="accent2"/>
          </a:effectRef>
          <a:fontRef idx="minor">
            <a:schemeClr val="dk1"/>
          </a:fontRef>
        </p:style>
        <p:txBody>
          <a:bodyPr>
            <a:normAutofit/>
          </a:bodyPr>
          <a:lstStyle/>
          <a:p>
            <a:pPr algn="r"/>
            <a:r>
              <a:rPr lang="ar-SA" sz="4000" b="1" dirty="0" smtClean="0">
                <a:solidFill>
                  <a:srgbClr val="FF0000"/>
                </a:solidFill>
              </a:rPr>
              <a:t>التفكير </a:t>
            </a:r>
            <a:r>
              <a:rPr lang="ar-SA" sz="4000" b="1" dirty="0" err="1" smtClean="0">
                <a:solidFill>
                  <a:srgbClr val="FF0000"/>
                </a:solidFill>
              </a:rPr>
              <a:t>الناقد.</a:t>
            </a:r>
            <a:r>
              <a:rPr lang="ar-SA" sz="4000" b="1" dirty="0" smtClean="0">
                <a:solidFill>
                  <a:srgbClr val="FF0000"/>
                </a:solidFill>
              </a:rPr>
              <a:t> </a:t>
            </a:r>
            <a:r>
              <a:rPr lang="ar-SA" sz="4000" b="1" dirty="0" smtClean="0">
                <a:solidFill>
                  <a:schemeClr val="bg1"/>
                </a:solidFill>
              </a:rPr>
              <a:t>ما العوامل الحيوية والعوامل </a:t>
            </a:r>
            <a:r>
              <a:rPr lang="ar-SA" sz="4000" b="1" dirty="0" err="1" smtClean="0">
                <a:solidFill>
                  <a:schemeClr val="bg1"/>
                </a:solidFill>
              </a:rPr>
              <a:t>اللاحيوية</a:t>
            </a:r>
            <a:r>
              <a:rPr lang="ar-SA" sz="4000" b="1" dirty="0" smtClean="0">
                <a:solidFill>
                  <a:schemeClr val="bg1"/>
                </a:solidFill>
              </a:rPr>
              <a:t> التي أعتمد عليها في </a:t>
            </a:r>
            <a:r>
              <a:rPr lang="ar-SA" sz="4000" b="1" dirty="0" err="1" smtClean="0">
                <a:solidFill>
                  <a:schemeClr val="bg1"/>
                </a:solidFill>
              </a:rPr>
              <a:t>حياتي؟</a:t>
            </a:r>
            <a:endParaRPr lang="ar-SA" sz="40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وسيلة شرح مستطيلة مستديرة الزوايا 4"/>
          <p:cNvSpPr/>
          <p:nvPr/>
        </p:nvSpPr>
        <p:spPr>
          <a:xfrm>
            <a:off x="971600" y="188640"/>
            <a:ext cx="7848872" cy="792088"/>
          </a:xfrm>
          <a:prstGeom prst="wedgeRoundRectCallout">
            <a:avLst>
              <a:gd name="adj1" fmla="val -20833"/>
              <a:gd name="adj2" fmla="val 51553"/>
              <a:gd name="adj3" fmla="val 16667"/>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7030A0"/>
                </a:solidFill>
              </a:rPr>
              <a:t>أقرئي الشكل ص96ثم أجيبي على الأسئلة المتعلقة بالشكل</a:t>
            </a:r>
          </a:p>
        </p:txBody>
      </p:sp>
      <p:pic>
        <p:nvPicPr>
          <p:cNvPr id="1026" name="Picture 2"/>
          <p:cNvPicPr>
            <a:picLocks noChangeAspect="1" noChangeArrowheads="1"/>
          </p:cNvPicPr>
          <p:nvPr/>
        </p:nvPicPr>
        <p:blipFill>
          <a:blip r:embed="rId2" cstate="print"/>
          <a:srcRect/>
          <a:stretch>
            <a:fillRect/>
          </a:stretch>
        </p:blipFill>
        <p:spPr bwMode="auto">
          <a:xfrm>
            <a:off x="6660232" y="1268761"/>
            <a:ext cx="2304256" cy="2592288"/>
          </a:xfrm>
          <a:prstGeom prst="ellipse">
            <a:avLst/>
          </a:prstGeom>
          <a:ln>
            <a:noFill/>
          </a:ln>
          <a:effectLst>
            <a:softEdge rad="112500"/>
          </a:effectLst>
        </p:spPr>
      </p:pic>
      <p:pic>
        <p:nvPicPr>
          <p:cNvPr id="4" name="صورة 3"/>
          <p:cNvPicPr>
            <a:picLocks noChangeAspect="1"/>
          </p:cNvPicPr>
          <p:nvPr/>
        </p:nvPicPr>
        <p:blipFill rotWithShape="1">
          <a:blip r:embed="rId3"/>
          <a:srcRect l="4966" t="4547" r="8139" b="5884"/>
          <a:stretch/>
        </p:blipFill>
        <p:spPr>
          <a:xfrm>
            <a:off x="1403647" y="980728"/>
            <a:ext cx="5040561" cy="5688631"/>
          </a:xfrm>
          <a:prstGeom prst="rect">
            <a:avLst/>
          </a:prstGeom>
        </p:spPr>
      </p:pic>
      <p:sp>
        <p:nvSpPr>
          <p:cNvPr id="6" name="مربع نص 5"/>
          <p:cNvSpPr txBox="1"/>
          <p:nvPr/>
        </p:nvSpPr>
        <p:spPr>
          <a:xfrm>
            <a:off x="3059832" y="4781912"/>
            <a:ext cx="321865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endParaRPr lang="ar-SA" dirty="0"/>
          </a:p>
        </p:txBody>
      </p:sp>
      <p:sp>
        <p:nvSpPr>
          <p:cNvPr id="9" name="مربع نص 8"/>
          <p:cNvSpPr txBox="1"/>
          <p:nvPr/>
        </p:nvSpPr>
        <p:spPr>
          <a:xfrm>
            <a:off x="2987824" y="5356303"/>
            <a:ext cx="316835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endParaRPr lang="ar-SA" dirty="0"/>
          </a:p>
        </p:txBody>
      </p:sp>
      <p:sp>
        <p:nvSpPr>
          <p:cNvPr id="10" name="مربع نص 9"/>
          <p:cNvSpPr txBox="1"/>
          <p:nvPr/>
        </p:nvSpPr>
        <p:spPr>
          <a:xfrm>
            <a:off x="1691680" y="6011996"/>
            <a:ext cx="4514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endParaRPr lang="ar-S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796606407cb2d4efe937045b5298e54a.gif"/>
          <p:cNvPicPr>
            <a:picLocks noChangeAspect="1"/>
          </p:cNvPicPr>
          <p:nvPr/>
        </p:nvPicPr>
        <p:blipFill>
          <a:blip r:embed="rId2" cstate="print"/>
          <a:stretch>
            <a:fillRect/>
          </a:stretch>
        </p:blipFill>
        <p:spPr>
          <a:xfrm>
            <a:off x="2195736" y="2132856"/>
            <a:ext cx="4896544" cy="41044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مربع نص 2"/>
          <p:cNvSpPr txBox="1"/>
          <p:nvPr/>
        </p:nvSpPr>
        <p:spPr>
          <a:xfrm>
            <a:off x="323528" y="548680"/>
            <a:ext cx="842493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7200" b="1" dirty="0" smtClean="0">
                <a:ln/>
                <a:solidFill>
                  <a:srgbClr val="FF0000"/>
                </a:solidFill>
              </a:rPr>
              <a:t>في حفظ الرحمن</a:t>
            </a:r>
            <a:endParaRPr lang="ar-SA" sz="7200" b="1" dirty="0">
              <a:ln/>
              <a:solidFill>
                <a:srgbClr val="FF000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32560" y="647930"/>
            <a:ext cx="7406640" cy="1124886"/>
          </a:xfrm>
        </p:spPr>
        <p:style>
          <a:lnRef idx="3">
            <a:schemeClr val="lt1"/>
          </a:lnRef>
          <a:fillRef idx="1">
            <a:schemeClr val="accent2"/>
          </a:fillRef>
          <a:effectRef idx="1">
            <a:schemeClr val="accent2"/>
          </a:effectRef>
          <a:fontRef idx="minor">
            <a:schemeClr val="lt1"/>
          </a:fontRef>
        </p:style>
        <p:txBody>
          <a:bodyPr>
            <a:normAutofit/>
          </a:bodyPr>
          <a:lstStyle/>
          <a:p>
            <a:pPr algn="ctr"/>
            <a:r>
              <a:rPr lang="ar-SA" sz="6000" b="1" dirty="0" smtClean="0"/>
              <a:t>تابع الدرس الأول</a:t>
            </a:r>
            <a:endParaRPr lang="ar-SA" sz="6000" b="1" dirty="0"/>
          </a:p>
        </p:txBody>
      </p:sp>
      <p:sp>
        <p:nvSpPr>
          <p:cNvPr id="8" name="مخطط انسيابي: متعدد المستندات 7"/>
          <p:cNvSpPr/>
          <p:nvPr/>
        </p:nvSpPr>
        <p:spPr>
          <a:xfrm>
            <a:off x="630288" y="1861110"/>
            <a:ext cx="8208912" cy="3600400"/>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7" name="عنوان فرعي 6"/>
          <p:cNvSpPr>
            <a:spLocks noGrp="1"/>
          </p:cNvSpPr>
          <p:nvPr>
            <p:ph type="subTitle" idx="1"/>
          </p:nvPr>
        </p:nvSpPr>
        <p:spPr>
          <a:xfrm>
            <a:off x="1187624" y="3068960"/>
            <a:ext cx="6552728" cy="1008112"/>
          </a:xfrm>
        </p:spPr>
        <p:style>
          <a:lnRef idx="1">
            <a:schemeClr val="accent5"/>
          </a:lnRef>
          <a:fillRef idx="2">
            <a:schemeClr val="accent5"/>
          </a:fillRef>
          <a:effectRef idx="1">
            <a:schemeClr val="accent5"/>
          </a:effectRef>
          <a:fontRef idx="minor">
            <a:schemeClr val="dk1"/>
          </a:fontRef>
        </p:style>
        <p:txBody>
          <a:bodyPr/>
          <a:lstStyle/>
          <a:p>
            <a:pPr lvl="0" algn="ctr"/>
            <a:r>
              <a:rPr lang="ar-SA" sz="6000" b="1" dirty="0" smtClean="0">
                <a:solidFill>
                  <a:srgbClr val="FF0000"/>
                </a:solidFill>
              </a:rPr>
              <a:t>مقدمة في الأنظمة البيئية</a:t>
            </a:r>
            <a:endParaRPr lang="ar-SA" sz="6000" dirty="0" smtClean="0">
              <a:solidFill>
                <a:srgbClr val="FF0000"/>
              </a:solidFill>
            </a:endParaRPr>
          </a:p>
          <a:p>
            <a:endParaRPr lang="ar-SA" dirty="0"/>
          </a:p>
        </p:txBody>
      </p:sp>
      <p:sp>
        <p:nvSpPr>
          <p:cNvPr id="4" name="عنوان فرعي 2"/>
          <p:cNvSpPr txBox="1">
            <a:spLocks/>
          </p:cNvSpPr>
          <p:nvPr/>
        </p:nvSpPr>
        <p:spPr>
          <a:xfrm>
            <a:off x="1475656" y="1844824"/>
            <a:ext cx="6400800" cy="622920"/>
          </a:xfrm>
          <a:prstGeom prst="rect">
            <a:avLst/>
          </a:prstGeom>
        </p:spPr>
        <p:txBody>
          <a:bodyPr tIns="0">
            <a:noAutofit/>
          </a:bodyPr>
          <a:lstStyle/>
          <a:p>
            <a:pPr marL="27432" marR="0" lvl="0" indent="0" algn="l"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ar-SA" sz="60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additive="base">
                                        <p:cTn id="12"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7">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images.jpg"/>
          <p:cNvPicPr>
            <a:picLocks noChangeAspect="1"/>
          </p:cNvPicPr>
          <p:nvPr/>
        </p:nvPicPr>
        <p:blipFill>
          <a:blip r:embed="rId2" cstate="print"/>
          <a:stretch>
            <a:fillRect/>
          </a:stretch>
        </p:blipFill>
        <p:spPr>
          <a:xfrm>
            <a:off x="1154014" y="3444066"/>
            <a:ext cx="3366045" cy="2952328"/>
          </a:xfrm>
          <a:prstGeom prst="ellipse">
            <a:avLst/>
          </a:prstGeom>
          <a:ln>
            <a:noFill/>
          </a:ln>
          <a:effectLst>
            <a:softEdge rad="112500"/>
          </a:effectLst>
        </p:spPr>
      </p:pic>
      <p:pic>
        <p:nvPicPr>
          <p:cNvPr id="5" name="صورة 4" descr="2868.gif"/>
          <p:cNvPicPr>
            <a:picLocks noChangeAspect="1"/>
          </p:cNvPicPr>
          <p:nvPr/>
        </p:nvPicPr>
        <p:blipFill>
          <a:blip r:embed="rId3" cstate="print"/>
          <a:stretch>
            <a:fillRect/>
          </a:stretch>
        </p:blipFill>
        <p:spPr>
          <a:xfrm>
            <a:off x="5408664" y="281381"/>
            <a:ext cx="2899306" cy="3124363"/>
          </a:xfrm>
          <a:prstGeom prst="ellipse">
            <a:avLst/>
          </a:prstGeom>
          <a:ln>
            <a:noFill/>
          </a:ln>
          <a:effectLst>
            <a:softEdge rad="112500"/>
          </a:effectLst>
        </p:spPr>
      </p:pic>
      <p:sp>
        <p:nvSpPr>
          <p:cNvPr id="12" name="وسيلة شرح بيضاوية 11"/>
          <p:cNvSpPr/>
          <p:nvPr/>
        </p:nvSpPr>
        <p:spPr>
          <a:xfrm>
            <a:off x="1937305" y="4037730"/>
            <a:ext cx="1928030" cy="1649467"/>
          </a:xfrm>
          <a:prstGeom prst="wedgeEllipseCallout">
            <a:avLst/>
          </a:prstGeom>
        </p:spPr>
        <p:style>
          <a:lnRef idx="2">
            <a:schemeClr val="accent3"/>
          </a:lnRef>
          <a:fillRef idx="1">
            <a:schemeClr val="lt1"/>
          </a:fillRef>
          <a:effectRef idx="0">
            <a:schemeClr val="accent3"/>
          </a:effectRef>
          <a:fontRef idx="minor">
            <a:schemeClr val="dk1"/>
          </a:fontRef>
        </p:style>
        <p:txBody>
          <a:bodyPr rtlCol="1" anchor="ctr"/>
          <a:lstStyle/>
          <a:p>
            <a:r>
              <a:rPr lang="ar-SA" sz="3200" b="1" dirty="0" smtClean="0"/>
              <a:t>ما العوامل </a:t>
            </a:r>
            <a:r>
              <a:rPr lang="ar-SA" sz="3200" b="1" dirty="0" err="1" smtClean="0"/>
              <a:t>الاحيوية</a:t>
            </a:r>
            <a:endParaRPr lang="ar-SA" sz="3200" b="1" dirty="0"/>
          </a:p>
        </p:txBody>
      </p:sp>
      <p:sp>
        <p:nvSpPr>
          <p:cNvPr id="17" name="وسيلة شرح خطية 2 16"/>
          <p:cNvSpPr/>
          <p:nvPr/>
        </p:nvSpPr>
        <p:spPr>
          <a:xfrm>
            <a:off x="5958217" y="981470"/>
            <a:ext cx="1800200" cy="1512168"/>
          </a:xfrm>
          <a:prstGeom prst="borderCallout2">
            <a:avLst>
              <a:gd name="adj1" fmla="val 108151"/>
              <a:gd name="adj2" fmla="val 49388"/>
              <a:gd name="adj3" fmla="val 100852"/>
              <a:gd name="adj4" fmla="val 47025"/>
              <a:gd name="adj5" fmla="val 102891"/>
              <a:gd name="adj6" fmla="val 82824"/>
            </a:avLst>
          </a:prstGeom>
          <a:ln w="76200"/>
        </p:spPr>
        <p:style>
          <a:lnRef idx="2">
            <a:schemeClr val="accent3"/>
          </a:lnRef>
          <a:fillRef idx="1">
            <a:schemeClr val="lt1"/>
          </a:fillRef>
          <a:effectRef idx="0">
            <a:schemeClr val="accent3"/>
          </a:effectRef>
          <a:fontRef idx="minor">
            <a:schemeClr val="dk1"/>
          </a:fontRef>
        </p:style>
        <p:txBody>
          <a:bodyPr rtlCol="1" anchor="ctr"/>
          <a:lstStyle/>
          <a:p>
            <a:pPr algn="ctr"/>
            <a:r>
              <a:rPr lang="ar-SA" sz="3600" b="1" dirty="0" smtClean="0"/>
              <a:t>ما النظام البيئي</a:t>
            </a:r>
            <a:endParaRPr lang="ar-SA" sz="3600" b="1" dirty="0"/>
          </a:p>
        </p:txBody>
      </p:sp>
      <p:pic>
        <p:nvPicPr>
          <p:cNvPr id="18" name="صورة 17" descr="9-280x280.jpg"/>
          <p:cNvPicPr>
            <a:picLocks noChangeAspect="1"/>
          </p:cNvPicPr>
          <p:nvPr/>
        </p:nvPicPr>
        <p:blipFill>
          <a:blip r:embed="rId4" cstate="print"/>
          <a:srcRect b="20300"/>
          <a:stretch>
            <a:fillRect/>
          </a:stretch>
        </p:blipFill>
        <p:spPr>
          <a:xfrm rot="1378847">
            <a:off x="890231" y="253511"/>
            <a:ext cx="3210079" cy="3144301"/>
          </a:xfrm>
          <a:prstGeom prst="ellipse">
            <a:avLst/>
          </a:prstGeom>
          <a:ln>
            <a:noFill/>
          </a:ln>
          <a:effectLst>
            <a:softEdge rad="112500"/>
          </a:effectLst>
        </p:spPr>
      </p:pic>
      <p:sp>
        <p:nvSpPr>
          <p:cNvPr id="20" name="وسيلة شرح بيضاوية 19"/>
          <p:cNvSpPr/>
          <p:nvPr/>
        </p:nvSpPr>
        <p:spPr>
          <a:xfrm rot="21066260">
            <a:off x="1422246" y="930610"/>
            <a:ext cx="2206153" cy="2020612"/>
          </a:xfrm>
          <a:prstGeom prst="wedgeEllipseCallout">
            <a:avLst>
              <a:gd name="adj1" fmla="val -62219"/>
              <a:gd name="adj2" fmla="val -42996"/>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3200" b="1" dirty="0" smtClean="0"/>
              <a:t>ما العوامل الحيوية</a:t>
            </a:r>
            <a:endParaRPr lang="ar-SA" sz="3200" b="1" dirty="0"/>
          </a:p>
        </p:txBody>
      </p:sp>
      <p:pic>
        <p:nvPicPr>
          <p:cNvPr id="14" name="صورة 13" descr="2905954_max.jpg"/>
          <p:cNvPicPr>
            <a:picLocks noChangeAspect="1"/>
          </p:cNvPicPr>
          <p:nvPr/>
        </p:nvPicPr>
        <p:blipFill>
          <a:blip r:embed="rId5" cstate="print"/>
          <a:stretch>
            <a:fillRect/>
          </a:stretch>
        </p:blipFill>
        <p:spPr>
          <a:xfrm>
            <a:off x="5138641" y="3405744"/>
            <a:ext cx="3439352" cy="2913440"/>
          </a:xfrm>
          <a:prstGeom prst="ellipse">
            <a:avLst/>
          </a:prstGeom>
          <a:ln>
            <a:noFill/>
          </a:ln>
          <a:effectLst>
            <a:softEdge rad="112500"/>
          </a:effectLst>
        </p:spPr>
      </p:pic>
      <p:sp>
        <p:nvSpPr>
          <p:cNvPr id="15" name="وسيلة شرح خطية 2 14"/>
          <p:cNvSpPr/>
          <p:nvPr/>
        </p:nvSpPr>
        <p:spPr>
          <a:xfrm>
            <a:off x="5897574" y="4317850"/>
            <a:ext cx="1800200" cy="1182139"/>
          </a:xfrm>
          <a:prstGeom prst="borderCallout2">
            <a:avLst>
              <a:gd name="adj1" fmla="val 108151"/>
              <a:gd name="adj2" fmla="val 49388"/>
              <a:gd name="adj3" fmla="val 100852"/>
              <a:gd name="adj4" fmla="val 47025"/>
              <a:gd name="adj5" fmla="val 101781"/>
              <a:gd name="adj6" fmla="val 94676"/>
            </a:avLst>
          </a:prstGeom>
          <a:ln w="76200"/>
        </p:spPr>
        <p:style>
          <a:lnRef idx="2">
            <a:schemeClr val="accent3"/>
          </a:lnRef>
          <a:fillRef idx="1">
            <a:schemeClr val="lt1"/>
          </a:fillRef>
          <a:effectRef idx="0">
            <a:schemeClr val="accent3"/>
          </a:effectRef>
          <a:fontRef idx="minor">
            <a:schemeClr val="dk1"/>
          </a:fontRef>
        </p:style>
        <p:txBody>
          <a:bodyPr rtlCol="1" anchor="ctr"/>
          <a:lstStyle/>
          <a:p>
            <a:pPr algn="ctr"/>
            <a:r>
              <a:rPr lang="ar-SA" sz="3200" b="1" dirty="0" smtClean="0"/>
              <a:t>هاتي مثال لنظام بيئي</a:t>
            </a:r>
            <a:endParaRPr lang="ar-SA" sz="32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0"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35696" y="260648"/>
            <a:ext cx="6851104" cy="864096"/>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r"/>
            <a:r>
              <a:rPr lang="ar-SA" sz="4900" b="1" dirty="0" smtClean="0"/>
              <a:t>أين تعيش المخلوقات التالية:</a:t>
            </a:r>
            <a:br>
              <a:rPr lang="ar-SA" sz="4900" b="1" dirty="0" smtClean="0"/>
            </a:br>
            <a:endParaRPr lang="ar-SA" sz="4900" dirty="0"/>
          </a:p>
        </p:txBody>
      </p:sp>
      <p:sp>
        <p:nvSpPr>
          <p:cNvPr id="3" name="عنصر نائب للمحتوى 2"/>
          <p:cNvSpPr>
            <a:spLocks noGrp="1"/>
          </p:cNvSpPr>
          <p:nvPr>
            <p:ph idx="1"/>
          </p:nvPr>
        </p:nvSpPr>
        <p:spPr>
          <a:xfrm>
            <a:off x="395536" y="1447800"/>
            <a:ext cx="8538152" cy="4800600"/>
          </a:xfrm>
        </p:spPr>
        <p:style>
          <a:lnRef idx="3">
            <a:schemeClr val="lt1"/>
          </a:lnRef>
          <a:fillRef idx="1">
            <a:schemeClr val="accent4"/>
          </a:fillRef>
          <a:effectRef idx="1">
            <a:schemeClr val="accent4"/>
          </a:effectRef>
          <a:fontRef idx="minor">
            <a:schemeClr val="lt1"/>
          </a:fontRef>
        </p:style>
        <p:txBody>
          <a:bodyPr>
            <a:normAutofit/>
          </a:bodyPr>
          <a:lstStyle/>
          <a:p>
            <a:endParaRPr lang="ar-SA" b="1" dirty="0" smtClean="0"/>
          </a:p>
          <a:p>
            <a:endParaRPr lang="ar-SA" b="1" dirty="0" smtClean="0"/>
          </a:p>
          <a:p>
            <a:endParaRPr lang="ar-SA" b="1" dirty="0" smtClean="0"/>
          </a:p>
          <a:p>
            <a:endParaRPr lang="ar-SA" b="1" dirty="0" smtClean="0"/>
          </a:p>
          <a:p>
            <a:endParaRPr lang="ar-SA" b="1" dirty="0" smtClean="0"/>
          </a:p>
          <a:p>
            <a:endParaRPr lang="ar-SA" b="1" dirty="0" smtClean="0"/>
          </a:p>
          <a:p>
            <a:r>
              <a:rPr lang="ar-SA" sz="3200" b="1" dirty="0" smtClean="0"/>
              <a:t>كل مخلوق في النظام البيئي الكبير له مكان يعيش فيه ويلائم طريقة عيشه يسمى؟ </a:t>
            </a:r>
            <a:endParaRPr lang="ar-SA" sz="3200" b="1" dirty="0" smtClean="0">
              <a:solidFill>
                <a:srgbClr val="FF0000"/>
              </a:solidFill>
            </a:endParaRPr>
          </a:p>
          <a:p>
            <a:r>
              <a:rPr lang="ar-SA" sz="3200" b="1" dirty="0" smtClean="0">
                <a:solidFill>
                  <a:srgbClr val="FF0000"/>
                </a:solidFill>
              </a:rPr>
              <a:t>الموطن هو مكان يعيش فيه المخلوق الحي</a:t>
            </a:r>
          </a:p>
          <a:p>
            <a:endParaRPr lang="ar-SA" dirty="0"/>
          </a:p>
        </p:txBody>
      </p:sp>
      <p:pic>
        <p:nvPicPr>
          <p:cNvPr id="4" name="صورة 3" descr="breeds-3.jpg"/>
          <p:cNvPicPr>
            <a:picLocks noChangeAspect="1"/>
          </p:cNvPicPr>
          <p:nvPr/>
        </p:nvPicPr>
        <p:blipFill>
          <a:blip r:embed="rId4" cstate="print"/>
          <a:stretch>
            <a:fillRect/>
          </a:stretch>
        </p:blipFill>
        <p:spPr>
          <a:xfrm>
            <a:off x="6588224" y="1700808"/>
            <a:ext cx="1983482" cy="20613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صورة 4" descr="11-03-23-14344606.jpg"/>
          <p:cNvPicPr>
            <a:picLocks noChangeAspect="1"/>
          </p:cNvPicPr>
          <p:nvPr/>
        </p:nvPicPr>
        <p:blipFill>
          <a:blip r:embed="rId5" cstate="print"/>
          <a:stretch>
            <a:fillRect/>
          </a:stretch>
        </p:blipFill>
        <p:spPr>
          <a:xfrm>
            <a:off x="1331640" y="1556792"/>
            <a:ext cx="1944216" cy="21488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صورة 5" descr="pink-roses-2-amy-fose.jpg"/>
          <p:cNvPicPr>
            <a:picLocks noChangeAspect="1"/>
          </p:cNvPicPr>
          <p:nvPr/>
        </p:nvPicPr>
        <p:blipFill>
          <a:blip r:embed="rId6" cstate="print"/>
          <a:stretch>
            <a:fillRect/>
          </a:stretch>
        </p:blipFill>
        <p:spPr>
          <a:xfrm>
            <a:off x="3851920" y="1628800"/>
            <a:ext cx="2209428" cy="21602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مستنقع به ضفدع.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419600" y="32766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30"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1000"/>
                                        <p:tgtEl>
                                          <p:spTgt spid="3">
                                            <p:txEl>
                                              <p:pRg st="6" end="6"/>
                                            </p:txEl>
                                          </p:spTgt>
                                        </p:tgtEl>
                                      </p:cBhvr>
                                    </p:animEffect>
                                    <p:anim calcmode="lin" valueType="num">
                                      <p:cBhvr>
                                        <p:cTn id="1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1000"/>
                                        <p:tgtEl>
                                          <p:spTgt spid="3">
                                            <p:txEl>
                                              <p:pRg st="7" end="7"/>
                                            </p:txEl>
                                          </p:spTgt>
                                        </p:tgtEl>
                                      </p:cBhvr>
                                    </p:animEffect>
                                    <p:anim calcmode="lin" valueType="num">
                                      <p:cBhvr>
                                        <p:cTn id="1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8" name="عنصر نائب للمحتوى 7"/>
          <p:cNvSpPr>
            <a:spLocks noGrp="1"/>
          </p:cNvSpPr>
          <p:nvPr>
            <p:ph idx="1"/>
          </p:nvPr>
        </p:nvSpPr>
        <p:spPr/>
        <p:txBody>
          <a:bodyPr/>
          <a:lstStyle/>
          <a:p>
            <a:endParaRPr lang="ar-SA" dirty="0"/>
          </a:p>
        </p:txBody>
      </p:sp>
      <p:sp>
        <p:nvSpPr>
          <p:cNvPr id="3" name="عنصر نائب للنص 2"/>
          <p:cNvSpPr>
            <a:spLocks noGrp="1"/>
          </p:cNvSpPr>
          <p:nvPr>
            <p:ph type="body" sz="half" idx="2"/>
          </p:nvPr>
        </p:nvSpPr>
        <p:spPr/>
        <p:txBody>
          <a:bodyPr/>
          <a:lstStyle/>
          <a:p>
            <a:endParaRPr lang="ar-SA"/>
          </a:p>
        </p:txBody>
      </p:sp>
      <p:pic>
        <p:nvPicPr>
          <p:cNvPr id="5" name="صورة 4" descr="img_1376171258_244.gif"/>
          <p:cNvPicPr>
            <a:picLocks noChangeAspect="1"/>
          </p:cNvPicPr>
          <p:nvPr/>
        </p:nvPicPr>
        <p:blipFill>
          <a:blip r:embed="rId2" cstate="print"/>
          <a:stretch>
            <a:fillRect/>
          </a:stretch>
        </p:blipFill>
        <p:spPr>
          <a:xfrm>
            <a:off x="467544" y="332656"/>
            <a:ext cx="8280920" cy="54726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مربع نص 5"/>
          <p:cNvSpPr txBox="1"/>
          <p:nvPr/>
        </p:nvSpPr>
        <p:spPr>
          <a:xfrm rot="19511640">
            <a:off x="1208006" y="933103"/>
            <a:ext cx="3426993"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endParaRPr lang="ar-SA" sz="3600" b="1" dirty="0" smtClean="0"/>
          </a:p>
          <a:p>
            <a:pPr algn="ctr"/>
            <a:endParaRPr lang="ar-SA" sz="3600" b="1" dirty="0" smtClean="0"/>
          </a:p>
          <a:p>
            <a:pPr algn="ctr"/>
            <a:r>
              <a:rPr lang="ar-SA" sz="3600" b="1" dirty="0" smtClean="0"/>
              <a:t>صفي موطنك بكتابة فقرة قصيرة عنه</a:t>
            </a:r>
          </a:p>
          <a:p>
            <a:pPr algn="ctr"/>
            <a:endParaRPr lang="ar-SA" sz="3600" b="1" dirty="0" smtClean="0"/>
          </a:p>
          <a:p>
            <a:pPr algn="ctr"/>
            <a:endParaRPr lang="ar-SA" sz="3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476672"/>
            <a:ext cx="8322128" cy="79208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ar-SA" sz="4400" b="1" dirty="0">
                <a:solidFill>
                  <a:srgbClr val="FF0000"/>
                </a:solidFill>
              </a:rPr>
              <a:t>في ماذا تختلف الأنظمة البيئية بعضها عن بعض؟</a:t>
            </a:r>
            <a:br>
              <a:rPr lang="ar-SA" sz="4400" b="1" dirty="0">
                <a:solidFill>
                  <a:srgbClr val="FF0000"/>
                </a:solidFill>
              </a:rPr>
            </a:br>
            <a:r>
              <a:rPr lang="ar-SA" b="1" dirty="0" smtClean="0">
                <a:solidFill>
                  <a:schemeClr val="tx1"/>
                </a:solidFill>
              </a:rPr>
              <a:t/>
            </a:r>
            <a:br>
              <a:rPr lang="ar-SA" b="1" dirty="0" smtClean="0">
                <a:solidFill>
                  <a:schemeClr val="tx1"/>
                </a:solidFill>
              </a:rPr>
            </a:br>
            <a:endParaRPr lang="ar-SA" b="1" dirty="0">
              <a:solidFill>
                <a:srgbClr val="FF0000"/>
              </a:solidFill>
            </a:endParaRPr>
          </a:p>
        </p:txBody>
      </p:sp>
      <p:sp>
        <p:nvSpPr>
          <p:cNvPr id="3" name="عنصر نائب للمحتوى 2"/>
          <p:cNvSpPr>
            <a:spLocks noGrp="1"/>
          </p:cNvSpPr>
          <p:nvPr>
            <p:ph idx="1"/>
          </p:nvPr>
        </p:nvSpPr>
        <p:spPr>
          <a:xfrm>
            <a:off x="323528" y="1401688"/>
            <a:ext cx="8610160" cy="5123656"/>
          </a:xfrm>
        </p:spPr>
        <p:txBody>
          <a:bodyPr>
            <a:normAutofit/>
          </a:bodyPr>
          <a:lstStyle/>
          <a:p>
            <a:endParaRPr lang="ar-SA" sz="4000" b="1" dirty="0" smtClean="0">
              <a:solidFill>
                <a:srgbClr val="FF0000"/>
              </a:solidFill>
            </a:endParaRPr>
          </a:p>
          <a:p>
            <a:endParaRPr lang="ar-SA" sz="4000" b="1" dirty="0" smtClean="0">
              <a:solidFill>
                <a:srgbClr val="FF0000"/>
              </a:solidFill>
            </a:endParaRPr>
          </a:p>
          <a:p>
            <a:endParaRPr lang="ar-SA" sz="4000" b="1" dirty="0" smtClean="0">
              <a:solidFill>
                <a:srgbClr val="FF0000"/>
              </a:solidFill>
            </a:endParaRPr>
          </a:p>
          <a:p>
            <a:endParaRPr lang="ar-SA" sz="4000" b="1" dirty="0" smtClean="0">
              <a:solidFill>
                <a:srgbClr val="FF0000"/>
              </a:solidFill>
            </a:endParaRPr>
          </a:p>
          <a:p>
            <a:r>
              <a:rPr lang="ar-SA" sz="4000" b="1" dirty="0" smtClean="0">
                <a:solidFill>
                  <a:srgbClr val="FF0000"/>
                </a:solidFill>
              </a:rPr>
              <a:t>                                               </a:t>
            </a:r>
            <a:r>
              <a:rPr lang="ar-SA" sz="2400" b="1" dirty="0" smtClean="0">
                <a:solidFill>
                  <a:srgbClr val="FF0000"/>
                </a:solidFill>
              </a:rPr>
              <a:t>ا</a:t>
            </a:r>
            <a:endParaRPr lang="ar-SA" sz="4000" b="1" dirty="0" smtClean="0">
              <a:solidFill>
                <a:srgbClr val="FF0000"/>
              </a:solidFill>
            </a:endParaRPr>
          </a:p>
          <a:p>
            <a:r>
              <a:rPr lang="ar-SA" sz="4000" b="1" dirty="0" smtClean="0">
                <a:solidFill>
                  <a:srgbClr val="FF0000"/>
                </a:solidFill>
              </a:rPr>
              <a:t>                                               </a:t>
            </a:r>
            <a:endParaRPr lang="ar-SA" sz="4000" b="1" dirty="0">
              <a:solidFill>
                <a:srgbClr val="FF0000"/>
              </a:solidFill>
            </a:endParaRPr>
          </a:p>
        </p:txBody>
      </p:sp>
      <p:pic>
        <p:nvPicPr>
          <p:cNvPr id="30" name="Picture 3" descr="C:\Documents and Settings\computer\سطح المكتب\بيئة الغابة1.jpg"/>
          <p:cNvPicPr>
            <a:picLocks noChangeAspect="1" noChangeArrowheads="1"/>
          </p:cNvPicPr>
          <p:nvPr/>
        </p:nvPicPr>
        <p:blipFill>
          <a:blip r:embed="rId4" cstate="print"/>
          <a:stretch>
            <a:fillRect/>
          </a:stretch>
        </p:blipFill>
        <p:spPr bwMode="auto">
          <a:xfrm>
            <a:off x="467544" y="4200314"/>
            <a:ext cx="4161064" cy="24579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1" name="Picture 4" descr="C:\Documents and Settings\computer\سطح المكتب\بيئة الجبال.jpg"/>
          <p:cNvPicPr>
            <a:picLocks noChangeAspect="1" noChangeArrowheads="1"/>
          </p:cNvPicPr>
          <p:nvPr/>
        </p:nvPicPr>
        <p:blipFill>
          <a:blip r:embed="rId5" cstate="print"/>
          <a:stretch>
            <a:fillRect/>
          </a:stretch>
        </p:blipFill>
        <p:spPr bwMode="auto">
          <a:xfrm>
            <a:off x="5076058" y="4046612"/>
            <a:ext cx="3816424" cy="26116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2" name="Picture 5" descr="C:\Documents and Settings\computer\سطح المكتب\بيئة  بحرية.jpg"/>
          <p:cNvPicPr>
            <a:picLocks noChangeAspect="1" noChangeArrowheads="1"/>
          </p:cNvPicPr>
          <p:nvPr/>
        </p:nvPicPr>
        <p:blipFill>
          <a:blip r:embed="rId6" cstate="print"/>
          <a:srcRect/>
          <a:stretch>
            <a:fillRect/>
          </a:stretch>
        </p:blipFill>
        <p:spPr bwMode="auto">
          <a:xfrm>
            <a:off x="467544" y="1360140"/>
            <a:ext cx="4046934" cy="26033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3" name="Picture 6" descr="C:\Documents and Settings\computer\سطح المكتب\بيئة صحراوية1.jpg"/>
          <p:cNvPicPr>
            <a:picLocks noChangeAspect="1" noChangeArrowheads="1"/>
          </p:cNvPicPr>
          <p:nvPr/>
        </p:nvPicPr>
        <p:blipFill>
          <a:blip r:embed="rId7" cstate="print"/>
          <a:stretch>
            <a:fillRect/>
          </a:stretch>
        </p:blipFill>
        <p:spPr bwMode="auto">
          <a:xfrm>
            <a:off x="5076057" y="1310308"/>
            <a:ext cx="3816424" cy="26033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 name="غابة ممطرة.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5940152" y="5877272"/>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2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85010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ar-SA" sz="4000" b="1" dirty="0" smtClean="0">
                <a:solidFill>
                  <a:srgbClr val="FF0000"/>
                </a:solidFill>
              </a:rPr>
              <a:t>الجماعة الحيوية</a:t>
            </a:r>
            <a:endParaRPr lang="ar-SA" sz="4000" dirty="0">
              <a:solidFill>
                <a:srgbClr val="FF0000"/>
              </a:solidFill>
            </a:endParaRPr>
          </a:p>
        </p:txBody>
      </p:sp>
      <p:sp>
        <p:nvSpPr>
          <p:cNvPr id="6" name="عنصر نائب للمحتوى 5"/>
          <p:cNvSpPr>
            <a:spLocks noGrp="1"/>
          </p:cNvSpPr>
          <p:nvPr>
            <p:ph idx="1"/>
          </p:nvPr>
        </p:nvSpPr>
        <p:spPr>
          <a:xfrm>
            <a:off x="611560" y="1196752"/>
            <a:ext cx="8322128" cy="5051648"/>
          </a:xfrm>
        </p:spPr>
        <p:txBody>
          <a:bodyPr/>
          <a:lstStyle/>
          <a:p>
            <a:r>
              <a:rPr lang="ar-SA" sz="3200" b="1" dirty="0" smtClean="0">
                <a:solidFill>
                  <a:srgbClr val="FF0000"/>
                </a:solidFill>
              </a:rPr>
              <a:t>الجماعة الحيوية </a:t>
            </a:r>
            <a:r>
              <a:rPr lang="ar-SA" sz="3200" b="1" dirty="0" smtClean="0"/>
              <a:t>هي جميع أفراد النوع الواحد التي تعيش في نظام بيئي </a:t>
            </a:r>
            <a:r>
              <a:rPr lang="ar-SA" sz="3200" b="1" dirty="0" err="1" smtClean="0"/>
              <a:t>ما </a:t>
            </a:r>
            <a:r>
              <a:rPr lang="ar-SA" sz="3200" b="1" dirty="0" smtClean="0"/>
              <a:t>,مثل جماعة الغزلان التي تعيش في الصحراء وكذلك جماعة طيور النعام.</a:t>
            </a:r>
          </a:p>
          <a:p>
            <a:endParaRPr lang="ar-SA"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780928"/>
            <a:ext cx="6350000" cy="3830528"/>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608" y="2924944"/>
            <a:ext cx="6088720" cy="3657600"/>
          </a:xfrm>
          <a:prstGeom prst="rect">
            <a:avLst/>
          </a:prstGeom>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3068960"/>
            <a:ext cx="5760640" cy="34704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51520" y="5445224"/>
            <a:ext cx="8712968"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sz="3200" b="1" dirty="0" smtClean="0"/>
              <a:t>ما الذي تتوقعين حدوثه لو انقرضت النمور من هذا </a:t>
            </a:r>
            <a:r>
              <a:rPr lang="ar-SA" sz="3200" b="1" dirty="0" err="1" smtClean="0"/>
              <a:t>المجتمع؟</a:t>
            </a:r>
            <a:endParaRPr lang="ar-SA" sz="3200" b="1" dirty="0" smtClean="0"/>
          </a:p>
          <a:p>
            <a:r>
              <a:rPr lang="ar-SA" sz="3200" b="1" dirty="0" smtClean="0"/>
              <a:t> ما الذي تتوقعين حدوثه لو جف </a:t>
            </a:r>
            <a:r>
              <a:rPr lang="ar-SA" sz="3200" b="1" dirty="0" err="1" smtClean="0"/>
              <a:t>الماء؟</a:t>
            </a:r>
            <a:endParaRPr lang="ar-SA" sz="3200" b="1" dirty="0" smtClean="0"/>
          </a:p>
        </p:txBody>
      </p:sp>
      <p:pic>
        <p:nvPicPr>
          <p:cNvPr id="9" name="صورة 8" descr="408055.JPG"/>
          <p:cNvPicPr>
            <a:picLocks noChangeAspect="1"/>
          </p:cNvPicPr>
          <p:nvPr/>
        </p:nvPicPr>
        <p:blipFill>
          <a:blip r:embed="rId2" cstate="print"/>
          <a:stretch>
            <a:fillRect/>
          </a:stretch>
        </p:blipFill>
        <p:spPr>
          <a:xfrm>
            <a:off x="683568" y="908721"/>
            <a:ext cx="8064896" cy="4536503"/>
          </a:xfrm>
          <a:prstGeom prst="rect">
            <a:avLst/>
          </a:prstGeom>
        </p:spPr>
      </p:pic>
      <p:sp>
        <p:nvSpPr>
          <p:cNvPr id="6" name="شكل بيضاوي 5"/>
          <p:cNvSpPr/>
          <p:nvPr/>
        </p:nvSpPr>
        <p:spPr>
          <a:xfrm>
            <a:off x="3347864" y="3573016"/>
            <a:ext cx="1296144"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0" name="شكل بيضاوي 9"/>
          <p:cNvSpPr/>
          <p:nvPr/>
        </p:nvSpPr>
        <p:spPr>
          <a:xfrm>
            <a:off x="5508104" y="3068960"/>
            <a:ext cx="1080120" cy="1080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1" name="شكل بيضاوي 10"/>
          <p:cNvSpPr/>
          <p:nvPr/>
        </p:nvSpPr>
        <p:spPr>
          <a:xfrm>
            <a:off x="971600" y="3861048"/>
            <a:ext cx="1503784" cy="107173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2" name="شكل بيضاوي 11"/>
          <p:cNvSpPr/>
          <p:nvPr/>
        </p:nvSpPr>
        <p:spPr>
          <a:xfrm>
            <a:off x="7092280" y="3933056"/>
            <a:ext cx="1080120" cy="9361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3" name="مربع نص 12"/>
          <p:cNvSpPr txBox="1"/>
          <p:nvPr/>
        </p:nvSpPr>
        <p:spPr>
          <a:xfrm>
            <a:off x="1475656" y="188640"/>
            <a:ext cx="6336704"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sz="4000" b="1" dirty="0" smtClean="0"/>
              <a:t>لاحظي العوامل الحيوية في الصورة؟</a:t>
            </a:r>
            <a:endParaRPr lang="ar-SA" sz="4000" b="1" dirty="0"/>
          </a:p>
        </p:txBody>
      </p:sp>
      <p:sp>
        <p:nvSpPr>
          <p:cNvPr id="14" name="مربع نص 13"/>
          <p:cNvSpPr txBox="1"/>
          <p:nvPr/>
        </p:nvSpPr>
        <p:spPr>
          <a:xfrm>
            <a:off x="5796136" y="908720"/>
            <a:ext cx="2952328" cy="70788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sz="4000" b="1" dirty="0" smtClean="0"/>
              <a:t>مجتمع حيوي</a:t>
            </a:r>
            <a:endParaRPr lang="ar-SA" sz="4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مفردات الفصل الثالث ف1 رابع.jpg"/>
          <p:cNvPicPr>
            <a:picLocks noChangeAspect="1"/>
          </p:cNvPicPr>
          <p:nvPr/>
        </p:nvPicPr>
        <p:blipFill>
          <a:blip r:embed="rId3" cstate="print"/>
          <a:stretch>
            <a:fillRect/>
          </a:stretch>
        </p:blipFill>
        <p:spPr>
          <a:xfrm>
            <a:off x="1357290" y="2544384"/>
            <a:ext cx="2357454" cy="34563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صورة 4" descr="صورة الفصل الثالث ف1 رابع.jpg"/>
          <p:cNvPicPr>
            <a:picLocks noChangeAspect="1"/>
          </p:cNvPicPr>
          <p:nvPr/>
        </p:nvPicPr>
        <p:blipFill>
          <a:blip r:embed="rId4" cstate="print"/>
          <a:stretch>
            <a:fillRect/>
          </a:stretch>
        </p:blipFill>
        <p:spPr>
          <a:xfrm>
            <a:off x="3929058" y="2545524"/>
            <a:ext cx="2143140" cy="33123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مخطط انسيابي: شريط مثقب 5"/>
          <p:cNvSpPr/>
          <p:nvPr/>
        </p:nvSpPr>
        <p:spPr>
          <a:xfrm>
            <a:off x="467544" y="188640"/>
            <a:ext cx="8424936" cy="216879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sz="3200" b="1" dirty="0" smtClean="0">
              <a:solidFill>
                <a:srgbClr val="FF0000"/>
              </a:solidFill>
            </a:endParaRPr>
          </a:p>
          <a:p>
            <a:pPr algn="ctr"/>
            <a:endParaRPr lang="ar-SA" sz="3200" b="1" dirty="0" smtClean="0">
              <a:solidFill>
                <a:srgbClr val="FF0000"/>
              </a:solidFill>
            </a:endParaRPr>
          </a:p>
          <a:p>
            <a:pPr algn="ctr"/>
            <a:r>
              <a:rPr lang="ar-SA" sz="3200" b="1" dirty="0" smtClean="0">
                <a:solidFill>
                  <a:srgbClr val="FF0000"/>
                </a:solidFill>
              </a:rPr>
              <a:t>نظرة عامة إلى الوحدة الثانية </a:t>
            </a:r>
            <a:r>
              <a:rPr lang="ar-SA" sz="3200" b="1" dirty="0" err="1" smtClean="0">
                <a:solidFill>
                  <a:srgbClr val="FF0000"/>
                </a:solidFill>
              </a:rPr>
              <a:t>و</a:t>
            </a:r>
            <a:r>
              <a:rPr lang="ar-SA" sz="3200" b="1" dirty="0" smtClean="0">
                <a:solidFill>
                  <a:srgbClr val="FF0000"/>
                </a:solidFill>
              </a:rPr>
              <a:t> الفصل الثالث </a:t>
            </a:r>
          </a:p>
          <a:p>
            <a:pPr algn="ctr"/>
            <a:r>
              <a:rPr lang="ar-SA" sz="3200" b="1" dirty="0" smtClean="0">
                <a:solidFill>
                  <a:srgbClr val="FF0000"/>
                </a:solidFill>
              </a:rPr>
              <a:t>استكشاف الأنظمة البيئية  90- 122</a:t>
            </a:r>
          </a:p>
          <a:p>
            <a:pPr algn="ctr"/>
            <a:r>
              <a:rPr lang="ar-SA" sz="3200" b="1" dirty="0" smtClean="0">
                <a:solidFill>
                  <a:srgbClr val="FF0000"/>
                </a:solidFill>
              </a:rPr>
              <a:t> </a:t>
            </a:r>
            <a:endParaRPr lang="ar-SA" sz="3200" b="1" dirty="0">
              <a:solidFill>
                <a:srgbClr val="FF0000"/>
              </a:solidFill>
            </a:endParaRPr>
          </a:p>
        </p:txBody>
      </p:sp>
      <p:pic>
        <p:nvPicPr>
          <p:cNvPr id="7" name="القران الكريم سورة البقرة الاية 22.mp4">
            <a:hlinkClick r:id="" action="ppaction://media"/>
          </p:cNvPr>
          <p:cNvPicPr>
            <a:picLocks noRot="1" noChangeAspect="1"/>
          </p:cNvPicPr>
          <p:nvPr>
            <a:videoFile r:link="rId1"/>
          </p:nvPr>
        </p:nvPicPr>
        <p:blipFill>
          <a:blip r:embed="rId5" cstate="print"/>
          <a:stretch>
            <a:fillRect/>
          </a:stretch>
        </p:blipFill>
        <p:spPr>
          <a:xfrm>
            <a:off x="285720" y="4000504"/>
            <a:ext cx="1080120" cy="1133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مربع نص 8"/>
          <p:cNvSpPr txBox="1"/>
          <p:nvPr/>
        </p:nvSpPr>
        <p:spPr>
          <a:xfrm>
            <a:off x="1763688" y="6182045"/>
            <a:ext cx="1382110" cy="461665"/>
          </a:xfrm>
          <a:prstGeom prst="rect">
            <a:avLst/>
          </a:prstGeom>
          <a:noFill/>
        </p:spPr>
        <p:txBody>
          <a:bodyPr wrap="none" rtlCol="1">
            <a:spAutoFit/>
          </a:bodyPr>
          <a:lstStyle/>
          <a:p>
            <a:r>
              <a:rPr lang="ar-SA" sz="2400" b="1" dirty="0" smtClean="0">
                <a:solidFill>
                  <a:srgbClr val="FF0000"/>
                </a:solidFill>
              </a:rPr>
              <a:t>خمس دقائق</a:t>
            </a:r>
            <a:endParaRPr lang="ar-SA" sz="2400" b="1" dirty="0">
              <a:solidFill>
                <a:srgbClr val="FF0000"/>
              </a:solidFill>
            </a:endParaRPr>
          </a:p>
        </p:txBody>
      </p:sp>
      <p:pic>
        <p:nvPicPr>
          <p:cNvPr id="10" name="صورة 9" descr="fa6483f063bd6ac55102c5f4fa176740.gif"/>
          <p:cNvPicPr>
            <a:picLocks noChangeAspect="1"/>
          </p:cNvPicPr>
          <p:nvPr/>
        </p:nvPicPr>
        <p:blipFill>
          <a:blip r:embed="rId6" cstate="print"/>
          <a:stretch>
            <a:fillRect/>
          </a:stretch>
        </p:blipFill>
        <p:spPr>
          <a:xfrm>
            <a:off x="357158" y="5517232"/>
            <a:ext cx="936104" cy="8930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صورة 10" descr="صورة الوحدة الثانية ف1.jpg"/>
          <p:cNvPicPr>
            <a:picLocks noChangeAspect="1"/>
          </p:cNvPicPr>
          <p:nvPr/>
        </p:nvPicPr>
        <p:blipFill>
          <a:blip r:embed="rId7" cstate="print"/>
          <a:stretch>
            <a:fillRect/>
          </a:stretch>
        </p:blipFill>
        <p:spPr>
          <a:xfrm>
            <a:off x="6305451" y="2571744"/>
            <a:ext cx="2481391" cy="3143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423736" y="188640"/>
            <a:ext cx="7498080" cy="770384"/>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1" anchor="ctr">
            <a:noAutofit/>
          </a:bodyPr>
          <a:lstStyle/>
          <a:p>
            <a:pPr algn="ctr"/>
            <a:r>
              <a:rPr lang="ar-SA" sz="2800" b="1" dirty="0" smtClean="0">
                <a:solidFill>
                  <a:srgbClr val="7030A0"/>
                </a:solidFill>
              </a:rPr>
              <a:t>أقرئي الصورة ص98 ثم أجيبي على الأسئلة المتعلقة بالصورة </a:t>
            </a:r>
            <a:endParaRPr lang="ar-SA" sz="2800" b="1" dirty="0">
              <a:solidFill>
                <a:srgbClr val="7030A0"/>
              </a:solidFill>
            </a:endParaRPr>
          </a:p>
        </p:txBody>
      </p:sp>
      <p:pic>
        <p:nvPicPr>
          <p:cNvPr id="10" name="غابه.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cstate="print"/>
          <a:stretch>
            <a:fillRect/>
          </a:stretch>
        </p:blipFill>
        <p:spPr>
          <a:xfrm>
            <a:off x="3878263" y="3846513"/>
            <a:ext cx="609600" cy="609600"/>
          </a:xfrm>
          <a:prstGeom prst="rect">
            <a:avLst/>
          </a:prstGeom>
        </p:spPr>
      </p:pic>
      <p:pic>
        <p:nvPicPr>
          <p:cNvPr id="6" name="صورة 5" descr="أقرأ الصورة مقدمة في الانظمة 4 ف1.jpg"/>
          <p:cNvPicPr>
            <a:picLocks noChangeAspect="1"/>
          </p:cNvPicPr>
          <p:nvPr/>
        </p:nvPicPr>
        <p:blipFill>
          <a:blip r:embed="rId5" cstate="print"/>
          <a:srcRect l="5593"/>
          <a:stretch>
            <a:fillRect/>
          </a:stretch>
        </p:blipFill>
        <p:spPr>
          <a:xfrm rot="5400000">
            <a:off x="5578756" y="1990196"/>
            <a:ext cx="3528392" cy="3093632"/>
          </a:xfrm>
          <a:prstGeom prst="rect">
            <a:avLst/>
          </a:prstGeom>
        </p:spPr>
      </p:pic>
      <p:pic>
        <p:nvPicPr>
          <p:cNvPr id="2" name="صورة 1"/>
          <p:cNvPicPr>
            <a:picLocks noChangeAspect="1"/>
          </p:cNvPicPr>
          <p:nvPr/>
        </p:nvPicPr>
        <p:blipFill rotWithShape="1">
          <a:blip r:embed="rId6"/>
          <a:srcRect l="8689" t="5255" r="8139" b="25062"/>
          <a:stretch/>
        </p:blipFill>
        <p:spPr>
          <a:xfrm>
            <a:off x="827584" y="1056203"/>
            <a:ext cx="4824537" cy="5580620"/>
          </a:xfrm>
          <a:prstGeom prst="rect">
            <a:avLst/>
          </a:prstGeom>
        </p:spPr>
      </p:pic>
      <p:sp>
        <p:nvSpPr>
          <p:cNvPr id="3" name="مربع نص 2"/>
          <p:cNvSpPr txBox="1"/>
          <p:nvPr/>
        </p:nvSpPr>
        <p:spPr>
          <a:xfrm>
            <a:off x="3585592" y="5363924"/>
            <a:ext cx="19225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endParaRPr lang="ar-SA" dirty="0"/>
          </a:p>
        </p:txBody>
      </p:sp>
      <p:sp>
        <p:nvSpPr>
          <p:cNvPr id="9" name="مربع نص 8"/>
          <p:cNvSpPr txBox="1"/>
          <p:nvPr/>
        </p:nvSpPr>
        <p:spPr>
          <a:xfrm>
            <a:off x="1043608" y="6064349"/>
            <a:ext cx="444043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endParaRPr lang="ar-S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33"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0" nodeType="clickEffect">
                                  <p:stCondLst>
                                    <p:cond delay="0"/>
                                  </p:stCondLst>
                                  <p:childTnLst>
                                    <p:animEffect transition="out" filter="wipe(down)">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0" nodeType="clickEffect">
                                  <p:stCondLst>
                                    <p:cond delay="0"/>
                                  </p:stCondLst>
                                  <p:childTnLst>
                                    <p:animEffect transition="out" filter="wipe(down)">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3"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4953" y="215405"/>
            <a:ext cx="7055380" cy="765323"/>
          </a:xfrm>
        </p:spPr>
        <p:style>
          <a:lnRef idx="1">
            <a:schemeClr val="accent4"/>
          </a:lnRef>
          <a:fillRef idx="2">
            <a:schemeClr val="accent4"/>
          </a:fillRef>
          <a:effectRef idx="1">
            <a:schemeClr val="accent4"/>
          </a:effectRef>
          <a:fontRef idx="minor">
            <a:schemeClr val="dk1"/>
          </a:fontRef>
        </p:style>
        <p:txBody>
          <a:bodyPr/>
          <a:lstStyle/>
          <a:p>
            <a:pPr algn="ctr"/>
            <a:r>
              <a:rPr lang="ar-SA" b="1" dirty="0" smtClean="0">
                <a:solidFill>
                  <a:srgbClr val="FF0000"/>
                </a:solidFill>
              </a:rPr>
              <a:t>العلوم والرياضيات</a:t>
            </a:r>
            <a:endParaRPr lang="ar-SA" b="1" dirty="0">
              <a:solidFill>
                <a:srgbClr val="FF0000"/>
              </a:solidFill>
            </a:endParaRPr>
          </a:p>
        </p:txBody>
      </p:sp>
      <p:pic>
        <p:nvPicPr>
          <p:cNvPr id="6" name="صورة 5" descr="74d5d1cd507296fe482e2472506c8ba1.gif"/>
          <p:cNvPicPr>
            <a:picLocks noChangeAspect="1"/>
          </p:cNvPicPr>
          <p:nvPr/>
        </p:nvPicPr>
        <p:blipFill>
          <a:blip r:embed="rId2" cstate="print"/>
          <a:stretch>
            <a:fillRect/>
          </a:stretch>
        </p:blipFill>
        <p:spPr>
          <a:xfrm>
            <a:off x="611560" y="311994"/>
            <a:ext cx="1492374" cy="2583160"/>
          </a:xfrm>
          <a:prstGeom prst="rect">
            <a:avLst/>
          </a:prstGeom>
        </p:spPr>
      </p:pic>
      <p:pic>
        <p:nvPicPr>
          <p:cNvPr id="11" name="صورة 10" descr="fa6483f063bd6ac55102c5f4fa176740.gif"/>
          <p:cNvPicPr>
            <a:picLocks noChangeAspect="1"/>
          </p:cNvPicPr>
          <p:nvPr/>
        </p:nvPicPr>
        <p:blipFill>
          <a:blip r:embed="rId3" cstate="print"/>
          <a:stretch>
            <a:fillRect/>
          </a:stretch>
        </p:blipFill>
        <p:spPr>
          <a:xfrm>
            <a:off x="611560" y="5085184"/>
            <a:ext cx="1109092" cy="10081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صورة 6"/>
          <p:cNvPicPr>
            <a:picLocks noChangeAspect="1"/>
          </p:cNvPicPr>
          <p:nvPr/>
        </p:nvPicPr>
        <p:blipFill rotWithShape="1">
          <a:blip r:embed="rId4"/>
          <a:srcRect l="4931" t="7203" r="9416" b="8114"/>
          <a:stretch/>
        </p:blipFill>
        <p:spPr>
          <a:xfrm>
            <a:off x="2103934" y="954440"/>
            <a:ext cx="4968553" cy="5760640"/>
          </a:xfrm>
          <a:prstGeom prst="rect">
            <a:avLst/>
          </a:prstGeom>
        </p:spPr>
      </p:pic>
      <p:sp>
        <p:nvSpPr>
          <p:cNvPr id="16" name="مربع نص 15"/>
          <p:cNvSpPr txBox="1"/>
          <p:nvPr/>
        </p:nvSpPr>
        <p:spPr>
          <a:xfrm>
            <a:off x="5220072" y="4437112"/>
            <a:ext cx="17064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endParaRPr lang="ar-SA" dirty="0"/>
          </a:p>
        </p:txBody>
      </p:sp>
      <p:sp>
        <p:nvSpPr>
          <p:cNvPr id="17" name="مربع نص 16"/>
          <p:cNvSpPr txBox="1"/>
          <p:nvPr/>
        </p:nvSpPr>
        <p:spPr>
          <a:xfrm>
            <a:off x="5004048" y="5290512"/>
            <a:ext cx="19225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endParaRPr lang="ar-SA" dirty="0"/>
          </a:p>
        </p:txBody>
      </p:sp>
      <p:sp>
        <p:nvSpPr>
          <p:cNvPr id="18" name="مربع نص 17"/>
          <p:cNvSpPr txBox="1"/>
          <p:nvPr/>
        </p:nvSpPr>
        <p:spPr>
          <a:xfrm>
            <a:off x="5004048" y="6240501"/>
            <a:ext cx="19225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endParaRPr lang="ar-S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796606407cb2d4efe937045b5298e54a.gif"/>
          <p:cNvPicPr>
            <a:picLocks noChangeAspect="1"/>
          </p:cNvPicPr>
          <p:nvPr/>
        </p:nvPicPr>
        <p:blipFill>
          <a:blip r:embed="rId2" cstate="print"/>
          <a:stretch>
            <a:fillRect/>
          </a:stretch>
        </p:blipFill>
        <p:spPr>
          <a:xfrm>
            <a:off x="2195736" y="2132856"/>
            <a:ext cx="4896544" cy="41044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مربع نص 2"/>
          <p:cNvSpPr txBox="1"/>
          <p:nvPr/>
        </p:nvSpPr>
        <p:spPr>
          <a:xfrm>
            <a:off x="323528" y="548680"/>
            <a:ext cx="842493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7200" b="1" dirty="0" smtClean="0">
                <a:ln/>
                <a:solidFill>
                  <a:srgbClr val="FF0000"/>
                </a:solidFill>
              </a:rPr>
              <a:t>في حفظ الرحمن</a:t>
            </a:r>
            <a:endParaRPr lang="ar-SA" sz="7200" b="1" dirty="0">
              <a:ln/>
              <a:solidFill>
                <a:srgbClr val="FF0000"/>
              </a:solidFill>
            </a:endParaRPr>
          </a:p>
        </p:txBody>
      </p:sp>
    </p:spTree>
    <p:extLst>
      <p:ext uri="{BB962C8B-B14F-4D97-AF65-F5344CB8AC3E}">
        <p14:creationId xmlns:p14="http://schemas.microsoft.com/office/powerpoint/2010/main" val="275910054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sz="4800" b="1" dirty="0" smtClean="0"/>
          </a:p>
          <a:p>
            <a:endParaRPr lang="ar-SA" sz="4800" b="1" dirty="0" smtClean="0"/>
          </a:p>
        </p:txBody>
      </p:sp>
      <p:sp>
        <p:nvSpPr>
          <p:cNvPr id="4" name="عنوان 3"/>
          <p:cNvSpPr>
            <a:spLocks noGrp="1"/>
          </p:cNvSpPr>
          <p:nvPr>
            <p:ph type="title"/>
          </p:nvPr>
        </p:nvSpPr>
        <p:spPr>
          <a:xfrm>
            <a:off x="1331640" y="2204864"/>
            <a:ext cx="7055380" cy="1400530"/>
          </a:xfrm>
        </p:spPr>
        <p:style>
          <a:lnRef idx="3">
            <a:schemeClr val="lt1"/>
          </a:lnRef>
          <a:fillRef idx="1">
            <a:schemeClr val="accent3"/>
          </a:fillRef>
          <a:effectRef idx="1">
            <a:schemeClr val="accent3"/>
          </a:effectRef>
          <a:fontRef idx="minor">
            <a:schemeClr val="lt1"/>
          </a:fontRef>
        </p:style>
        <p:txBody>
          <a:bodyPr/>
          <a:lstStyle/>
          <a:p>
            <a:pPr algn="ctr"/>
            <a:r>
              <a:rPr lang="ar-SA" b="1" dirty="0" smtClean="0">
                <a:solidFill>
                  <a:srgbClr val="FF0000"/>
                </a:solidFill>
              </a:rPr>
              <a:t>الواجب على المنصة</a:t>
            </a:r>
            <a:endParaRPr lang="ar-SA"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32560" y="647930"/>
            <a:ext cx="7406640" cy="1124886"/>
          </a:xfrm>
        </p:spPr>
        <p:style>
          <a:lnRef idx="3">
            <a:schemeClr val="lt1"/>
          </a:lnRef>
          <a:fillRef idx="1">
            <a:schemeClr val="accent2"/>
          </a:fillRef>
          <a:effectRef idx="1">
            <a:schemeClr val="accent2"/>
          </a:effectRef>
          <a:fontRef idx="minor">
            <a:schemeClr val="lt1"/>
          </a:fontRef>
        </p:style>
        <p:txBody>
          <a:bodyPr>
            <a:normAutofit/>
          </a:bodyPr>
          <a:lstStyle/>
          <a:p>
            <a:pPr algn="ctr"/>
            <a:r>
              <a:rPr lang="ar-SA" sz="6000" b="1" dirty="0" smtClean="0"/>
              <a:t>تابع الدرس الأول</a:t>
            </a:r>
            <a:endParaRPr lang="ar-SA" sz="6000" b="1" dirty="0"/>
          </a:p>
        </p:txBody>
      </p:sp>
      <p:sp>
        <p:nvSpPr>
          <p:cNvPr id="4" name="عنوان فرعي 2"/>
          <p:cNvSpPr txBox="1">
            <a:spLocks/>
          </p:cNvSpPr>
          <p:nvPr/>
        </p:nvSpPr>
        <p:spPr>
          <a:xfrm>
            <a:off x="1475656" y="1844824"/>
            <a:ext cx="6400800" cy="622920"/>
          </a:xfrm>
          <a:prstGeom prst="rect">
            <a:avLst/>
          </a:prstGeom>
        </p:spPr>
        <p:txBody>
          <a:bodyPr tIns="0">
            <a:noAutofit/>
          </a:bodyPr>
          <a:lstStyle/>
          <a:p>
            <a:pPr marL="27432" marR="0" lvl="0" indent="0" algn="l"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ar-SA" sz="6000" b="0" i="0" u="none" strike="noStrike" kern="1200" cap="none" spc="0" normalizeH="0" baseline="0" noProof="0" dirty="0">
              <a:ln>
                <a:noFill/>
              </a:ln>
              <a:solidFill>
                <a:srgbClr val="FF0000"/>
              </a:solidFill>
              <a:effectLst/>
              <a:uLnTx/>
              <a:uFillTx/>
              <a:latin typeface="+mn-lt"/>
              <a:ea typeface="+mn-ea"/>
              <a:cs typeface="+mn-cs"/>
            </a:endParaRPr>
          </a:p>
        </p:txBody>
      </p:sp>
      <p:sp>
        <p:nvSpPr>
          <p:cNvPr id="8" name="مخطط انسيابي: متعدد المستندات 7"/>
          <p:cNvSpPr/>
          <p:nvPr/>
        </p:nvSpPr>
        <p:spPr>
          <a:xfrm>
            <a:off x="251520" y="2244973"/>
            <a:ext cx="8208912" cy="3600400"/>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7" name="عنوان فرعي 6"/>
          <p:cNvSpPr>
            <a:spLocks noGrp="1"/>
          </p:cNvSpPr>
          <p:nvPr>
            <p:ph type="subTitle" idx="1"/>
          </p:nvPr>
        </p:nvSpPr>
        <p:spPr>
          <a:xfrm>
            <a:off x="611560" y="3284984"/>
            <a:ext cx="6552728" cy="1008112"/>
          </a:xfrm>
        </p:spPr>
        <p:style>
          <a:lnRef idx="1">
            <a:schemeClr val="accent5"/>
          </a:lnRef>
          <a:fillRef idx="2">
            <a:schemeClr val="accent5"/>
          </a:fillRef>
          <a:effectRef idx="1">
            <a:schemeClr val="accent5"/>
          </a:effectRef>
          <a:fontRef idx="minor">
            <a:schemeClr val="dk1"/>
          </a:fontRef>
        </p:style>
        <p:txBody>
          <a:bodyPr/>
          <a:lstStyle/>
          <a:p>
            <a:pPr lvl="0" algn="ctr"/>
            <a:r>
              <a:rPr lang="ar-SA" sz="6000" b="1" dirty="0" smtClean="0">
                <a:solidFill>
                  <a:srgbClr val="FF0000"/>
                </a:solidFill>
              </a:rPr>
              <a:t>مقدمة في الأنظمة البيئية</a:t>
            </a:r>
            <a:endParaRPr lang="ar-SA" sz="6000" dirty="0" smtClean="0">
              <a:solidFill>
                <a:srgbClr val="FF0000"/>
              </a:solidFill>
            </a:endParaRPr>
          </a:p>
          <a:p>
            <a:endParaRPr lang="ar-S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additive="base">
                                        <p:cTn id="12"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7">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2868.gif"/>
          <p:cNvPicPr>
            <a:picLocks noChangeAspect="1"/>
          </p:cNvPicPr>
          <p:nvPr/>
        </p:nvPicPr>
        <p:blipFill>
          <a:blip r:embed="rId2" cstate="print"/>
          <a:stretch>
            <a:fillRect/>
          </a:stretch>
        </p:blipFill>
        <p:spPr>
          <a:xfrm>
            <a:off x="755576" y="3573016"/>
            <a:ext cx="2592288" cy="2736304"/>
          </a:xfrm>
          <a:prstGeom prst="rect">
            <a:avLst/>
          </a:prstGeom>
        </p:spPr>
      </p:pic>
      <p:pic>
        <p:nvPicPr>
          <p:cNvPr id="6" name="صورة 5" descr="images.jpg"/>
          <p:cNvPicPr>
            <a:picLocks noChangeAspect="1"/>
          </p:cNvPicPr>
          <p:nvPr/>
        </p:nvPicPr>
        <p:blipFill>
          <a:blip r:embed="rId3" cstate="print"/>
          <a:stretch>
            <a:fillRect/>
          </a:stretch>
        </p:blipFill>
        <p:spPr>
          <a:xfrm>
            <a:off x="5585247" y="3356992"/>
            <a:ext cx="2791197" cy="2952328"/>
          </a:xfrm>
          <a:prstGeom prst="rect">
            <a:avLst/>
          </a:prstGeom>
        </p:spPr>
      </p:pic>
      <p:sp>
        <p:nvSpPr>
          <p:cNvPr id="12" name="وسيلة شرح بيضاوية 11"/>
          <p:cNvSpPr/>
          <p:nvPr/>
        </p:nvSpPr>
        <p:spPr>
          <a:xfrm rot="15426002">
            <a:off x="4759710" y="3829963"/>
            <a:ext cx="1397925" cy="2159645"/>
          </a:xfrm>
          <a:prstGeom prst="wedgeEllipseCallout">
            <a:avLst/>
          </a:prstGeom>
        </p:spPr>
        <p:style>
          <a:lnRef idx="2">
            <a:schemeClr val="accent3"/>
          </a:lnRef>
          <a:fillRef idx="1">
            <a:schemeClr val="lt1"/>
          </a:fillRef>
          <a:effectRef idx="0">
            <a:schemeClr val="accent3"/>
          </a:effectRef>
          <a:fontRef idx="minor">
            <a:schemeClr val="dk1"/>
          </a:fontRef>
        </p:style>
        <p:txBody>
          <a:bodyPr rtlCol="1" anchor="ctr"/>
          <a:lstStyle/>
          <a:p>
            <a:endParaRPr lang="ar-SA" dirty="0"/>
          </a:p>
        </p:txBody>
      </p:sp>
      <p:sp>
        <p:nvSpPr>
          <p:cNvPr id="20" name="وسيلة شرح بيضاوية 19"/>
          <p:cNvSpPr/>
          <p:nvPr/>
        </p:nvSpPr>
        <p:spPr>
          <a:xfrm rot="7384668">
            <a:off x="3051293" y="1891128"/>
            <a:ext cx="2206153" cy="1565125"/>
          </a:xfrm>
          <a:prstGeom prst="wedgeEllipseCallout">
            <a:avLst>
              <a:gd name="adj1" fmla="val -62219"/>
              <a:gd name="adj2" fmla="val -42996"/>
            </a:avLst>
          </a:prstGeom>
        </p:spPr>
        <p:style>
          <a:lnRef idx="2">
            <a:schemeClr val="accent3"/>
          </a:lnRef>
          <a:fillRef idx="1">
            <a:schemeClr val="lt1"/>
          </a:fillRef>
          <a:effectRef idx="0">
            <a:schemeClr val="accent3"/>
          </a:effectRef>
          <a:fontRef idx="minor">
            <a:schemeClr val="dk1"/>
          </a:fontRef>
        </p:style>
        <p:txBody>
          <a:bodyPr rtlCol="1" anchor="ctr"/>
          <a:lstStyle/>
          <a:p>
            <a:endParaRPr lang="ar-SA" dirty="0">
              <a:effectLst/>
            </a:endParaRPr>
          </a:p>
        </p:txBody>
      </p:sp>
      <p:sp>
        <p:nvSpPr>
          <p:cNvPr id="13" name="مربع نص 12"/>
          <p:cNvSpPr txBox="1"/>
          <p:nvPr/>
        </p:nvSpPr>
        <p:spPr>
          <a:xfrm rot="20844681">
            <a:off x="4653773" y="4501053"/>
            <a:ext cx="1609800" cy="1077218"/>
          </a:xfrm>
          <a:prstGeom prst="rect">
            <a:avLst/>
          </a:prstGeom>
          <a:noFill/>
        </p:spPr>
        <p:txBody>
          <a:bodyPr wrap="none" rtlCol="1">
            <a:spAutoFit/>
          </a:bodyPr>
          <a:lstStyle/>
          <a:p>
            <a:r>
              <a:rPr lang="ar-SA" sz="3200" b="1" dirty="0" smtClean="0">
                <a:solidFill>
                  <a:schemeClr val="bg1"/>
                </a:solidFill>
              </a:rPr>
              <a:t>ما المجتمع</a:t>
            </a:r>
          </a:p>
          <a:p>
            <a:r>
              <a:rPr lang="ar-SA" sz="3200" b="1" dirty="0" smtClean="0">
                <a:solidFill>
                  <a:schemeClr val="bg1"/>
                </a:solidFill>
              </a:rPr>
              <a:t>الحيوي</a:t>
            </a:r>
            <a:endParaRPr lang="ar-SA" sz="3200" b="1" dirty="0">
              <a:solidFill>
                <a:schemeClr val="bg1"/>
              </a:solidFill>
            </a:endParaRPr>
          </a:p>
        </p:txBody>
      </p:sp>
      <p:sp>
        <p:nvSpPr>
          <p:cNvPr id="17" name="وسيلة شرح خطية 2 16"/>
          <p:cNvSpPr/>
          <p:nvPr/>
        </p:nvSpPr>
        <p:spPr>
          <a:xfrm>
            <a:off x="251520" y="1844824"/>
            <a:ext cx="1800200" cy="1512168"/>
          </a:xfrm>
          <a:prstGeom prst="borderCallout2">
            <a:avLst>
              <a:gd name="adj1" fmla="val 108151"/>
              <a:gd name="adj2" fmla="val 49388"/>
              <a:gd name="adj3" fmla="val 100852"/>
              <a:gd name="adj4" fmla="val 47025"/>
              <a:gd name="adj5" fmla="val 161345"/>
              <a:gd name="adj6" fmla="val 43035"/>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3600" b="1" dirty="0" smtClean="0"/>
              <a:t>ما الجماعة الحيوية</a:t>
            </a:r>
            <a:endParaRPr lang="ar-SA" sz="3600" b="1" dirty="0"/>
          </a:p>
        </p:txBody>
      </p:sp>
      <p:pic>
        <p:nvPicPr>
          <p:cNvPr id="18" name="صورة 17" descr="9-280x280.jpg"/>
          <p:cNvPicPr>
            <a:picLocks noChangeAspect="1"/>
          </p:cNvPicPr>
          <p:nvPr/>
        </p:nvPicPr>
        <p:blipFill>
          <a:blip r:embed="rId4" cstate="print"/>
          <a:srcRect b="20300"/>
          <a:stretch>
            <a:fillRect/>
          </a:stretch>
        </p:blipFill>
        <p:spPr>
          <a:xfrm rot="1378847">
            <a:off x="4326249" y="462060"/>
            <a:ext cx="2667000" cy="1484784"/>
          </a:xfrm>
          <a:prstGeom prst="rect">
            <a:avLst/>
          </a:prstGeom>
        </p:spPr>
      </p:pic>
      <p:sp>
        <p:nvSpPr>
          <p:cNvPr id="2" name="مربع نص 1"/>
          <p:cNvSpPr txBox="1"/>
          <p:nvPr/>
        </p:nvSpPr>
        <p:spPr>
          <a:xfrm rot="18805093">
            <a:off x="3038649" y="2292729"/>
            <a:ext cx="2222083" cy="646331"/>
          </a:xfrm>
          <a:prstGeom prst="rect">
            <a:avLst/>
          </a:prstGeom>
          <a:noFill/>
        </p:spPr>
        <p:txBody>
          <a:bodyPr wrap="none" rtlCol="1">
            <a:spAutoFit/>
          </a:bodyPr>
          <a:lstStyle/>
          <a:p>
            <a:r>
              <a:rPr lang="ar-SA" dirty="0" smtClean="0"/>
              <a:t>ما </a:t>
            </a:r>
            <a:r>
              <a:rPr lang="ar-SA" sz="3600" b="1" dirty="0" smtClean="0">
                <a:solidFill>
                  <a:schemeClr val="bg1"/>
                </a:solidFill>
              </a:rPr>
              <a:t>النظام البيئي</a:t>
            </a:r>
            <a:endParaRPr lang="ar-SA" sz="36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13"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صورة 13" descr="صورة (3).jpg"/>
          <p:cNvPicPr>
            <a:picLocks noChangeAspect="1"/>
          </p:cNvPicPr>
          <p:nvPr/>
        </p:nvPicPr>
        <p:blipFill>
          <a:blip r:embed="rId2" cstate="print"/>
          <a:stretch>
            <a:fillRect/>
          </a:stretch>
        </p:blipFill>
        <p:spPr>
          <a:xfrm>
            <a:off x="1907704" y="980728"/>
            <a:ext cx="5832648"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ربع نص 4"/>
          <p:cNvSpPr txBox="1"/>
          <p:nvPr/>
        </p:nvSpPr>
        <p:spPr>
          <a:xfrm>
            <a:off x="179512" y="4627002"/>
            <a:ext cx="8820472"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SA" sz="3600" b="1" dirty="0" smtClean="0">
                <a:solidFill>
                  <a:srgbClr val="FF0000"/>
                </a:solidFill>
              </a:rPr>
              <a:t>ما المنطقة </a:t>
            </a:r>
            <a:r>
              <a:rPr lang="ar-SA" sz="3600" b="1" dirty="0" err="1" smtClean="0">
                <a:solidFill>
                  <a:srgbClr val="FF0000"/>
                </a:solidFill>
              </a:rPr>
              <a:t>الحيوية؟</a:t>
            </a:r>
            <a:endParaRPr lang="ar-SA" sz="3600" b="1" dirty="0" smtClean="0">
              <a:solidFill>
                <a:srgbClr val="FF0000"/>
              </a:solidFill>
            </a:endParaRPr>
          </a:p>
          <a:p>
            <a:pPr algn="ctr"/>
            <a:r>
              <a:rPr lang="ar-SA" sz="3600" b="1" dirty="0" smtClean="0">
                <a:solidFill>
                  <a:srgbClr val="FF0000"/>
                </a:solidFill>
              </a:rPr>
              <a:t>ما المنطقة الحيوية التي ينتمي إليها معظم الوطن العربي</a:t>
            </a:r>
          </a:p>
          <a:p>
            <a:pPr algn="ctr"/>
            <a:r>
              <a:rPr lang="ar-SA" sz="3600" b="1" dirty="0" smtClean="0">
                <a:solidFill>
                  <a:srgbClr val="FF0000"/>
                </a:solidFill>
              </a:rPr>
              <a:t>أشيري على الخريطة إلى المنطقة الحيوية التي نعيش فيها</a:t>
            </a:r>
            <a:endParaRPr lang="ar-SA" sz="3600" b="1" dirty="0">
              <a:solidFill>
                <a:srgbClr val="FF0000"/>
              </a:solidFill>
            </a:endParaRPr>
          </a:p>
        </p:txBody>
      </p:sp>
      <p:sp>
        <p:nvSpPr>
          <p:cNvPr id="6" name="مربع نص 5"/>
          <p:cNvSpPr txBox="1"/>
          <p:nvPr/>
        </p:nvSpPr>
        <p:spPr>
          <a:xfrm>
            <a:off x="2915817" y="188640"/>
            <a:ext cx="3712876"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SA" sz="3600" b="1" dirty="0" smtClean="0"/>
              <a:t>أرجو منك قراءة ص99</a:t>
            </a:r>
            <a:endParaRPr lang="ar-SA" sz="3600" b="1" dirty="0"/>
          </a:p>
        </p:txBody>
      </p:sp>
      <p:pic>
        <p:nvPicPr>
          <p:cNvPr id="7" name="صورة 6" descr="تنزيل.png"/>
          <p:cNvPicPr>
            <a:picLocks noChangeAspect="1"/>
          </p:cNvPicPr>
          <p:nvPr/>
        </p:nvPicPr>
        <p:blipFill>
          <a:blip r:embed="rId3"/>
          <a:stretch>
            <a:fillRect/>
          </a:stretch>
        </p:blipFill>
        <p:spPr>
          <a:xfrm>
            <a:off x="182217" y="834971"/>
            <a:ext cx="2229544" cy="1809750"/>
          </a:xfrm>
          <a:prstGeom prst="ellipse">
            <a:avLst/>
          </a:prstGeom>
          <a:ln>
            <a:noFill/>
          </a:ln>
          <a:effectLst>
            <a:softEdge rad="112500"/>
          </a:effectLst>
        </p:spPr>
      </p:pic>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625" y="919162"/>
            <a:ext cx="7524750" cy="50196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05"/>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 calcmode="lin" valueType="num">
                                      <p:cBhvr>
                                        <p:cTn id="16" dur="500" fill="hold"/>
                                        <p:tgtEl>
                                          <p:spTgt spid="7"/>
                                        </p:tgtEl>
                                        <p:attrNameLst>
                                          <p:attrName>ppt_x</p:attrName>
                                        </p:attrNameLst>
                                      </p:cBhvr>
                                      <p:tavLst>
                                        <p:tav tm="0">
                                          <p:val>
                                            <p:strVal val="#ppt_x-.2"/>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pPr algn="ctr"/>
            <a:r>
              <a:rPr lang="ar-SA" sz="6000" b="1" dirty="0" smtClean="0"/>
              <a:t>المنطقة الحيوية</a:t>
            </a:r>
            <a:endParaRPr lang="ar-SA" sz="6000" b="1" dirty="0"/>
          </a:p>
        </p:txBody>
      </p:sp>
      <p:sp>
        <p:nvSpPr>
          <p:cNvPr id="3" name="عنصر نائب للمحتوى 2"/>
          <p:cNvSpPr>
            <a:spLocks noGrp="1"/>
          </p:cNvSpPr>
          <p:nvPr>
            <p:ph idx="1"/>
          </p:nvPr>
        </p:nvSpPr>
        <p:spPr>
          <a:xfrm>
            <a:off x="1435608" y="1652736"/>
            <a:ext cx="7498080" cy="4800600"/>
          </a:xfrm>
        </p:spPr>
        <p:style>
          <a:lnRef idx="3">
            <a:schemeClr val="lt1"/>
          </a:lnRef>
          <a:fillRef idx="1">
            <a:schemeClr val="accent4"/>
          </a:fillRef>
          <a:effectRef idx="1">
            <a:schemeClr val="accent4"/>
          </a:effectRef>
          <a:fontRef idx="minor">
            <a:schemeClr val="lt1"/>
          </a:fontRef>
        </p:style>
        <p:txBody>
          <a:bodyPr>
            <a:normAutofit lnSpcReduction="10000"/>
          </a:bodyPr>
          <a:lstStyle/>
          <a:p>
            <a:r>
              <a:rPr lang="ar-SA" sz="4800" b="1" dirty="0" smtClean="0">
                <a:solidFill>
                  <a:srgbClr val="FF0000"/>
                </a:solidFill>
              </a:rPr>
              <a:t>المنطقة الحيوية </a:t>
            </a:r>
            <a:r>
              <a:rPr lang="ar-SA" sz="4800" b="1" dirty="0" smtClean="0"/>
              <a:t>هي نظام بيئي كبير له مناخه وتربته وتعيش فيه نباتات وحيوانات معينة ولكل منطقة حيوية معدلات درجة حرارة ومعدلات هطول </a:t>
            </a:r>
            <a:r>
              <a:rPr lang="ar-SA" sz="4800" b="1" dirty="0" err="1" smtClean="0"/>
              <a:t>أمطارخاصة</a:t>
            </a:r>
            <a:r>
              <a:rPr lang="ar-SA" sz="4800" b="1" dirty="0" smtClean="0"/>
              <a:t> </a:t>
            </a:r>
            <a:r>
              <a:rPr lang="ar-SA" sz="4800" b="1" dirty="0" err="1" smtClean="0"/>
              <a:t>بها.</a:t>
            </a:r>
            <a:endParaRPr lang="ar-SA" sz="4800" b="1" dirty="0" smtClean="0"/>
          </a:p>
          <a:p>
            <a:r>
              <a:rPr lang="ar-SA" sz="4000" b="1" dirty="0" smtClean="0">
                <a:solidFill>
                  <a:srgbClr val="002060"/>
                </a:solidFill>
              </a:rPr>
              <a:t>بعض المناطق الحيوية كبير جدا بحيث يمتد بين القارات</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a:hlinkClick r:id="rId2" action="ppaction://hlinkfile"/>
          </p:cNvPr>
          <p:cNvSpPr/>
          <p:nvPr/>
        </p:nvSpPr>
        <p:spPr>
          <a:xfrm>
            <a:off x="2627784" y="2276872"/>
            <a:ext cx="4010744"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ربع نص 5"/>
          <p:cNvSpPr txBox="1"/>
          <p:nvPr/>
        </p:nvSpPr>
        <p:spPr>
          <a:xfrm>
            <a:off x="1590496" y="1772816"/>
            <a:ext cx="6085320"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SA" sz="4000" b="1" dirty="0" smtClean="0"/>
              <a:t>بعض المناطق الحيوية  على الأرض</a:t>
            </a:r>
            <a:endParaRPr lang="ar-SA" sz="4000" b="1"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332656"/>
            <a:ext cx="7787208" cy="5793507"/>
          </a:xfrm>
        </p:spPr>
        <p:style>
          <a:lnRef idx="3">
            <a:schemeClr val="lt1"/>
          </a:lnRef>
          <a:fillRef idx="1">
            <a:schemeClr val="accent4"/>
          </a:fillRef>
          <a:effectRef idx="1">
            <a:schemeClr val="accent4"/>
          </a:effectRef>
          <a:fontRef idx="minor">
            <a:schemeClr val="lt1"/>
          </a:fontRef>
        </p:style>
        <p:txBody>
          <a:bodyPr>
            <a:normAutofit/>
          </a:bodyPr>
          <a:lstStyle/>
          <a:p>
            <a:r>
              <a:rPr lang="ar-SA" sz="3200" b="1" dirty="0" smtClean="0">
                <a:solidFill>
                  <a:srgbClr val="7030A0"/>
                </a:solidFill>
              </a:rPr>
              <a:t>بالتعاون مع أفراد مجموعتك أرجو تعبئة المنظم التخطيطي التالي</a:t>
            </a:r>
          </a:p>
          <a:p>
            <a:r>
              <a:rPr lang="ar-SA" sz="3200" b="1" dirty="0" smtClean="0">
                <a:solidFill>
                  <a:srgbClr val="7030A0"/>
                </a:solidFill>
              </a:rPr>
              <a:t>حقيقة أم رأي. </a:t>
            </a:r>
            <a:r>
              <a:rPr lang="ar-SA" sz="3200" b="1" dirty="0" smtClean="0"/>
              <a:t>أي العبارتين حقيقة وأيهما رأي: الصحراء </a:t>
            </a:r>
            <a:r>
              <a:rPr lang="ar-SA" sz="3200" b="1" u="sng" dirty="0" smtClean="0"/>
              <a:t>أمطارها قليلة وتربتها جافة</a:t>
            </a:r>
            <a:r>
              <a:rPr lang="ar-SA" sz="3200" b="1" dirty="0" smtClean="0"/>
              <a:t>. </a:t>
            </a:r>
            <a:r>
              <a:rPr lang="ar-SA" sz="3200" b="1" u="sng" dirty="0" smtClean="0"/>
              <a:t>المناطق العشبية أجمل</a:t>
            </a:r>
            <a:r>
              <a:rPr lang="ar-SA" sz="3200" b="1" dirty="0" smtClean="0"/>
              <a:t>؟</a:t>
            </a:r>
          </a:p>
          <a:p>
            <a:endParaRPr lang="ar-SA" b="1" dirty="0" smtClean="0"/>
          </a:p>
          <a:p>
            <a:endParaRPr lang="ar-SA" b="1" dirty="0" smtClean="0"/>
          </a:p>
          <a:p>
            <a:endParaRPr lang="ar-SA" b="1" dirty="0" smtClean="0"/>
          </a:p>
          <a:p>
            <a:endParaRPr lang="ar-SA" b="1" dirty="0" smtClean="0"/>
          </a:p>
          <a:p>
            <a:endParaRPr lang="ar-SA" b="1" dirty="0" smtClean="0"/>
          </a:p>
          <a:p>
            <a:endParaRPr lang="ar-SA" sz="4000" b="1" dirty="0" smtClean="0">
              <a:solidFill>
                <a:srgbClr val="FF0000"/>
              </a:solidFill>
            </a:endParaRPr>
          </a:p>
        </p:txBody>
      </p:sp>
      <p:pic>
        <p:nvPicPr>
          <p:cNvPr id="4" name="صورة 3" descr="00149.jpg"/>
          <p:cNvPicPr>
            <a:picLocks noChangeAspect="1"/>
          </p:cNvPicPr>
          <p:nvPr/>
        </p:nvPicPr>
        <p:blipFill>
          <a:blip r:embed="rId2" cstate="print"/>
          <a:stretch>
            <a:fillRect/>
          </a:stretch>
        </p:blipFill>
        <p:spPr>
          <a:xfrm>
            <a:off x="3432760" y="3897052"/>
            <a:ext cx="2520280" cy="21962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4" descr="الأراضي العشبية1.jpg"/>
          <p:cNvPicPr>
            <a:picLocks noChangeAspect="1"/>
          </p:cNvPicPr>
          <p:nvPr/>
        </p:nvPicPr>
        <p:blipFill>
          <a:blip r:embed="rId3" cstate="print"/>
          <a:stretch>
            <a:fillRect/>
          </a:stretch>
        </p:blipFill>
        <p:spPr>
          <a:xfrm>
            <a:off x="6039016" y="3897052"/>
            <a:ext cx="2447192" cy="21962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6" name="جدول 5"/>
          <p:cNvGraphicFramePr>
            <a:graphicFrameLocks noGrp="1"/>
          </p:cNvGraphicFramePr>
          <p:nvPr>
            <p:extLst>
              <p:ext uri="{D42A27DB-BD31-4B8C-83A1-F6EECF244321}">
                <p14:modId xmlns:p14="http://schemas.microsoft.com/office/powerpoint/2010/main" val="4236159620"/>
              </p:ext>
            </p:extLst>
          </p:nvPr>
        </p:nvGraphicFramePr>
        <p:xfrm>
          <a:off x="2041436" y="2644408"/>
          <a:ext cx="3528392" cy="1216640"/>
        </p:xfrm>
        <a:graphic>
          <a:graphicData uri="http://schemas.openxmlformats.org/drawingml/2006/table">
            <a:tbl>
              <a:tblPr rtl="1" firstRow="1" bandRow="1">
                <a:tableStyleId>{5C22544A-7EE6-4342-B048-85BDC9FD1C3A}</a:tableStyleId>
              </a:tblPr>
              <a:tblGrid>
                <a:gridCol w="1764196">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tblGrid>
              <a:tr h="70967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b="1" dirty="0" smtClean="0"/>
                        <a:t>حقيقة</a:t>
                      </a:r>
                      <a:endParaRPr lang="ar-SA" sz="32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t>رأي</a:t>
                      </a:r>
                    </a:p>
                  </a:txBody>
                  <a:tcPr/>
                </a:tc>
                <a:extLst>
                  <a:ext uri="{0D108BD9-81ED-4DB2-BD59-A6C34878D82A}">
                    <a16:rowId xmlns:a16="http://schemas.microsoft.com/office/drawing/2014/main" val="10000"/>
                  </a:ext>
                </a:extLst>
              </a:tr>
              <a:tr h="506968">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10001"/>
                  </a:ext>
                </a:extLst>
              </a:tr>
            </a:tbl>
          </a:graphicData>
        </a:graphic>
      </p:graphicFrame>
      <p:pic>
        <p:nvPicPr>
          <p:cNvPr id="9" name="صورة 8" descr="fa6483f063bd6ac55102c5f4fa176740.gif"/>
          <p:cNvPicPr>
            <a:picLocks noChangeAspect="1"/>
          </p:cNvPicPr>
          <p:nvPr/>
        </p:nvPicPr>
        <p:blipFill>
          <a:blip r:embed="rId4" cstate="print"/>
          <a:stretch>
            <a:fillRect/>
          </a:stretch>
        </p:blipFill>
        <p:spPr>
          <a:xfrm>
            <a:off x="827584" y="4797152"/>
            <a:ext cx="1181100" cy="11811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مربع نص 9"/>
          <p:cNvSpPr txBox="1"/>
          <p:nvPr/>
        </p:nvSpPr>
        <p:spPr>
          <a:xfrm>
            <a:off x="494923" y="6093296"/>
            <a:ext cx="1782860" cy="523220"/>
          </a:xfrm>
          <a:prstGeom prst="rect">
            <a:avLst/>
          </a:prstGeom>
          <a:noFill/>
        </p:spPr>
        <p:txBody>
          <a:bodyPr wrap="none" rtlCol="1">
            <a:spAutoFit/>
          </a:bodyPr>
          <a:lstStyle/>
          <a:p>
            <a:r>
              <a:rPr lang="ar-SA" sz="2800" b="1" dirty="0" smtClean="0">
                <a:solidFill>
                  <a:srgbClr val="FF0000"/>
                </a:solidFill>
              </a:rPr>
              <a:t>الزمن دقيقتين</a:t>
            </a:r>
            <a:endParaRPr lang="ar-SA" sz="28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32560" y="647930"/>
            <a:ext cx="7406640" cy="1124886"/>
          </a:xfrm>
        </p:spPr>
        <p:style>
          <a:lnRef idx="3">
            <a:schemeClr val="lt1"/>
          </a:lnRef>
          <a:fillRef idx="1">
            <a:schemeClr val="accent2"/>
          </a:fillRef>
          <a:effectRef idx="1">
            <a:schemeClr val="accent2"/>
          </a:effectRef>
          <a:fontRef idx="minor">
            <a:schemeClr val="lt1"/>
          </a:fontRef>
        </p:style>
        <p:txBody>
          <a:bodyPr>
            <a:normAutofit/>
          </a:bodyPr>
          <a:lstStyle/>
          <a:p>
            <a:pPr algn="ctr"/>
            <a:r>
              <a:rPr lang="ar-SA" sz="6000" b="1" dirty="0" smtClean="0"/>
              <a:t>الدرس الأول</a:t>
            </a:r>
            <a:endParaRPr lang="ar-SA" sz="6000" b="1" dirty="0"/>
          </a:p>
        </p:txBody>
      </p:sp>
      <p:sp>
        <p:nvSpPr>
          <p:cNvPr id="4" name="عنوان فرعي 2"/>
          <p:cNvSpPr txBox="1">
            <a:spLocks/>
          </p:cNvSpPr>
          <p:nvPr/>
        </p:nvSpPr>
        <p:spPr>
          <a:xfrm>
            <a:off x="1475656" y="1844824"/>
            <a:ext cx="6400800" cy="622920"/>
          </a:xfrm>
          <a:prstGeom prst="rect">
            <a:avLst/>
          </a:prstGeom>
        </p:spPr>
        <p:txBody>
          <a:bodyPr tIns="0">
            <a:noAutofit/>
          </a:bodyPr>
          <a:lstStyle/>
          <a:p>
            <a:pPr marL="27432" marR="0" lvl="0" indent="0" algn="l"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ar-SA" sz="6000" b="0" i="0" u="none" strike="noStrike" kern="1200" cap="none" spc="0" normalizeH="0" baseline="0" noProof="0" dirty="0">
              <a:ln>
                <a:noFill/>
              </a:ln>
              <a:solidFill>
                <a:srgbClr val="FF0000"/>
              </a:solidFill>
              <a:effectLst/>
              <a:uLnTx/>
              <a:uFillTx/>
              <a:latin typeface="+mn-lt"/>
              <a:ea typeface="+mn-ea"/>
              <a:cs typeface="+mn-cs"/>
            </a:endParaRPr>
          </a:p>
        </p:txBody>
      </p:sp>
      <p:sp>
        <p:nvSpPr>
          <p:cNvPr id="8" name="مخطط انسيابي: متعدد المستندات 7"/>
          <p:cNvSpPr/>
          <p:nvPr/>
        </p:nvSpPr>
        <p:spPr>
          <a:xfrm>
            <a:off x="251520" y="1850373"/>
            <a:ext cx="8208912" cy="3600400"/>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dirty="0"/>
          </a:p>
        </p:txBody>
      </p:sp>
      <p:sp>
        <p:nvSpPr>
          <p:cNvPr id="7" name="عنوان فرعي 6"/>
          <p:cNvSpPr>
            <a:spLocks noGrp="1"/>
          </p:cNvSpPr>
          <p:nvPr>
            <p:ph type="subTitle" idx="1"/>
          </p:nvPr>
        </p:nvSpPr>
        <p:spPr>
          <a:xfrm>
            <a:off x="683568" y="2951146"/>
            <a:ext cx="6552728" cy="1008112"/>
          </a:xfrm>
        </p:spPr>
        <p:style>
          <a:lnRef idx="1">
            <a:schemeClr val="accent5"/>
          </a:lnRef>
          <a:fillRef idx="2">
            <a:schemeClr val="accent5"/>
          </a:fillRef>
          <a:effectRef idx="1">
            <a:schemeClr val="accent5"/>
          </a:effectRef>
          <a:fontRef idx="minor">
            <a:schemeClr val="dk1"/>
          </a:fontRef>
        </p:style>
        <p:txBody>
          <a:bodyPr/>
          <a:lstStyle/>
          <a:p>
            <a:pPr lvl="0" algn="ctr"/>
            <a:r>
              <a:rPr lang="ar-SA" sz="6000" b="1" dirty="0" smtClean="0">
                <a:solidFill>
                  <a:srgbClr val="FF0000"/>
                </a:solidFill>
              </a:rPr>
              <a:t>مقدمة في الأنظمة البيئية</a:t>
            </a:r>
            <a:endParaRPr lang="ar-SA" sz="6000" dirty="0" smtClean="0">
              <a:solidFill>
                <a:srgbClr val="FF0000"/>
              </a:solidFill>
            </a:endParaRPr>
          </a:p>
          <a:p>
            <a:endParaRPr lang="ar-S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additive="base">
                                        <p:cTn id="12"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7">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77809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ar-SA" sz="4800" b="1" dirty="0" smtClean="0">
                <a:solidFill>
                  <a:srgbClr val="FF0000"/>
                </a:solidFill>
              </a:rPr>
              <a:t>كتاب النشاط </a:t>
            </a:r>
            <a:r>
              <a:rPr lang="ar-SA" sz="4800" b="1" dirty="0" err="1" smtClean="0">
                <a:solidFill>
                  <a:srgbClr val="FF0000"/>
                </a:solidFill>
              </a:rPr>
              <a:t>ص34</a:t>
            </a:r>
            <a:endParaRPr lang="ar-SA" sz="4800" b="1" dirty="0">
              <a:solidFill>
                <a:srgbClr val="FF0000"/>
              </a:solidFill>
            </a:endParaRPr>
          </a:p>
        </p:txBody>
      </p:sp>
      <p:pic>
        <p:nvPicPr>
          <p:cNvPr id="12" name="عنصر نائب للمحتوى 11" descr="نشاط مقدمة في الانظمة البيئية4ف1.jpg"/>
          <p:cNvPicPr>
            <a:picLocks noGrp="1" noChangeAspect="1"/>
          </p:cNvPicPr>
          <p:nvPr>
            <p:ph idx="1"/>
          </p:nvPr>
        </p:nvPicPr>
        <p:blipFill>
          <a:blip r:embed="rId2" cstate="print"/>
          <a:stretch>
            <a:fillRect/>
          </a:stretch>
        </p:blipFill>
        <p:spPr>
          <a:xfrm rot="10800000">
            <a:off x="2692252" y="1124744"/>
            <a:ext cx="4039988" cy="54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490066"/>
          </a:xfrm>
        </p:spPr>
        <p:txBody>
          <a:bodyPr>
            <a:normAutofit fontScale="90000"/>
          </a:bodyPr>
          <a:lstStyle/>
          <a:p>
            <a:endParaRPr lang="ar-SA" dirty="0"/>
          </a:p>
        </p:txBody>
      </p:sp>
      <p:sp>
        <p:nvSpPr>
          <p:cNvPr id="3" name="عنصر نائب للمحتوى 2"/>
          <p:cNvSpPr>
            <a:spLocks noGrp="1"/>
          </p:cNvSpPr>
          <p:nvPr>
            <p:ph idx="1"/>
          </p:nvPr>
        </p:nvSpPr>
        <p:spPr>
          <a:xfrm>
            <a:off x="755576" y="980728"/>
            <a:ext cx="8178112" cy="5267672"/>
          </a:xfrm>
        </p:spPr>
        <p:style>
          <a:lnRef idx="3">
            <a:schemeClr val="lt1"/>
          </a:lnRef>
          <a:fillRef idx="1">
            <a:schemeClr val="accent4"/>
          </a:fillRef>
          <a:effectRef idx="1">
            <a:schemeClr val="accent4"/>
          </a:effectRef>
          <a:fontRef idx="minor">
            <a:schemeClr val="lt1"/>
          </a:fontRef>
        </p:style>
        <p:txBody>
          <a:bodyPr>
            <a:normAutofit/>
          </a:bodyPr>
          <a:lstStyle/>
          <a:p>
            <a:r>
              <a:rPr lang="ar-SA" sz="3600" b="1" dirty="0" smtClean="0"/>
              <a:t>اعتقد أن البعض منكم سافر إلى دول تنتمي إلى مناطق حيوية مختلفة أو شاهد فيلما وثائقيا يتحدث عن منطقة حيوية معينة.</a:t>
            </a:r>
          </a:p>
          <a:p>
            <a:r>
              <a:rPr lang="ar-SA" sz="3600" b="1" dirty="0" err="1" smtClean="0"/>
              <a:t>أكتبي</a:t>
            </a:r>
            <a:r>
              <a:rPr lang="ar-SA" sz="3600" b="1" dirty="0" smtClean="0"/>
              <a:t> فقرة قصيرة تحدثي فيها عن المنطقة الحيوية والأشياء التي شاهدتيها خلال رحلتك أو في الفلم مستخدمة المفردات التي وردت في الدرس.</a:t>
            </a:r>
            <a:endParaRPr lang="ar-SA" sz="3600" b="1" dirty="0"/>
          </a:p>
        </p:txBody>
      </p:sp>
      <p:pic>
        <p:nvPicPr>
          <p:cNvPr id="6" name="صورة 3" descr="images.png"/>
          <p:cNvPicPr>
            <a:picLocks noChangeAspect="1"/>
          </p:cNvPicPr>
          <p:nvPr/>
        </p:nvPicPr>
        <p:blipFill>
          <a:blip r:embed="rId2" cstate="print"/>
          <a:srcRect/>
          <a:stretch>
            <a:fillRect/>
          </a:stretch>
        </p:blipFill>
        <p:spPr bwMode="auto">
          <a:xfrm>
            <a:off x="683568" y="4509840"/>
            <a:ext cx="7993063" cy="201550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994122"/>
          </a:xfrm>
        </p:spPr>
        <p:style>
          <a:lnRef idx="1">
            <a:schemeClr val="accent1"/>
          </a:lnRef>
          <a:fillRef idx="2">
            <a:schemeClr val="accent1"/>
          </a:fillRef>
          <a:effectRef idx="1">
            <a:schemeClr val="accent1"/>
          </a:effectRef>
          <a:fontRef idx="minor">
            <a:schemeClr val="dk1"/>
          </a:fontRef>
        </p:style>
        <p:txBody>
          <a:bodyPr/>
          <a:lstStyle/>
          <a:p>
            <a:pPr algn="ctr"/>
            <a:r>
              <a:rPr lang="ar-SA" b="1" dirty="0" smtClean="0"/>
              <a:t>هل توجد مناطق حيوية مائية</a:t>
            </a:r>
            <a:endParaRPr lang="ar-SA" b="1" dirty="0"/>
          </a:p>
        </p:txBody>
      </p:sp>
      <p:sp>
        <p:nvSpPr>
          <p:cNvPr id="3" name="عنصر نائب للمحتوى 2"/>
          <p:cNvSpPr>
            <a:spLocks noGrp="1"/>
          </p:cNvSpPr>
          <p:nvPr>
            <p:ph idx="1"/>
          </p:nvPr>
        </p:nvSpPr>
        <p:spPr>
          <a:xfrm>
            <a:off x="539552" y="1744216"/>
            <a:ext cx="8147248" cy="4637112"/>
          </a:xfrm>
        </p:spPr>
        <p:style>
          <a:lnRef idx="3">
            <a:schemeClr val="lt1"/>
          </a:lnRef>
          <a:fillRef idx="1">
            <a:schemeClr val="accent4"/>
          </a:fillRef>
          <a:effectRef idx="1">
            <a:schemeClr val="accent4"/>
          </a:effectRef>
          <a:fontRef idx="minor">
            <a:schemeClr val="lt1"/>
          </a:fontRef>
        </p:style>
        <p:txBody>
          <a:bodyPr>
            <a:normAutofit/>
          </a:bodyPr>
          <a:lstStyle/>
          <a:p>
            <a:r>
              <a:rPr lang="ar-SA" sz="3200" b="1" dirty="0" smtClean="0">
                <a:solidFill>
                  <a:srgbClr val="FF0000"/>
                </a:solidFill>
              </a:rPr>
              <a:t>استخرجي من الآية الكريمة التالية أحد انواع الأنظمة البيئية المائية.</a:t>
            </a:r>
          </a:p>
          <a:p>
            <a:r>
              <a:rPr lang="ar-SA" sz="3200" b="1" dirty="0" smtClean="0"/>
              <a:t>قال تعلى( وَمَا يَسْتَوِي الْبَحْرَانِ هَذَا عَذْبٌ فُرَاتٌ سَائِغٌ شَرَابُهُ وَهَذَا مِلْحٌ أُجَاجٌ وَمِنْ كُلٍّ تَأْكُلُونَ لَحْمًا طَرِيًّا وَتَسْتَخْرِجُونَ حِلْيَةً تَلْبَسُونَهَا وَتَرَى الْفُلْكَ فِيهِ مَوَاخِرَ لِتَبْتَغُوا مِنْ فَضْلِهِ وَلَعَلَّكُمْ تَشْكُرُونَ (12) فاطر</a:t>
            </a:r>
            <a:endParaRPr lang="ar-SA" sz="3200" b="1"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hlinkClick r:id="rId2" action="ppaction://hlinkfile"/>
          </p:cNvPr>
          <p:cNvSpPr/>
          <p:nvPr/>
        </p:nvSpPr>
        <p:spPr>
          <a:xfrm>
            <a:off x="2123728" y="1772815"/>
            <a:ext cx="5184576"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2"/>
          <p:cNvSpPr txBox="1"/>
          <p:nvPr/>
        </p:nvSpPr>
        <p:spPr>
          <a:xfrm>
            <a:off x="1547664" y="1357317"/>
            <a:ext cx="662473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SA" sz="4800" b="1" smtClean="0"/>
              <a:t>الأنظمة البيئية </a:t>
            </a:r>
            <a:r>
              <a:rPr lang="ar-SA" sz="4800" b="1" dirty="0" smtClean="0"/>
              <a:t>المائية</a:t>
            </a:r>
            <a:endParaRPr lang="ar-SA" sz="4800" b="1"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وسيلة شرح على شكل سحابة 6"/>
          <p:cNvSpPr/>
          <p:nvPr/>
        </p:nvSpPr>
        <p:spPr>
          <a:xfrm>
            <a:off x="2195736" y="116632"/>
            <a:ext cx="5040560" cy="1152128"/>
          </a:xfrm>
          <a:prstGeom prst="cloudCallou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6000" b="1" dirty="0" smtClean="0">
                <a:solidFill>
                  <a:srgbClr val="002060"/>
                </a:solidFill>
              </a:rPr>
              <a:t>نشاط منزلي</a:t>
            </a:r>
            <a:endParaRPr lang="ar-SA" sz="6000" b="1" dirty="0">
              <a:solidFill>
                <a:srgbClr val="002060"/>
              </a:solidFill>
            </a:endParaRPr>
          </a:p>
        </p:txBody>
      </p:sp>
      <p:sp>
        <p:nvSpPr>
          <p:cNvPr id="8" name="مربع نص 7"/>
          <p:cNvSpPr txBox="1"/>
          <p:nvPr/>
        </p:nvSpPr>
        <p:spPr>
          <a:xfrm>
            <a:off x="2699792" y="1484784"/>
            <a:ext cx="6264696" cy="4031873"/>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200" b="1" dirty="0" smtClean="0"/>
              <a:t>استعملي المجلات والكتب والصحف والإنترنت والمصادر العلمية الأخرى,للبحث </a:t>
            </a:r>
            <a:r>
              <a:rPr lang="ar-SA" sz="3200" b="1" dirty="0" err="1" smtClean="0"/>
              <a:t>عن:</a:t>
            </a:r>
            <a:endParaRPr lang="ar-SA" sz="3200" b="1" dirty="0" smtClean="0"/>
          </a:p>
          <a:p>
            <a:r>
              <a:rPr lang="ar-SA" sz="3200" b="1" dirty="0" smtClean="0"/>
              <a:t> </a:t>
            </a:r>
            <a:r>
              <a:rPr lang="ar-SA" sz="3200" b="1" dirty="0" smtClean="0">
                <a:solidFill>
                  <a:schemeClr val="accent1">
                    <a:lumMod val="50000"/>
                  </a:schemeClr>
                </a:solidFill>
              </a:rPr>
              <a:t>- مجموعة أمثلة على الأنظمة البيئية المختلفة على اليابسة وفي </a:t>
            </a:r>
            <a:r>
              <a:rPr lang="ar-SA" sz="3200" b="1" dirty="0" err="1" smtClean="0">
                <a:solidFill>
                  <a:schemeClr val="accent1">
                    <a:lumMod val="50000"/>
                  </a:schemeClr>
                </a:solidFill>
              </a:rPr>
              <a:t>الماء.</a:t>
            </a:r>
            <a:r>
              <a:rPr lang="ar-SA" sz="3200" b="1" dirty="0" smtClean="0">
                <a:solidFill>
                  <a:schemeClr val="accent1">
                    <a:lumMod val="50000"/>
                  </a:schemeClr>
                </a:solidFill>
              </a:rPr>
              <a:t> </a:t>
            </a:r>
          </a:p>
          <a:p>
            <a:r>
              <a:rPr lang="ar-SA" sz="3200" b="1" dirty="0" smtClean="0">
                <a:solidFill>
                  <a:schemeClr val="accent1">
                    <a:lumMod val="50000"/>
                  </a:schemeClr>
                </a:solidFill>
              </a:rPr>
              <a:t>- أو عبري برسوم توضيحية للأنظمة البيئية موضحة عليها تعريفات للعوامل الحيوية</a:t>
            </a:r>
          </a:p>
          <a:p>
            <a:r>
              <a:rPr lang="ar-SA" sz="3200" b="1" dirty="0" smtClean="0">
                <a:solidFill>
                  <a:schemeClr val="accent1">
                    <a:lumMod val="50000"/>
                  </a:schemeClr>
                </a:solidFill>
              </a:rPr>
              <a:t>والعوامل </a:t>
            </a:r>
            <a:r>
              <a:rPr lang="ar-SA" sz="3200" b="1" dirty="0" err="1" smtClean="0">
                <a:solidFill>
                  <a:schemeClr val="accent1">
                    <a:lumMod val="50000"/>
                  </a:schemeClr>
                </a:solidFill>
              </a:rPr>
              <a:t>اللاحيوية</a:t>
            </a:r>
            <a:r>
              <a:rPr lang="ar-SA" sz="3200" b="1" dirty="0" smtClean="0">
                <a:solidFill>
                  <a:schemeClr val="accent1">
                    <a:lumMod val="50000"/>
                  </a:schemeClr>
                </a:solidFill>
              </a:rPr>
              <a:t> </a:t>
            </a:r>
          </a:p>
          <a:p>
            <a:r>
              <a:rPr lang="ar-SA" sz="3200" b="1" dirty="0" smtClean="0"/>
              <a:t>ثم </a:t>
            </a:r>
            <a:r>
              <a:rPr lang="ar-SA" sz="3200" b="1" dirty="0" err="1" smtClean="0"/>
              <a:t>أعرضيها</a:t>
            </a:r>
            <a:r>
              <a:rPr lang="ar-SA" sz="3200" b="1" dirty="0" smtClean="0"/>
              <a:t> على صديقاتك في الصف.</a:t>
            </a:r>
            <a:endParaRPr lang="ar-SA" sz="3200" b="1" dirty="0"/>
          </a:p>
        </p:txBody>
      </p:sp>
      <p:pic>
        <p:nvPicPr>
          <p:cNvPr id="5" name="صورة 4" descr="خريطة مفاهيم مقدمة في الانظمة البيئية4ف1.jpg"/>
          <p:cNvPicPr>
            <a:picLocks noChangeAspect="1"/>
          </p:cNvPicPr>
          <p:nvPr/>
        </p:nvPicPr>
        <p:blipFill>
          <a:blip r:embed="rId2" cstate="print"/>
          <a:stretch>
            <a:fillRect/>
          </a:stretch>
        </p:blipFill>
        <p:spPr>
          <a:xfrm>
            <a:off x="467544" y="1556792"/>
            <a:ext cx="1944216" cy="388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ربع نص 5"/>
          <p:cNvSpPr txBox="1"/>
          <p:nvPr/>
        </p:nvSpPr>
        <p:spPr>
          <a:xfrm>
            <a:off x="1115616" y="1268760"/>
            <a:ext cx="136815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SA" sz="2800" b="1" dirty="0" smtClean="0"/>
              <a:t>الدفتر</a:t>
            </a:r>
            <a:endParaRPr lang="ar-SA" sz="2800" b="1"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700" y="2348880"/>
            <a:ext cx="7055380" cy="140053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ar-SA" sz="8000" b="1" dirty="0" smtClean="0">
                <a:solidFill>
                  <a:srgbClr val="0070C0"/>
                </a:solidFill>
              </a:rPr>
              <a:t>الواجب على المنصة</a:t>
            </a:r>
            <a:endParaRPr lang="ar-SA" sz="8000" b="1" dirty="0">
              <a:solidFill>
                <a:srgbClr val="0070C0"/>
              </a:solidFill>
            </a:endParaRPr>
          </a:p>
        </p:txBody>
      </p:sp>
      <p:sp>
        <p:nvSpPr>
          <p:cNvPr id="4" name="عنصر نائب للمحتوى 3"/>
          <p:cNvSpPr>
            <a:spLocks noGrp="1"/>
          </p:cNvSpPr>
          <p:nvPr>
            <p:ph idx="1"/>
          </p:nvPr>
        </p:nvSpPr>
        <p:spPr/>
        <p:txBody>
          <a:bodyPr/>
          <a:lstStyle/>
          <a:p>
            <a:endParaRPr lang="ar-SA"/>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أنظر مقدمة في الانظمة 4ف1.jpg"/>
          <p:cNvPicPr>
            <a:picLocks noChangeAspect="1"/>
          </p:cNvPicPr>
          <p:nvPr/>
        </p:nvPicPr>
        <p:blipFill>
          <a:blip r:embed="rId2" cstate="print"/>
          <a:stretch>
            <a:fillRect/>
          </a:stretch>
        </p:blipFill>
        <p:spPr>
          <a:xfrm>
            <a:off x="1259632" y="1700808"/>
            <a:ext cx="7056784" cy="4032448"/>
          </a:xfrm>
          <a:prstGeom prst="rect">
            <a:avLst/>
          </a:prstGeom>
        </p:spPr>
      </p:pic>
      <p:sp>
        <p:nvSpPr>
          <p:cNvPr id="2" name="عنوان 1"/>
          <p:cNvSpPr>
            <a:spLocks noGrp="1"/>
          </p:cNvSpPr>
          <p:nvPr>
            <p:ph type="title"/>
          </p:nvPr>
        </p:nvSpPr>
        <p:spPr>
          <a:xfrm>
            <a:off x="1619672" y="557808"/>
            <a:ext cx="6376752" cy="1143000"/>
          </a:xfrm>
        </p:spPr>
        <p:style>
          <a:lnRef idx="3">
            <a:schemeClr val="lt1"/>
          </a:lnRef>
          <a:fillRef idx="1">
            <a:schemeClr val="accent2"/>
          </a:fillRef>
          <a:effectRef idx="1">
            <a:schemeClr val="accent2"/>
          </a:effectRef>
          <a:fontRef idx="minor">
            <a:schemeClr val="lt1"/>
          </a:fontRef>
        </p:style>
        <p:txBody>
          <a:bodyPr>
            <a:normAutofit/>
          </a:bodyPr>
          <a:lstStyle/>
          <a:p>
            <a:pPr algn="ctr"/>
            <a:r>
              <a:rPr lang="ar-SA" sz="6000" b="1" dirty="0" smtClean="0">
                <a:solidFill>
                  <a:schemeClr val="tx1"/>
                </a:solidFill>
              </a:rPr>
              <a:t>أنظر وأتساءل ص 92</a:t>
            </a:r>
            <a:endParaRPr lang="ar-SA" sz="6000" b="1" dirty="0">
              <a:solidFill>
                <a:schemeClr val="tx1"/>
              </a:solidFill>
            </a:endParaRPr>
          </a:p>
        </p:txBody>
      </p:sp>
      <p:sp>
        <p:nvSpPr>
          <p:cNvPr id="3" name="عنصر نائب للمحتوى 2"/>
          <p:cNvSpPr>
            <a:spLocks noGrp="1"/>
          </p:cNvSpPr>
          <p:nvPr>
            <p:ph idx="1"/>
          </p:nvPr>
        </p:nvSpPr>
        <p:spPr>
          <a:xfrm>
            <a:off x="1435608" y="1340768"/>
            <a:ext cx="6664784" cy="4213448"/>
          </a:xfrm>
        </p:spPr>
        <p:txBody>
          <a:bodyPr>
            <a:normAutofit/>
          </a:bodyPr>
          <a:lstStyle/>
          <a:p>
            <a:pPr>
              <a:buNone/>
            </a:pPr>
            <a:endParaRPr lang="ar-SA" sz="4000" b="1" dirty="0" smtClean="0"/>
          </a:p>
          <a:p>
            <a:pPr>
              <a:buNone/>
            </a:pPr>
            <a:endParaRPr lang="ar-SA" sz="4000" b="1" dirty="0" smtClean="0"/>
          </a:p>
          <a:p>
            <a:pPr>
              <a:buNone/>
            </a:pPr>
            <a:endParaRPr lang="ar-SA" sz="4000" b="1" dirty="0" smtClean="0"/>
          </a:p>
          <a:p>
            <a:pPr>
              <a:buNone/>
            </a:pPr>
            <a:endParaRPr lang="ar-SA" sz="4000" b="1" dirty="0" smtClean="0"/>
          </a:p>
          <a:p>
            <a:pPr>
              <a:buNone/>
            </a:pPr>
            <a:endParaRPr lang="ar-SA" sz="4000" b="1" dirty="0" smtClean="0"/>
          </a:p>
          <a:p>
            <a:endParaRPr lang="ar-SA" sz="4000" b="1" dirty="0" smtClean="0"/>
          </a:p>
          <a:p>
            <a:endParaRPr lang="ar-SA" sz="4000" b="1" dirty="0" smtClean="0"/>
          </a:p>
          <a:p>
            <a:endParaRPr lang="ar-SA" sz="4000" b="1" dirty="0" smtClean="0">
              <a:solidFill>
                <a:srgbClr val="FF0000"/>
              </a:solidFill>
            </a:endParaRPr>
          </a:p>
          <a:p>
            <a:endParaRPr lang="ar-SA" sz="4000" b="1" dirty="0" smtClean="0">
              <a:solidFill>
                <a:srgbClr val="FF0000"/>
              </a:solidFill>
            </a:endParaRPr>
          </a:p>
          <a:p>
            <a:endParaRPr lang="ar-SA" sz="4000" b="1" dirty="0" smtClean="0">
              <a:solidFill>
                <a:srgbClr val="FF0000"/>
              </a:solidFill>
            </a:endParaRPr>
          </a:p>
        </p:txBody>
      </p:sp>
      <p:sp>
        <p:nvSpPr>
          <p:cNvPr id="6" name="مخطط انسيابي: محطة طرفية 5"/>
          <p:cNvSpPr/>
          <p:nvPr/>
        </p:nvSpPr>
        <p:spPr>
          <a:xfrm>
            <a:off x="4932040" y="5661248"/>
            <a:ext cx="3384376" cy="936104"/>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600" b="1" dirty="0" smtClean="0">
                <a:solidFill>
                  <a:srgbClr val="FF00FF"/>
                </a:solidFill>
              </a:rPr>
              <a:t>ما المقصود </a:t>
            </a:r>
            <a:r>
              <a:rPr lang="ar-SA" sz="3600" b="1" dirty="0" err="1" smtClean="0">
                <a:solidFill>
                  <a:srgbClr val="FF00FF"/>
                </a:solidFill>
              </a:rPr>
              <a:t>بالبيئة؟</a:t>
            </a:r>
            <a:endParaRPr lang="ar-SA" sz="3600" b="1" dirty="0">
              <a:solidFill>
                <a:srgbClr val="FF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357298"/>
          </a:xfrm>
        </p:spPr>
        <p:txBody>
          <a:bodyPr>
            <a:normAutofit fontScale="90000"/>
          </a:bodyPr>
          <a:lstStyle/>
          <a:p>
            <a:r>
              <a:rPr lang="ar-SA" b="1" dirty="0" smtClean="0">
                <a:solidFill>
                  <a:srgbClr val="FF0000"/>
                </a:solidFill>
              </a:rPr>
              <a:t/>
            </a:r>
            <a:br>
              <a:rPr lang="ar-SA" b="1" dirty="0" smtClean="0">
                <a:solidFill>
                  <a:srgbClr val="FF0000"/>
                </a:solidFill>
              </a:rPr>
            </a:br>
            <a:r>
              <a:rPr lang="ar-SA" b="1" dirty="0" smtClean="0">
                <a:solidFill>
                  <a:srgbClr val="FF0000"/>
                </a:solidFill>
              </a:rPr>
              <a:t/>
            </a:r>
            <a:br>
              <a:rPr lang="ar-SA" b="1" dirty="0" smtClean="0">
                <a:solidFill>
                  <a:srgbClr val="FF0000"/>
                </a:solidFill>
              </a:rPr>
            </a:br>
            <a:r>
              <a:rPr lang="ar-SA" b="1" dirty="0" smtClean="0">
                <a:solidFill>
                  <a:srgbClr val="FF0000"/>
                </a:solidFill>
              </a:rPr>
              <a:t/>
            </a:r>
            <a:br>
              <a:rPr lang="ar-SA" b="1" dirty="0" smtClean="0">
                <a:solidFill>
                  <a:srgbClr val="FF0000"/>
                </a:solidFill>
              </a:rPr>
            </a:br>
            <a:r>
              <a:rPr lang="ar-SA" b="1" dirty="0" smtClean="0">
                <a:solidFill>
                  <a:srgbClr val="FF0000"/>
                </a:solidFill>
              </a:rPr>
              <a:t/>
            </a:r>
            <a:br>
              <a:rPr lang="ar-SA" b="1" dirty="0" smtClean="0">
                <a:solidFill>
                  <a:srgbClr val="FF0000"/>
                </a:solidFill>
              </a:rPr>
            </a:br>
            <a:r>
              <a:rPr lang="ar-SA" b="1" dirty="0" smtClean="0">
                <a:solidFill>
                  <a:srgbClr val="FF0000"/>
                </a:solidFill>
              </a:rPr>
              <a:t/>
            </a:r>
            <a:br>
              <a:rPr lang="ar-SA" b="1" dirty="0" smtClean="0">
                <a:solidFill>
                  <a:srgbClr val="FF0000"/>
                </a:solidFill>
              </a:rPr>
            </a:br>
            <a:endParaRPr lang="ar-SA" dirty="0"/>
          </a:p>
        </p:txBody>
      </p:sp>
      <p:sp>
        <p:nvSpPr>
          <p:cNvPr id="3" name="عنصر نائب للمحتوى 2"/>
          <p:cNvSpPr>
            <a:spLocks noGrp="1"/>
          </p:cNvSpPr>
          <p:nvPr>
            <p:ph idx="1"/>
          </p:nvPr>
        </p:nvSpPr>
        <p:spPr>
          <a:xfrm>
            <a:off x="457200" y="1916832"/>
            <a:ext cx="8229600" cy="4608512"/>
          </a:xfrm>
        </p:spPr>
        <p:txBody>
          <a:bodyPr>
            <a:normAutofit/>
          </a:bodyPr>
          <a:lstStyle/>
          <a:p>
            <a:pPr>
              <a:buNone/>
            </a:pPr>
            <a:r>
              <a:rPr lang="ar-SA" sz="3600" b="1" dirty="0" smtClean="0">
                <a:solidFill>
                  <a:srgbClr val="FF0000"/>
                </a:solidFill>
              </a:rPr>
              <a:t>أتوقع.</a:t>
            </a:r>
          </a:p>
          <a:p>
            <a:pPr>
              <a:buNone/>
            </a:pPr>
            <a:endParaRPr lang="ar-SA" sz="3600" b="1" dirty="0" smtClean="0"/>
          </a:p>
          <a:p>
            <a:pPr>
              <a:buNone/>
            </a:pPr>
            <a:endParaRPr lang="ar-SA" sz="3600" b="1" dirty="0" smtClean="0">
              <a:solidFill>
                <a:srgbClr val="FF0000"/>
              </a:solidFill>
            </a:endParaRPr>
          </a:p>
          <a:p>
            <a:pPr>
              <a:buNone/>
            </a:pPr>
            <a:endParaRPr lang="ar-SA" b="1" dirty="0" smtClean="0">
              <a:solidFill>
                <a:srgbClr val="FF0000"/>
              </a:solidFill>
            </a:endParaRPr>
          </a:p>
          <a:p>
            <a:pPr>
              <a:buNone/>
            </a:pPr>
            <a:endParaRPr lang="ar-SA" b="1" dirty="0" smtClean="0">
              <a:solidFill>
                <a:srgbClr val="FF0000"/>
              </a:solidFill>
            </a:endParaRPr>
          </a:p>
          <a:p>
            <a:pPr>
              <a:buNone/>
            </a:pPr>
            <a:endParaRPr lang="ar-SA" b="1" dirty="0" smtClean="0">
              <a:solidFill>
                <a:srgbClr val="FF0000"/>
              </a:solidFill>
            </a:endParaRPr>
          </a:p>
          <a:p>
            <a:pPr>
              <a:buNone/>
            </a:pPr>
            <a:endParaRPr lang="ar-SA" b="1" dirty="0" smtClean="0">
              <a:solidFill>
                <a:srgbClr val="FF0000"/>
              </a:solidFill>
            </a:endParaRPr>
          </a:p>
        </p:txBody>
      </p:sp>
      <p:sp>
        <p:nvSpPr>
          <p:cNvPr id="4" name="مستطيل 3"/>
          <p:cNvSpPr/>
          <p:nvPr/>
        </p:nvSpPr>
        <p:spPr>
          <a:xfrm>
            <a:off x="1403648" y="404664"/>
            <a:ext cx="5688632"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SA" sz="4000" b="1" dirty="0" smtClean="0">
                <a:solidFill>
                  <a:srgbClr val="FF0000"/>
                </a:solidFill>
              </a:rPr>
              <a:t>نشاط استقصائي ص95</a:t>
            </a:r>
            <a:br>
              <a:rPr lang="ar-SA" sz="4000" b="1" dirty="0" smtClean="0">
                <a:solidFill>
                  <a:srgbClr val="FF0000"/>
                </a:solidFill>
              </a:rPr>
            </a:br>
            <a:r>
              <a:rPr lang="ar-SA" sz="4000" b="1" dirty="0" smtClean="0">
                <a:solidFill>
                  <a:schemeClr val="accent1"/>
                </a:solidFill>
              </a:rPr>
              <a:t>ماذا يمكن أن أجد في بيئتي؟</a:t>
            </a:r>
            <a:endParaRPr lang="ar-SA" sz="4000" b="1" dirty="0">
              <a:solidFill>
                <a:schemeClr val="accent1"/>
              </a:solidFill>
            </a:endParaRPr>
          </a:p>
        </p:txBody>
      </p:sp>
      <p:sp>
        <p:nvSpPr>
          <p:cNvPr id="6" name="وسيلة شرح بيضاوية 5"/>
          <p:cNvSpPr/>
          <p:nvPr/>
        </p:nvSpPr>
        <p:spPr>
          <a:xfrm rot="2726550">
            <a:off x="6756571" y="441177"/>
            <a:ext cx="1986452" cy="1206029"/>
          </a:xfrm>
          <a:prstGeom prst="wedgeEllipseCallou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sz="3200" b="1" dirty="0" smtClean="0"/>
              <a:t>استكشف</a:t>
            </a:r>
            <a:endParaRPr lang="ar-SA" sz="3200" b="1" dirty="0"/>
          </a:p>
        </p:txBody>
      </p:sp>
      <p:sp>
        <p:nvSpPr>
          <p:cNvPr id="9" name="مربع نص 8"/>
          <p:cNvSpPr txBox="1"/>
          <p:nvPr/>
        </p:nvSpPr>
        <p:spPr>
          <a:xfrm>
            <a:off x="1571604" y="2571744"/>
            <a:ext cx="676875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600" b="1" dirty="0" err="1" smtClean="0">
                <a:solidFill>
                  <a:schemeClr val="accent6"/>
                </a:solidFill>
              </a:rPr>
              <a:t>حيوانات </a:t>
            </a:r>
            <a:r>
              <a:rPr lang="ar-SA" sz="3600" b="1" dirty="0" smtClean="0">
                <a:solidFill>
                  <a:schemeClr val="accent6"/>
                </a:solidFill>
              </a:rPr>
              <a:t>– </a:t>
            </a:r>
            <a:r>
              <a:rPr lang="ar-SA" sz="3600" b="1" dirty="0" err="1" smtClean="0">
                <a:solidFill>
                  <a:schemeClr val="accent6"/>
                </a:solidFill>
              </a:rPr>
              <a:t>نباتات </a:t>
            </a:r>
            <a:r>
              <a:rPr lang="ar-SA" sz="3600" b="1" dirty="0" smtClean="0">
                <a:solidFill>
                  <a:schemeClr val="accent6"/>
                </a:solidFill>
              </a:rPr>
              <a:t>– </a:t>
            </a:r>
            <a:r>
              <a:rPr lang="ar-SA" sz="3600" b="1" dirty="0" err="1" smtClean="0">
                <a:solidFill>
                  <a:schemeClr val="accent6"/>
                </a:solidFill>
              </a:rPr>
              <a:t>حجارة </a:t>
            </a:r>
            <a:r>
              <a:rPr lang="ar-SA" sz="3600" b="1" dirty="0" smtClean="0">
                <a:solidFill>
                  <a:schemeClr val="accent6"/>
                </a:solidFill>
              </a:rPr>
              <a:t>– </a:t>
            </a:r>
            <a:r>
              <a:rPr lang="ar-SA" sz="3600" b="1" dirty="0" err="1" smtClean="0">
                <a:solidFill>
                  <a:schemeClr val="accent6"/>
                </a:solidFill>
              </a:rPr>
              <a:t>ماء </a:t>
            </a:r>
            <a:r>
              <a:rPr lang="ar-SA" sz="3600" b="1" dirty="0" smtClean="0">
                <a:solidFill>
                  <a:schemeClr val="accent6"/>
                </a:solidFill>
              </a:rPr>
              <a:t>- هواء</a:t>
            </a:r>
          </a:p>
          <a:p>
            <a:endParaRPr lang="ar-S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268760"/>
            <a:ext cx="7632848" cy="5256583"/>
          </a:xfrm>
          <a:prstGeom prst="rect">
            <a:avLst/>
          </a:prstGeom>
        </p:spPr>
      </p:pic>
      <p:sp>
        <p:nvSpPr>
          <p:cNvPr id="3" name="مربع نص 2"/>
          <p:cNvSpPr txBox="1"/>
          <p:nvPr/>
        </p:nvSpPr>
        <p:spPr>
          <a:xfrm>
            <a:off x="827584" y="260648"/>
            <a:ext cx="748883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3200" b="1" dirty="0" smtClean="0"/>
              <a:t>ما الاشياء الحية في الصورة ؟   ما الأشياء الغير حية</a:t>
            </a:r>
            <a:endParaRPr lang="ar-SA" sz="3200" b="1" dirty="0"/>
          </a:p>
        </p:txBody>
      </p:sp>
    </p:spTree>
    <p:extLst>
      <p:ext uri="{BB962C8B-B14F-4D97-AF65-F5344CB8AC3E}">
        <p14:creationId xmlns:p14="http://schemas.microsoft.com/office/powerpoint/2010/main" val="246397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6" name="عنصر نائب للمحتوى 5"/>
          <p:cNvSpPr>
            <a:spLocks noGrp="1"/>
          </p:cNvSpPr>
          <p:nvPr>
            <p:ph idx="1"/>
          </p:nvPr>
        </p:nvSpPr>
        <p:spPr>
          <a:xfrm>
            <a:off x="539552" y="1447800"/>
            <a:ext cx="8394136" cy="4800600"/>
          </a:xfrm>
        </p:spPr>
        <p:style>
          <a:lnRef idx="3">
            <a:schemeClr val="lt1"/>
          </a:lnRef>
          <a:fillRef idx="1">
            <a:schemeClr val="accent4"/>
          </a:fillRef>
          <a:effectRef idx="1">
            <a:schemeClr val="accent4"/>
          </a:effectRef>
          <a:fontRef idx="minor">
            <a:schemeClr val="lt1"/>
          </a:fontRef>
        </p:style>
        <p:txBody>
          <a:bodyPr>
            <a:normAutofit/>
          </a:bodyPr>
          <a:lstStyle/>
          <a:p>
            <a:r>
              <a:rPr lang="ar-SA" sz="3600" b="1" dirty="0" smtClean="0">
                <a:solidFill>
                  <a:srgbClr val="FF0000"/>
                </a:solidFill>
              </a:rPr>
              <a:t>السؤال الأساسي</a:t>
            </a:r>
          </a:p>
          <a:p>
            <a:r>
              <a:rPr lang="ar-SA" sz="3600" b="1" dirty="0" smtClean="0"/>
              <a:t>كيف تتفاعل مكونات النظام البيئي بعضها مع </a:t>
            </a:r>
            <a:r>
              <a:rPr lang="ar-SA" sz="3600" b="1" dirty="0" err="1" smtClean="0"/>
              <a:t>بعض؟</a:t>
            </a:r>
            <a:endParaRPr lang="ar-SA" sz="3600" b="1" dirty="0" smtClean="0"/>
          </a:p>
          <a:p>
            <a:r>
              <a:rPr lang="ar-SA" sz="3600" b="1" dirty="0" smtClean="0"/>
              <a:t>ا</a:t>
            </a:r>
            <a:r>
              <a:rPr lang="ar-SA" sz="3600" b="1" dirty="0" smtClean="0">
                <a:solidFill>
                  <a:srgbClr val="FF0000"/>
                </a:solidFill>
              </a:rPr>
              <a:t>لمفردات  </a:t>
            </a:r>
            <a:r>
              <a:rPr lang="ar-SA" sz="3600" b="1" dirty="0" smtClean="0"/>
              <a:t>  </a:t>
            </a:r>
          </a:p>
          <a:p>
            <a:r>
              <a:rPr lang="ar-SA" sz="3600" b="1" dirty="0" smtClean="0"/>
              <a:t>العوامل الحيوية              العوامل </a:t>
            </a:r>
            <a:r>
              <a:rPr lang="ar-SA" sz="3600" b="1" dirty="0" err="1" smtClean="0"/>
              <a:t>الاحيوية</a:t>
            </a:r>
            <a:r>
              <a:rPr lang="ar-SA" sz="3600" b="1" dirty="0" smtClean="0"/>
              <a:t>             النظام البيئي                  الموطن                       الجماعة الحيوية             المجتمع الحيوي                     </a:t>
            </a:r>
          </a:p>
          <a:p>
            <a:r>
              <a:rPr lang="ar-SA" sz="3600" b="1" dirty="0" smtClean="0"/>
              <a:t>المنطقة الحيوية</a:t>
            </a:r>
          </a:p>
          <a:p>
            <a:endParaRPr lang="ar-SA" dirty="0" smtClean="0"/>
          </a:p>
          <a:p>
            <a:endParaRPr lang="ar-SA" dirty="0"/>
          </a:p>
        </p:txBody>
      </p:sp>
      <p:sp>
        <p:nvSpPr>
          <p:cNvPr id="7" name="عنوان 1"/>
          <p:cNvSpPr txBox="1">
            <a:spLocks/>
          </p:cNvSpPr>
          <p:nvPr/>
        </p:nvSpPr>
        <p:spPr>
          <a:xfrm>
            <a:off x="1331640" y="260648"/>
            <a:ext cx="7498080" cy="936104"/>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6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n-lt"/>
                <a:ea typeface="+mn-ea"/>
                <a:cs typeface="+mn-cs"/>
              </a:rPr>
              <a:t>أقرأ وأتعلم ص96</a:t>
            </a:r>
            <a:endParaRPr kumimoji="0" lang="ar-SA" sz="60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b="1" dirty="0">
              <a:solidFill>
                <a:srgbClr val="FF0000"/>
              </a:solidFill>
            </a:endParaRPr>
          </a:p>
        </p:txBody>
      </p:sp>
      <p:sp>
        <p:nvSpPr>
          <p:cNvPr id="5" name="مستطيل 4"/>
          <p:cNvSpPr/>
          <p:nvPr/>
        </p:nvSpPr>
        <p:spPr>
          <a:xfrm>
            <a:off x="793380" y="1428203"/>
            <a:ext cx="7416824" cy="452431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ar-SA" sz="3600" b="1" dirty="0">
                <a:solidFill>
                  <a:srgbClr val="FF0000"/>
                </a:solidFill>
              </a:rPr>
              <a:t>ما الأشياء التي تكون البيئة؟</a:t>
            </a:r>
          </a:p>
          <a:p>
            <a:r>
              <a:rPr lang="ar-SA" sz="3600" b="1" dirty="0" smtClean="0">
                <a:solidFill>
                  <a:srgbClr val="FF0000"/>
                </a:solidFill>
              </a:rPr>
              <a:t>العوامل الحيوية :</a:t>
            </a:r>
            <a:r>
              <a:rPr lang="ar-SA" sz="3600" b="1" dirty="0" smtClean="0"/>
              <a:t>هي جميع المخلوقات الحية في البيئة ومنها النباتات والحيوانات والمخلوقات الحية الدقيقة كالبكتريا والإنسان أيضا.</a:t>
            </a:r>
          </a:p>
          <a:p>
            <a:endParaRPr lang="ar-SA" sz="3600" b="1" dirty="0" smtClean="0"/>
          </a:p>
          <a:p>
            <a:r>
              <a:rPr lang="ar-SA" sz="3600" b="1" dirty="0" smtClean="0">
                <a:solidFill>
                  <a:srgbClr val="FF0000"/>
                </a:solidFill>
              </a:rPr>
              <a:t>العوامل </a:t>
            </a:r>
            <a:r>
              <a:rPr lang="ar-SA" sz="3600" b="1" dirty="0" err="1" smtClean="0">
                <a:solidFill>
                  <a:srgbClr val="FF0000"/>
                </a:solidFill>
              </a:rPr>
              <a:t>اللاحيوية</a:t>
            </a:r>
            <a:r>
              <a:rPr lang="ar-SA" sz="3600" b="1" dirty="0" smtClean="0">
                <a:solidFill>
                  <a:srgbClr val="FF0000"/>
                </a:solidFill>
              </a:rPr>
              <a:t>: </a:t>
            </a:r>
            <a:r>
              <a:rPr lang="ar-SA" sz="3600" b="1" dirty="0" smtClean="0"/>
              <a:t>هي الأشياء غير الحية في البيئة ومنها الماء والصخر والتربة والضوء والهواء والمناخ.</a:t>
            </a:r>
            <a:endParaRPr lang="ar-SA" sz="3600" b="1" dirty="0"/>
          </a:p>
        </p:txBody>
      </p:sp>
      <p:sp>
        <p:nvSpPr>
          <p:cNvPr id="7" name="عنوان 1"/>
          <p:cNvSpPr txBox="1">
            <a:spLocks/>
          </p:cNvSpPr>
          <p:nvPr/>
        </p:nvSpPr>
        <p:spPr>
          <a:xfrm>
            <a:off x="1435608" y="436324"/>
            <a:ext cx="7498080" cy="778098"/>
          </a:xfrm>
          <a:prstGeom prst="rect">
            <a:avLst/>
          </a:prstGeom>
        </p:spPr>
        <p:style>
          <a:lnRef idx="1">
            <a:schemeClr val="accent4"/>
          </a:lnRef>
          <a:fillRef idx="2">
            <a:schemeClr val="accent4"/>
          </a:fillRef>
          <a:effectRef idx="1">
            <a:schemeClr val="accent4"/>
          </a:effectRef>
          <a:fontRef idx="minor">
            <a:schemeClr val="dk1"/>
          </a:fontRef>
        </p:style>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smtClean="0">
                <a:ln>
                  <a:noFill/>
                </a:ln>
                <a:solidFill>
                  <a:schemeClr val="accent1">
                    <a:lumMod val="75000"/>
                  </a:schemeClr>
                </a:solidFill>
                <a:effectLst>
                  <a:outerShdw blurRad="50000" dist="30000" dir="5400000" algn="tl" rotWithShape="0">
                    <a:srgbClr val="000000">
                      <a:alpha val="30000"/>
                    </a:srgbClr>
                  </a:outerShdw>
                </a:effectLst>
                <a:uLnTx/>
                <a:uFillTx/>
                <a:latin typeface="+mn-lt"/>
                <a:ea typeface="+mn-ea"/>
                <a:cs typeface="+mn-cs"/>
              </a:rPr>
              <a:t>ما النظام البيئي</a:t>
            </a:r>
            <a:endParaRPr kumimoji="0" lang="ar-SA" sz="4000" b="1" i="0" u="none" strike="noStrike" kern="1200" cap="none" spc="0" normalizeH="0" baseline="0" noProof="0" dirty="0">
              <a:ln>
                <a:noFill/>
              </a:ln>
              <a:solidFill>
                <a:schemeClr val="accent1">
                  <a:lumMod val="75000"/>
                </a:schemeClr>
              </a:solidFill>
              <a:effectLst>
                <a:outerShdw blurRad="50000" dist="30000" dir="5400000" algn="tl" rotWithShape="0">
                  <a:srgbClr val="000000">
                    <a:alpha val="30000"/>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142852"/>
            <a:ext cx="7498080" cy="778098"/>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ar-SA" sz="4000" b="1" dirty="0" smtClean="0">
                <a:solidFill>
                  <a:schemeClr val="accent1">
                    <a:lumMod val="75000"/>
                  </a:schemeClr>
                </a:solidFill>
              </a:rPr>
              <a:t>ما النظام البيئي</a:t>
            </a:r>
            <a:endParaRPr lang="ar-SA" sz="4000" b="1" dirty="0">
              <a:solidFill>
                <a:schemeClr val="accent1">
                  <a:lumMod val="75000"/>
                </a:schemeClr>
              </a:solidFill>
            </a:endParaRPr>
          </a:p>
        </p:txBody>
      </p:sp>
      <p:sp>
        <p:nvSpPr>
          <p:cNvPr id="3" name="عنصر نائب للمحتوى 2"/>
          <p:cNvSpPr>
            <a:spLocks noGrp="1"/>
          </p:cNvSpPr>
          <p:nvPr>
            <p:ph idx="1"/>
          </p:nvPr>
        </p:nvSpPr>
        <p:spPr>
          <a:xfrm>
            <a:off x="457200" y="1052736"/>
            <a:ext cx="8229600" cy="5400601"/>
          </a:xfrm>
        </p:spPr>
        <p:style>
          <a:lnRef idx="3">
            <a:schemeClr val="lt1"/>
          </a:lnRef>
          <a:fillRef idx="1">
            <a:schemeClr val="accent4"/>
          </a:fillRef>
          <a:effectRef idx="1">
            <a:schemeClr val="accent4"/>
          </a:effectRef>
          <a:fontRef idx="minor">
            <a:schemeClr val="lt1"/>
          </a:fontRef>
        </p:style>
        <p:txBody>
          <a:bodyPr>
            <a:normAutofit/>
          </a:bodyPr>
          <a:lstStyle/>
          <a:p>
            <a:r>
              <a:rPr lang="ar-SA" sz="3600" b="1" dirty="0" smtClean="0">
                <a:solidFill>
                  <a:srgbClr val="00B050"/>
                </a:solidFill>
              </a:rPr>
              <a:t>ما النظام البيئي؟</a:t>
            </a:r>
            <a:endParaRPr lang="ar-SA" sz="3600" b="1" dirty="0" smtClean="0">
              <a:solidFill>
                <a:srgbClr val="FF0000"/>
              </a:solidFill>
            </a:endParaRPr>
          </a:p>
          <a:p>
            <a:r>
              <a:rPr lang="ar-SA" sz="3600" b="1" dirty="0" smtClean="0">
                <a:solidFill>
                  <a:srgbClr val="FF0000"/>
                </a:solidFill>
              </a:rPr>
              <a:t>النظام البيئي هو: </a:t>
            </a:r>
            <a:r>
              <a:rPr lang="ar-SA" sz="3600" b="1" dirty="0" smtClean="0"/>
              <a:t>بيئة تتكون من مخلوقات حية وأشياء غير حية يتفاعل بعضها مع بعض.</a:t>
            </a:r>
          </a:p>
          <a:p>
            <a:r>
              <a:rPr lang="ar-SA" sz="3600" b="1" dirty="0" smtClean="0"/>
              <a:t>قد يكون النظام البيئي صغير جدا كجذع شجرة وقد يكون كبير كصحراء.</a:t>
            </a:r>
          </a:p>
          <a:p>
            <a:r>
              <a:rPr lang="ar-SA" sz="3600" b="1" dirty="0" smtClean="0">
                <a:solidFill>
                  <a:srgbClr val="FF0000"/>
                </a:solidFill>
              </a:rPr>
              <a:t>ما الموطن؟</a:t>
            </a:r>
          </a:p>
          <a:p>
            <a:endParaRPr lang="ar-SA" sz="6000" b="1" dirty="0" smtClean="0">
              <a:solidFill>
                <a:srgbClr val="00B050"/>
              </a:solidFill>
            </a:endParaRPr>
          </a:p>
          <a:p>
            <a:endParaRPr lang="ar-SA" b="1" dirty="0" smtClean="0"/>
          </a:p>
        </p:txBody>
      </p:sp>
      <p:pic>
        <p:nvPicPr>
          <p:cNvPr id="8" name="عنصر نائب للمحتوى 3" descr="ug6_5182.jpg"/>
          <p:cNvPicPr>
            <a:picLocks noChangeAspect="1"/>
          </p:cNvPicPr>
          <p:nvPr/>
        </p:nvPicPr>
        <p:blipFill>
          <a:blip r:embed="rId2" cstate="print"/>
          <a:stretch>
            <a:fillRect/>
          </a:stretch>
        </p:blipFill>
        <p:spPr>
          <a:xfrm>
            <a:off x="3537851" y="4293096"/>
            <a:ext cx="2944918" cy="2025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صورة 8" descr="00149.jpg"/>
          <p:cNvPicPr>
            <a:picLocks noChangeAspect="1"/>
          </p:cNvPicPr>
          <p:nvPr/>
        </p:nvPicPr>
        <p:blipFill>
          <a:blip r:embed="rId3" cstate="print"/>
          <a:stretch>
            <a:fillRect/>
          </a:stretch>
        </p:blipFill>
        <p:spPr>
          <a:xfrm>
            <a:off x="250053" y="4005064"/>
            <a:ext cx="3097811" cy="2025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7"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17" presetClass="entr" presetSubtype="1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9282</TotalTime>
  <Words>601</Words>
  <Application>Microsoft Office PowerPoint</Application>
  <PresentationFormat>عرض على الشاشة (4:3)</PresentationFormat>
  <Paragraphs>121</Paragraphs>
  <Slides>35</Slides>
  <Notes>0</Notes>
  <HiddenSlides>0</HiddenSlides>
  <MMClips>4</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35</vt:i4>
      </vt:variant>
    </vt:vector>
  </HeadingPairs>
  <TitlesOfParts>
    <vt:vector size="42" baseType="lpstr">
      <vt:lpstr>Arial</vt:lpstr>
      <vt:lpstr>Calibri</vt:lpstr>
      <vt:lpstr>Century Gothic</vt:lpstr>
      <vt:lpstr>Times New Roman</vt:lpstr>
      <vt:lpstr>Wingdings 2</vt:lpstr>
      <vt:lpstr>Wingdings 3</vt:lpstr>
      <vt:lpstr>أيون</vt:lpstr>
      <vt:lpstr>عرض تقديمي في PowerPoint</vt:lpstr>
      <vt:lpstr>عرض تقديمي في PowerPoint</vt:lpstr>
      <vt:lpstr>الدرس الأول</vt:lpstr>
      <vt:lpstr>أنظر وأتساءل ص 92</vt:lpstr>
      <vt:lpstr>     </vt:lpstr>
      <vt:lpstr>عرض تقديمي في PowerPoint</vt:lpstr>
      <vt:lpstr>عرض تقديمي في PowerPoint</vt:lpstr>
      <vt:lpstr>عرض تقديمي في PowerPoint</vt:lpstr>
      <vt:lpstr>ما النظام البيئي</vt:lpstr>
      <vt:lpstr>أختبر نفسي</vt:lpstr>
      <vt:lpstr>عرض تقديمي في PowerPoint</vt:lpstr>
      <vt:lpstr>عرض تقديمي في PowerPoint</vt:lpstr>
      <vt:lpstr>تابع الدرس الأول</vt:lpstr>
      <vt:lpstr>عرض تقديمي في PowerPoint</vt:lpstr>
      <vt:lpstr>أين تعيش المخلوقات التالية: </vt:lpstr>
      <vt:lpstr>عرض تقديمي في PowerPoint</vt:lpstr>
      <vt:lpstr>في ماذا تختلف الأنظمة البيئية بعضها عن بعض؟  </vt:lpstr>
      <vt:lpstr>الجماعة الحيوية</vt:lpstr>
      <vt:lpstr>عرض تقديمي في PowerPoint</vt:lpstr>
      <vt:lpstr>أقرئي الصورة ص98 ثم أجيبي على الأسئلة المتعلقة بالصورة </vt:lpstr>
      <vt:lpstr>العلوم والرياضيات</vt:lpstr>
      <vt:lpstr>عرض تقديمي في PowerPoint</vt:lpstr>
      <vt:lpstr>الواجب على المنصة</vt:lpstr>
      <vt:lpstr>تابع الدرس الأول</vt:lpstr>
      <vt:lpstr>عرض تقديمي في PowerPoint</vt:lpstr>
      <vt:lpstr>عرض تقديمي في PowerPoint</vt:lpstr>
      <vt:lpstr>المنطقة الحيوية</vt:lpstr>
      <vt:lpstr>عرض تقديمي في PowerPoint</vt:lpstr>
      <vt:lpstr>عرض تقديمي في PowerPoint</vt:lpstr>
      <vt:lpstr>كتاب النشاط ص34</vt:lpstr>
      <vt:lpstr>عرض تقديمي في PowerPoint</vt:lpstr>
      <vt:lpstr>هل توجد مناطق حيوية مائية</vt:lpstr>
      <vt:lpstr>عرض تقديمي في PowerPoint</vt:lpstr>
      <vt:lpstr>عرض تقديمي في PowerPoint</vt:lpstr>
      <vt:lpstr>الواجب على المنصة</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الأنظمة البيئية</dc:title>
  <dc:creator>computer</dc:creator>
  <cp:lastModifiedBy>SONY</cp:lastModifiedBy>
  <cp:revision>274</cp:revision>
  <dcterms:created xsi:type="dcterms:W3CDTF">2010-11-22T00:41:31Z</dcterms:created>
  <dcterms:modified xsi:type="dcterms:W3CDTF">2020-11-02T21:08:02Z</dcterms:modified>
</cp:coreProperties>
</file>