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56" r:id="rId2"/>
    <p:sldId id="257" r:id="rId3"/>
    <p:sldId id="258" r:id="rId4"/>
    <p:sldId id="259" r:id="rId5"/>
    <p:sldId id="260" r:id="rId6"/>
    <p:sldId id="261" r:id="rId7"/>
    <p:sldId id="262" r:id="rId8"/>
    <p:sldId id="263" r:id="rId9"/>
    <p:sldId id="266" r:id="rId10"/>
    <p:sldId id="267" r:id="rId11"/>
    <p:sldId id="272" r:id="rId12"/>
    <p:sldId id="273" r:id="rId13"/>
    <p:sldId id="274" r:id="rId14"/>
    <p:sldId id="275" r:id="rId15"/>
    <p:sldId id="280" r:id="rId16"/>
    <p:sldId id="276" r:id="rId17"/>
    <p:sldId id="277" r:id="rId18"/>
    <p:sldId id="278" r:id="rId19"/>
    <p:sldId id="286" r:id="rId20"/>
    <p:sldId id="287" r:id="rId21"/>
    <p:sldId id="285" r:id="rId22"/>
    <p:sldId id="279" r:id="rId23"/>
    <p:sldId id="288" r:id="rId24"/>
    <p:sldId id="281" r:id="rId25"/>
    <p:sldId id="282" r:id="rId26"/>
    <p:sldId id="283" r:id="rId27"/>
    <p:sldId id="300" r:id="rId28"/>
    <p:sldId id="299" r:id="rId29"/>
    <p:sldId id="284" r:id="rId30"/>
    <p:sldId id="289" r:id="rId31"/>
    <p:sldId id="290" r:id="rId32"/>
    <p:sldId id="291" r:id="rId33"/>
    <p:sldId id="292" r:id="rId34"/>
    <p:sldId id="293" r:id="rId35"/>
    <p:sldId id="295" r:id="rId36"/>
    <p:sldId id="294" r:id="rId37"/>
    <p:sldId id="296" r:id="rId38"/>
    <p:sldId id="297" r:id="rId39"/>
    <p:sldId id="301" r:id="rId40"/>
    <p:sldId id="298" r:id="rId41"/>
  </p:sldIdLst>
  <p:sldSz cx="9144000" cy="6858000" type="screen4x3"/>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DE2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p:cViewPr>
        <p:scale>
          <a:sx n="75" d="100"/>
          <a:sy n="75" d="100"/>
        </p:scale>
        <p:origin x="-1666" y="-26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9" Type="http://schemas.openxmlformats.org/officeDocument/2006/relationships/slide" Target="slides/slide38.xml" /><Relationship Id="rId3" Type="http://schemas.openxmlformats.org/officeDocument/2006/relationships/slide" Target="slides/slide2.xml" /><Relationship Id="rId21" Type="http://schemas.openxmlformats.org/officeDocument/2006/relationships/slide" Target="slides/slide20.xml" /><Relationship Id="rId34" Type="http://schemas.openxmlformats.org/officeDocument/2006/relationships/slide" Target="slides/slide33.xml" /><Relationship Id="rId42" Type="http://schemas.openxmlformats.org/officeDocument/2006/relationships/presProps" Target="presProps.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slide" Target="slides/slide28.xml" /><Relationship Id="rId41" Type="http://schemas.openxmlformats.org/officeDocument/2006/relationships/slide" Target="slides/slide40.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slide" Target="slides/slide36.xml" /><Relationship Id="rId40" Type="http://schemas.openxmlformats.org/officeDocument/2006/relationships/slide" Target="slides/slide39.xml" /><Relationship Id="rId45" Type="http://schemas.openxmlformats.org/officeDocument/2006/relationships/tableStyles" Target="tableStyles.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slide" Target="slides/slide30.xml" /><Relationship Id="rId44" Type="http://schemas.openxmlformats.org/officeDocument/2006/relationships/theme" Target="theme/theme1.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 Id="rId43" Type="http://schemas.openxmlformats.org/officeDocument/2006/relationships/viewProps" Target="viewProps.xml" /></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a:t>انقر لتحرير نمط العنوان الرئيسي</a:t>
            </a:r>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p>
            <a:fld id="{B72C9B55-10E7-410F-B718-91D250FED880}" type="datetimeFigureOut">
              <a:rPr lang="ar-SA" smtClean="0"/>
              <a:t>01/05/1443</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734915D9-BE61-4C29-AC06-7156E029D190}" type="slidenum">
              <a:rPr lang="ar-SA" smtClean="0"/>
              <a:t>‹#›</a:t>
            </a:fld>
            <a:endParaRPr lang="ar-SA"/>
          </a:p>
        </p:txBody>
      </p:sp>
    </p:spTree>
    <p:extLst>
      <p:ext uri="{BB962C8B-B14F-4D97-AF65-F5344CB8AC3E}">
        <p14:creationId xmlns:p14="http://schemas.microsoft.com/office/powerpoint/2010/main" val="530373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B72C9B55-10E7-410F-B718-91D250FED880}" type="datetimeFigureOut">
              <a:rPr lang="ar-SA" smtClean="0"/>
              <a:t>01/05/1443</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734915D9-BE61-4C29-AC06-7156E029D190}" type="slidenum">
              <a:rPr lang="ar-SA" smtClean="0"/>
              <a:t>‹#›</a:t>
            </a:fld>
            <a:endParaRPr lang="ar-SA"/>
          </a:p>
        </p:txBody>
      </p:sp>
    </p:spTree>
    <p:extLst>
      <p:ext uri="{BB962C8B-B14F-4D97-AF65-F5344CB8AC3E}">
        <p14:creationId xmlns:p14="http://schemas.microsoft.com/office/powerpoint/2010/main" val="14369821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a:t>انقر لتحرير نمط العنوان الرئيسي</a:t>
            </a:r>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B72C9B55-10E7-410F-B718-91D250FED880}" type="datetimeFigureOut">
              <a:rPr lang="ar-SA" smtClean="0"/>
              <a:t>01/05/1443</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734915D9-BE61-4C29-AC06-7156E029D190}" type="slidenum">
              <a:rPr lang="ar-SA" smtClean="0"/>
              <a:t>‹#›</a:t>
            </a:fld>
            <a:endParaRPr lang="ar-SA"/>
          </a:p>
        </p:txBody>
      </p:sp>
    </p:spTree>
    <p:extLst>
      <p:ext uri="{BB962C8B-B14F-4D97-AF65-F5344CB8AC3E}">
        <p14:creationId xmlns:p14="http://schemas.microsoft.com/office/powerpoint/2010/main" val="3837764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B72C9B55-10E7-410F-B718-91D250FED880}" type="datetimeFigureOut">
              <a:rPr lang="ar-SA" smtClean="0"/>
              <a:t>01/05/1443</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734915D9-BE61-4C29-AC06-7156E029D190}" type="slidenum">
              <a:rPr lang="ar-SA" smtClean="0"/>
              <a:t>‹#›</a:t>
            </a:fld>
            <a:endParaRPr lang="ar-SA"/>
          </a:p>
        </p:txBody>
      </p:sp>
    </p:spTree>
    <p:extLst>
      <p:ext uri="{BB962C8B-B14F-4D97-AF65-F5344CB8AC3E}">
        <p14:creationId xmlns:p14="http://schemas.microsoft.com/office/powerpoint/2010/main" val="1340627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a:t>انقر لتحرير نمط العنوان الرئيسي</a:t>
            </a:r>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النص الرئيسي</a:t>
            </a:r>
          </a:p>
        </p:txBody>
      </p:sp>
      <p:sp>
        <p:nvSpPr>
          <p:cNvPr id="4" name="عنصر نائب للتاريخ 3"/>
          <p:cNvSpPr>
            <a:spLocks noGrp="1"/>
          </p:cNvSpPr>
          <p:nvPr>
            <p:ph type="dt" sz="half" idx="10"/>
          </p:nvPr>
        </p:nvSpPr>
        <p:spPr/>
        <p:txBody>
          <a:bodyPr/>
          <a:lstStyle/>
          <a:p>
            <a:fld id="{B72C9B55-10E7-410F-B718-91D250FED880}" type="datetimeFigureOut">
              <a:rPr lang="ar-SA" smtClean="0"/>
              <a:t>01/05/1443</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734915D9-BE61-4C29-AC06-7156E029D190}" type="slidenum">
              <a:rPr lang="ar-SA" smtClean="0"/>
              <a:t>‹#›</a:t>
            </a:fld>
            <a:endParaRPr lang="ar-SA"/>
          </a:p>
        </p:txBody>
      </p:sp>
    </p:spTree>
    <p:extLst>
      <p:ext uri="{BB962C8B-B14F-4D97-AF65-F5344CB8AC3E}">
        <p14:creationId xmlns:p14="http://schemas.microsoft.com/office/powerpoint/2010/main" val="4070263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p:cNvSpPr>
            <a:spLocks noGrp="1"/>
          </p:cNvSpPr>
          <p:nvPr>
            <p:ph type="dt" sz="half" idx="10"/>
          </p:nvPr>
        </p:nvSpPr>
        <p:spPr/>
        <p:txBody>
          <a:bodyPr/>
          <a:lstStyle/>
          <a:p>
            <a:fld id="{B72C9B55-10E7-410F-B718-91D250FED880}" type="datetimeFigureOut">
              <a:rPr lang="ar-SA" smtClean="0"/>
              <a:t>01/05/1443</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734915D9-BE61-4C29-AC06-7156E029D190}" type="slidenum">
              <a:rPr lang="ar-SA" smtClean="0"/>
              <a:t>‹#›</a:t>
            </a:fld>
            <a:endParaRPr lang="ar-SA"/>
          </a:p>
        </p:txBody>
      </p:sp>
    </p:spTree>
    <p:extLst>
      <p:ext uri="{BB962C8B-B14F-4D97-AF65-F5344CB8AC3E}">
        <p14:creationId xmlns:p14="http://schemas.microsoft.com/office/powerpoint/2010/main" val="1775401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a:t>انقر لتحرير نمط العنوان الرئيسي</a:t>
            </a:r>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p:cNvSpPr>
            <a:spLocks noGrp="1"/>
          </p:cNvSpPr>
          <p:nvPr>
            <p:ph type="dt" sz="half" idx="10"/>
          </p:nvPr>
        </p:nvSpPr>
        <p:spPr/>
        <p:txBody>
          <a:bodyPr/>
          <a:lstStyle/>
          <a:p>
            <a:fld id="{B72C9B55-10E7-410F-B718-91D250FED880}" type="datetimeFigureOut">
              <a:rPr lang="ar-SA" smtClean="0"/>
              <a:t>01/05/1443</a:t>
            </a:fld>
            <a:endParaRPr lang="ar-SA"/>
          </a:p>
        </p:txBody>
      </p:sp>
      <p:sp>
        <p:nvSpPr>
          <p:cNvPr id="8" name="عنصر نائب للتذييل 7"/>
          <p:cNvSpPr>
            <a:spLocks noGrp="1"/>
          </p:cNvSpPr>
          <p:nvPr>
            <p:ph type="ftr" sz="quarter" idx="11"/>
          </p:nvPr>
        </p:nvSpPr>
        <p:spPr/>
        <p:txBody>
          <a:bodyPr/>
          <a:lstStyle/>
          <a:p>
            <a:endParaRPr lang="ar-SA"/>
          </a:p>
        </p:txBody>
      </p:sp>
      <p:sp>
        <p:nvSpPr>
          <p:cNvPr id="9" name="عنصر نائب لرقم الشريحة 8"/>
          <p:cNvSpPr>
            <a:spLocks noGrp="1"/>
          </p:cNvSpPr>
          <p:nvPr>
            <p:ph type="sldNum" sz="quarter" idx="12"/>
          </p:nvPr>
        </p:nvSpPr>
        <p:spPr/>
        <p:txBody>
          <a:bodyPr/>
          <a:lstStyle/>
          <a:p>
            <a:fld id="{734915D9-BE61-4C29-AC06-7156E029D190}" type="slidenum">
              <a:rPr lang="ar-SA" smtClean="0"/>
              <a:t>‹#›</a:t>
            </a:fld>
            <a:endParaRPr lang="ar-SA"/>
          </a:p>
        </p:txBody>
      </p:sp>
    </p:spTree>
    <p:extLst>
      <p:ext uri="{BB962C8B-B14F-4D97-AF65-F5344CB8AC3E}">
        <p14:creationId xmlns:p14="http://schemas.microsoft.com/office/powerpoint/2010/main" val="2110514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تاريخ 2"/>
          <p:cNvSpPr>
            <a:spLocks noGrp="1"/>
          </p:cNvSpPr>
          <p:nvPr>
            <p:ph type="dt" sz="half" idx="10"/>
          </p:nvPr>
        </p:nvSpPr>
        <p:spPr/>
        <p:txBody>
          <a:bodyPr/>
          <a:lstStyle/>
          <a:p>
            <a:fld id="{B72C9B55-10E7-410F-B718-91D250FED880}" type="datetimeFigureOut">
              <a:rPr lang="ar-SA" smtClean="0"/>
              <a:t>01/05/1443</a:t>
            </a:fld>
            <a:endParaRPr lang="ar-SA"/>
          </a:p>
        </p:txBody>
      </p:sp>
      <p:sp>
        <p:nvSpPr>
          <p:cNvPr id="4" name="عنصر نائب للتذييل 3"/>
          <p:cNvSpPr>
            <a:spLocks noGrp="1"/>
          </p:cNvSpPr>
          <p:nvPr>
            <p:ph type="ftr" sz="quarter" idx="11"/>
          </p:nvPr>
        </p:nvSpPr>
        <p:spPr/>
        <p:txBody>
          <a:bodyPr/>
          <a:lstStyle/>
          <a:p>
            <a:endParaRPr lang="ar-SA"/>
          </a:p>
        </p:txBody>
      </p:sp>
      <p:sp>
        <p:nvSpPr>
          <p:cNvPr id="5" name="عنصر نائب لرقم الشريحة 4"/>
          <p:cNvSpPr>
            <a:spLocks noGrp="1"/>
          </p:cNvSpPr>
          <p:nvPr>
            <p:ph type="sldNum" sz="quarter" idx="12"/>
          </p:nvPr>
        </p:nvSpPr>
        <p:spPr/>
        <p:txBody>
          <a:bodyPr/>
          <a:lstStyle/>
          <a:p>
            <a:fld id="{734915D9-BE61-4C29-AC06-7156E029D190}" type="slidenum">
              <a:rPr lang="ar-SA" smtClean="0"/>
              <a:t>‹#›</a:t>
            </a:fld>
            <a:endParaRPr lang="ar-SA"/>
          </a:p>
        </p:txBody>
      </p:sp>
    </p:spTree>
    <p:extLst>
      <p:ext uri="{BB962C8B-B14F-4D97-AF65-F5344CB8AC3E}">
        <p14:creationId xmlns:p14="http://schemas.microsoft.com/office/powerpoint/2010/main" val="1658391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B72C9B55-10E7-410F-B718-91D250FED880}" type="datetimeFigureOut">
              <a:rPr lang="ar-SA" smtClean="0"/>
              <a:t>01/05/1443</a:t>
            </a:fld>
            <a:endParaRPr lang="ar-SA"/>
          </a:p>
        </p:txBody>
      </p:sp>
      <p:sp>
        <p:nvSpPr>
          <p:cNvPr id="3" name="عنصر نائب للتذييل 2"/>
          <p:cNvSpPr>
            <a:spLocks noGrp="1"/>
          </p:cNvSpPr>
          <p:nvPr>
            <p:ph type="ftr" sz="quarter" idx="11"/>
          </p:nvPr>
        </p:nvSpPr>
        <p:spPr/>
        <p:txBody>
          <a:bodyPr/>
          <a:lstStyle/>
          <a:p>
            <a:endParaRPr lang="ar-SA"/>
          </a:p>
        </p:txBody>
      </p:sp>
      <p:sp>
        <p:nvSpPr>
          <p:cNvPr id="4" name="عنصر نائب لرقم الشريحة 3"/>
          <p:cNvSpPr>
            <a:spLocks noGrp="1"/>
          </p:cNvSpPr>
          <p:nvPr>
            <p:ph type="sldNum" sz="quarter" idx="12"/>
          </p:nvPr>
        </p:nvSpPr>
        <p:spPr/>
        <p:txBody>
          <a:bodyPr/>
          <a:lstStyle/>
          <a:p>
            <a:fld id="{734915D9-BE61-4C29-AC06-7156E029D190}" type="slidenum">
              <a:rPr lang="ar-SA" smtClean="0"/>
              <a:t>‹#›</a:t>
            </a:fld>
            <a:endParaRPr lang="ar-SA"/>
          </a:p>
        </p:txBody>
      </p:sp>
    </p:spTree>
    <p:extLst>
      <p:ext uri="{BB962C8B-B14F-4D97-AF65-F5344CB8AC3E}">
        <p14:creationId xmlns:p14="http://schemas.microsoft.com/office/powerpoint/2010/main" val="2501922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a:t>انقر لتحرير نمط العنوان الرئيسي</a:t>
            </a:r>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B72C9B55-10E7-410F-B718-91D250FED880}" type="datetimeFigureOut">
              <a:rPr lang="ar-SA" smtClean="0"/>
              <a:t>01/05/1443</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734915D9-BE61-4C29-AC06-7156E029D190}" type="slidenum">
              <a:rPr lang="ar-SA" smtClean="0"/>
              <a:t>‹#›</a:t>
            </a:fld>
            <a:endParaRPr lang="ar-SA"/>
          </a:p>
        </p:txBody>
      </p:sp>
    </p:spTree>
    <p:extLst>
      <p:ext uri="{BB962C8B-B14F-4D97-AF65-F5344CB8AC3E}">
        <p14:creationId xmlns:p14="http://schemas.microsoft.com/office/powerpoint/2010/main" val="27760471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a:t>انقر لتحرير نمط العنوان الرئيسي</a:t>
            </a:r>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B72C9B55-10E7-410F-B718-91D250FED880}" type="datetimeFigureOut">
              <a:rPr lang="ar-SA" smtClean="0"/>
              <a:t>01/05/1443</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734915D9-BE61-4C29-AC06-7156E029D190}" type="slidenum">
              <a:rPr lang="ar-SA" smtClean="0"/>
              <a:t>‹#›</a:t>
            </a:fld>
            <a:endParaRPr lang="ar-SA"/>
          </a:p>
        </p:txBody>
      </p:sp>
    </p:spTree>
    <p:extLst>
      <p:ext uri="{BB962C8B-B14F-4D97-AF65-F5344CB8AC3E}">
        <p14:creationId xmlns:p14="http://schemas.microsoft.com/office/powerpoint/2010/main" val="3780621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a:t>انقر لتحرير نمط العنوان الرئيسي</a:t>
            </a:r>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B72C9B55-10E7-410F-B718-91D250FED880}" type="datetimeFigureOut">
              <a:rPr lang="ar-SA" smtClean="0"/>
              <a:t>01/05/1443</a:t>
            </a:fld>
            <a:endParaRPr lang="ar-SA"/>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734915D9-BE61-4C29-AC06-7156E029D190}" type="slidenum">
              <a:rPr lang="ar-SA" smtClean="0"/>
              <a:t>‹#›</a:t>
            </a:fld>
            <a:endParaRPr lang="ar-SA"/>
          </a:p>
        </p:txBody>
      </p:sp>
    </p:spTree>
    <p:extLst>
      <p:ext uri="{BB962C8B-B14F-4D97-AF65-F5344CB8AC3E}">
        <p14:creationId xmlns:p14="http://schemas.microsoft.com/office/powerpoint/2010/main" val="28039768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3" Type="http://schemas.openxmlformats.org/officeDocument/2006/relationships/image" Target="../media/image17.png" /><Relationship Id="rId2" Type="http://schemas.openxmlformats.org/officeDocument/2006/relationships/image" Target="../media/image18.jpeg" /><Relationship Id="rId1" Type="http://schemas.openxmlformats.org/officeDocument/2006/relationships/slideLayout" Target="../slideLayouts/slideLayout1.xml" /></Relationships>
</file>

<file path=ppt/slides/_rels/slide11.xml.rels><?xml version="1.0" encoding="UTF-8" standalone="yes"?>
<Relationships xmlns="http://schemas.openxmlformats.org/package/2006/relationships"><Relationship Id="rId2" Type="http://schemas.openxmlformats.org/officeDocument/2006/relationships/image" Target="../media/image19.jpg"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Relationship Id="rId2" Type="http://schemas.openxmlformats.org/officeDocument/2006/relationships/image" Target="../media/image20.jpeg" /><Relationship Id="rId1" Type="http://schemas.openxmlformats.org/officeDocument/2006/relationships/slideLayout" Target="../slideLayouts/slideLayout1.xml" /></Relationships>
</file>

<file path=ppt/slides/_rels/slide13.xml.rels><?xml version="1.0" encoding="UTF-8" standalone="yes"?>
<Relationships xmlns="http://schemas.openxmlformats.org/package/2006/relationships"><Relationship Id="rId3" Type="http://schemas.openxmlformats.org/officeDocument/2006/relationships/image" Target="../media/image22.jpeg" /><Relationship Id="rId7" Type="http://schemas.openxmlformats.org/officeDocument/2006/relationships/image" Target="../media/image26.jpeg" /><Relationship Id="rId2" Type="http://schemas.openxmlformats.org/officeDocument/2006/relationships/image" Target="../media/image21.jpeg" /><Relationship Id="rId1" Type="http://schemas.openxmlformats.org/officeDocument/2006/relationships/slideLayout" Target="../slideLayouts/slideLayout1.xml" /><Relationship Id="rId6" Type="http://schemas.openxmlformats.org/officeDocument/2006/relationships/image" Target="../media/image25.jpeg" /><Relationship Id="rId5" Type="http://schemas.openxmlformats.org/officeDocument/2006/relationships/image" Target="../media/image24.jpeg" /><Relationship Id="rId4" Type="http://schemas.openxmlformats.org/officeDocument/2006/relationships/image" Target="../media/image23.jpeg" /></Relationships>
</file>

<file path=ppt/slides/_rels/slide14.xml.rels><?xml version="1.0" encoding="UTF-8" standalone="yes"?>
<Relationships xmlns="http://schemas.openxmlformats.org/package/2006/relationships"><Relationship Id="rId3" Type="http://schemas.openxmlformats.org/officeDocument/2006/relationships/image" Target="../media/image28.jpeg" /><Relationship Id="rId2" Type="http://schemas.openxmlformats.org/officeDocument/2006/relationships/image" Target="../media/image27.jpeg"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Relationship Id="rId3" Type="http://schemas.openxmlformats.org/officeDocument/2006/relationships/image" Target="../media/image30.png" /><Relationship Id="rId2" Type="http://schemas.openxmlformats.org/officeDocument/2006/relationships/image" Target="../media/image29.jpeg"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Relationship Id="rId3" Type="http://schemas.openxmlformats.org/officeDocument/2006/relationships/image" Target="../media/image32.jpeg" /><Relationship Id="rId2" Type="http://schemas.openxmlformats.org/officeDocument/2006/relationships/image" Target="../media/image31.jpeg" /><Relationship Id="rId1" Type="http://schemas.openxmlformats.org/officeDocument/2006/relationships/slideLayout" Target="../slideLayouts/slideLayout1.xml" /></Relationships>
</file>

<file path=ppt/slides/_rels/slide17.xml.rels><?xml version="1.0" encoding="UTF-8" standalone="yes"?>
<Relationships xmlns="http://schemas.openxmlformats.org/package/2006/relationships"><Relationship Id="rId2" Type="http://schemas.openxmlformats.org/officeDocument/2006/relationships/image" Target="../media/image33.jpeg" /><Relationship Id="rId1" Type="http://schemas.openxmlformats.org/officeDocument/2006/relationships/slideLayout" Target="../slideLayouts/slideLayout1.xml" /></Relationships>
</file>

<file path=ppt/slides/_rels/slide18.xml.rels><?xml version="1.0" encoding="UTF-8" standalone="yes"?>
<Relationships xmlns="http://schemas.openxmlformats.org/package/2006/relationships"><Relationship Id="rId3" Type="http://schemas.openxmlformats.org/officeDocument/2006/relationships/image" Target="../media/image35.png" /><Relationship Id="rId2" Type="http://schemas.openxmlformats.org/officeDocument/2006/relationships/image" Target="../media/image34.jpeg" /><Relationship Id="rId1" Type="http://schemas.openxmlformats.org/officeDocument/2006/relationships/slideLayout" Target="../slideLayouts/slideLayout1.xml" /></Relationships>
</file>

<file path=ppt/slides/_rels/slide19.xml.rels><?xml version="1.0" encoding="UTF-8" standalone="yes"?>
<Relationships xmlns="http://schemas.openxmlformats.org/package/2006/relationships"><Relationship Id="rId2" Type="http://schemas.openxmlformats.org/officeDocument/2006/relationships/image" Target="../media/image36.jpeg" /><Relationship Id="rId1" Type="http://schemas.openxmlformats.org/officeDocument/2006/relationships/slideLayout" Target="../slideLayouts/slideLayout1.xml" /></Relationships>
</file>

<file path=ppt/slides/_rels/slide2.xml.rels><?xml version="1.0" encoding="UTF-8" standalone="yes"?>
<Relationships xmlns="http://schemas.openxmlformats.org/package/2006/relationships"><Relationship Id="rId2" Type="http://schemas.openxmlformats.org/officeDocument/2006/relationships/image" Target="../media/image2.jpeg"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Relationship Id="rId3" Type="http://schemas.openxmlformats.org/officeDocument/2006/relationships/image" Target="../media/image38.jpeg" /><Relationship Id="rId2" Type="http://schemas.openxmlformats.org/officeDocument/2006/relationships/image" Target="../media/image37.jpeg" /><Relationship Id="rId1" Type="http://schemas.openxmlformats.org/officeDocument/2006/relationships/slideLayout" Target="../slideLayouts/slideLayout1.xml" /><Relationship Id="rId4" Type="http://schemas.openxmlformats.org/officeDocument/2006/relationships/image" Target="../media/image39.jpeg" /></Relationships>
</file>

<file path=ppt/slides/_rels/slide21.xml.rels><?xml version="1.0" encoding="UTF-8" standalone="yes"?>
<Relationships xmlns="http://schemas.openxmlformats.org/package/2006/relationships"><Relationship Id="rId2" Type="http://schemas.openxmlformats.org/officeDocument/2006/relationships/image" Target="../media/image40.png" /><Relationship Id="rId1" Type="http://schemas.openxmlformats.org/officeDocument/2006/relationships/slideLayout" Target="../slideLayouts/slideLayout1.xml" /></Relationships>
</file>

<file path=ppt/slides/_rels/slide22.xml.rels><?xml version="1.0" encoding="UTF-8" standalone="yes"?>
<Relationships xmlns="http://schemas.openxmlformats.org/package/2006/relationships"><Relationship Id="rId3" Type="http://schemas.openxmlformats.org/officeDocument/2006/relationships/image" Target="../media/image42.png" /><Relationship Id="rId2" Type="http://schemas.openxmlformats.org/officeDocument/2006/relationships/image" Target="../media/image41.jpeg" /><Relationship Id="rId1" Type="http://schemas.openxmlformats.org/officeDocument/2006/relationships/slideLayout" Target="../slideLayouts/slideLayout1.xml" /></Relationships>
</file>

<file path=ppt/slides/_rels/slide23.xml.rels><?xml version="1.0" encoding="UTF-8" standalone="yes"?>
<Relationships xmlns="http://schemas.openxmlformats.org/package/2006/relationships"><Relationship Id="rId3" Type="http://schemas.openxmlformats.org/officeDocument/2006/relationships/image" Target="../media/image44.jpeg" /><Relationship Id="rId2" Type="http://schemas.openxmlformats.org/officeDocument/2006/relationships/image" Target="../media/image43.png" /><Relationship Id="rId1" Type="http://schemas.openxmlformats.org/officeDocument/2006/relationships/slideLayout" Target="../slideLayouts/slideLayout1.xml" /><Relationship Id="rId5" Type="http://schemas.openxmlformats.org/officeDocument/2006/relationships/image" Target="../media/image46.jpeg" /><Relationship Id="rId4" Type="http://schemas.openxmlformats.org/officeDocument/2006/relationships/image" Target="../media/image45.png" /></Relationships>
</file>

<file path=ppt/slides/_rels/slide24.xml.rels><?xml version="1.0" encoding="UTF-8" standalone="yes"?>
<Relationships xmlns="http://schemas.openxmlformats.org/package/2006/relationships"><Relationship Id="rId3" Type="http://schemas.openxmlformats.org/officeDocument/2006/relationships/image" Target="../media/image48.png" /><Relationship Id="rId2" Type="http://schemas.openxmlformats.org/officeDocument/2006/relationships/image" Target="../media/image47.jpeg" /><Relationship Id="rId1" Type="http://schemas.openxmlformats.org/officeDocument/2006/relationships/slideLayout" Target="../slideLayouts/slideLayout1.xml" /></Relationships>
</file>

<file path=ppt/slides/_rels/slide25.xml.rels><?xml version="1.0" encoding="UTF-8" standalone="yes"?>
<Relationships xmlns="http://schemas.openxmlformats.org/package/2006/relationships"><Relationship Id="rId3" Type="http://schemas.openxmlformats.org/officeDocument/2006/relationships/image" Target="../media/image50.png" /><Relationship Id="rId2" Type="http://schemas.openxmlformats.org/officeDocument/2006/relationships/image" Target="../media/image49.jpeg"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Relationship Id="rId3" Type="http://schemas.openxmlformats.org/officeDocument/2006/relationships/image" Target="../media/image52.png" /><Relationship Id="rId2" Type="http://schemas.openxmlformats.org/officeDocument/2006/relationships/image" Target="../media/image51.jpeg" /><Relationship Id="rId1" Type="http://schemas.openxmlformats.org/officeDocument/2006/relationships/slideLayout" Target="../slideLayouts/slideLayout1.xml" /></Relationships>
</file>

<file path=ppt/slides/_rels/slide27.xml.rels><?xml version="1.0" encoding="UTF-8" standalone="yes"?>
<Relationships xmlns="http://schemas.openxmlformats.org/package/2006/relationships"><Relationship Id="rId2" Type="http://schemas.openxmlformats.org/officeDocument/2006/relationships/image" Target="../media/image53.jpeg" /><Relationship Id="rId1" Type="http://schemas.openxmlformats.org/officeDocument/2006/relationships/slideLayout" Target="../slideLayouts/slideLayout2.xml" /></Relationships>
</file>

<file path=ppt/slides/_rels/slide28.xml.rels><?xml version="1.0" encoding="UTF-8" standalone="yes"?>
<Relationships xmlns="http://schemas.openxmlformats.org/package/2006/relationships"><Relationship Id="rId2" Type="http://schemas.openxmlformats.org/officeDocument/2006/relationships/image" Target="../media/image54.jpeg" /><Relationship Id="rId1" Type="http://schemas.openxmlformats.org/officeDocument/2006/relationships/slideLayout" Target="../slideLayouts/slideLayout2.xml" /></Relationships>
</file>

<file path=ppt/slides/_rels/slide29.xml.rels><?xml version="1.0" encoding="UTF-8" standalone="yes"?>
<Relationships xmlns="http://schemas.openxmlformats.org/package/2006/relationships"><Relationship Id="rId2" Type="http://schemas.openxmlformats.org/officeDocument/2006/relationships/image" Target="../media/image55.jpeg"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image" Target="../media/image3.jpeg"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Relationship Id="rId3" Type="http://schemas.openxmlformats.org/officeDocument/2006/relationships/image" Target="../media/image57.png" /><Relationship Id="rId2" Type="http://schemas.openxmlformats.org/officeDocument/2006/relationships/image" Target="../media/image56.jpeg"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Relationship Id="rId3" Type="http://schemas.openxmlformats.org/officeDocument/2006/relationships/image" Target="../media/image59.png" /><Relationship Id="rId2" Type="http://schemas.openxmlformats.org/officeDocument/2006/relationships/image" Target="../media/image58.jpeg"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Relationship Id="rId3" Type="http://schemas.openxmlformats.org/officeDocument/2006/relationships/image" Target="../media/image61.png" /><Relationship Id="rId2" Type="http://schemas.openxmlformats.org/officeDocument/2006/relationships/image" Target="../media/image60.jpeg" /><Relationship Id="rId1" Type="http://schemas.openxmlformats.org/officeDocument/2006/relationships/slideLayout" Target="../slideLayouts/slideLayout1.xml" /></Relationships>
</file>

<file path=ppt/slides/_rels/slide33.xml.rels><?xml version="1.0" encoding="UTF-8" standalone="yes"?>
<Relationships xmlns="http://schemas.openxmlformats.org/package/2006/relationships"><Relationship Id="rId3" Type="http://schemas.openxmlformats.org/officeDocument/2006/relationships/image" Target="../media/image63.jpeg" /><Relationship Id="rId2" Type="http://schemas.openxmlformats.org/officeDocument/2006/relationships/image" Target="../media/image62.jpeg" /><Relationship Id="rId1" Type="http://schemas.openxmlformats.org/officeDocument/2006/relationships/slideLayout" Target="../slideLayouts/slideLayout1.xml" /><Relationship Id="rId4" Type="http://schemas.openxmlformats.org/officeDocument/2006/relationships/image" Target="../media/image64.jpeg" /></Relationships>
</file>

<file path=ppt/slides/_rels/slide34.xml.rels><?xml version="1.0" encoding="UTF-8" standalone="yes"?>
<Relationships xmlns="http://schemas.openxmlformats.org/package/2006/relationships"><Relationship Id="rId2" Type="http://schemas.openxmlformats.org/officeDocument/2006/relationships/image" Target="../media/image65.jpeg" /><Relationship Id="rId1" Type="http://schemas.openxmlformats.org/officeDocument/2006/relationships/slideLayout" Target="../slideLayouts/slideLayout1.xml" /></Relationships>
</file>

<file path=ppt/slides/_rels/slide35.xml.rels><?xml version="1.0" encoding="UTF-8" standalone="yes"?>
<Relationships xmlns="http://schemas.openxmlformats.org/package/2006/relationships"><Relationship Id="rId3" Type="http://schemas.openxmlformats.org/officeDocument/2006/relationships/image" Target="../media/image67.jpeg" /><Relationship Id="rId2" Type="http://schemas.openxmlformats.org/officeDocument/2006/relationships/image" Target="../media/image66.jpeg" /><Relationship Id="rId1" Type="http://schemas.openxmlformats.org/officeDocument/2006/relationships/slideLayout" Target="../slideLayouts/slideLayout1.xml" /><Relationship Id="rId5" Type="http://schemas.openxmlformats.org/officeDocument/2006/relationships/image" Target="../media/image69.jpeg" /><Relationship Id="rId4" Type="http://schemas.openxmlformats.org/officeDocument/2006/relationships/image" Target="../media/image68.jpeg" /></Relationships>
</file>

<file path=ppt/slides/_rels/slide36.xml.rels><?xml version="1.0" encoding="UTF-8" standalone="yes"?>
<Relationships xmlns="http://schemas.openxmlformats.org/package/2006/relationships"><Relationship Id="rId3" Type="http://schemas.openxmlformats.org/officeDocument/2006/relationships/image" Target="../media/image71.jpg" /><Relationship Id="rId2" Type="http://schemas.openxmlformats.org/officeDocument/2006/relationships/image" Target="../media/image70.jpg"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Relationship Id="rId3" Type="http://schemas.openxmlformats.org/officeDocument/2006/relationships/image" Target="../media/image73.png" /><Relationship Id="rId2" Type="http://schemas.openxmlformats.org/officeDocument/2006/relationships/image" Target="../media/image72.jpeg" /><Relationship Id="rId1" Type="http://schemas.openxmlformats.org/officeDocument/2006/relationships/slideLayout" Target="../slideLayouts/slideLayout1.xml" /></Relationships>
</file>

<file path=ppt/slides/_rels/slide38.xml.rels><?xml version="1.0" encoding="UTF-8" standalone="yes"?>
<Relationships xmlns="http://schemas.openxmlformats.org/package/2006/relationships"><Relationship Id="rId3" Type="http://schemas.openxmlformats.org/officeDocument/2006/relationships/image" Target="../media/image75.png" /><Relationship Id="rId2" Type="http://schemas.openxmlformats.org/officeDocument/2006/relationships/image" Target="../media/image74.jpeg" /><Relationship Id="rId1" Type="http://schemas.openxmlformats.org/officeDocument/2006/relationships/slideLayout" Target="../slideLayouts/slideLayout1.xml" /></Relationships>
</file>

<file path=ppt/slides/_rels/slide39.xml.rels><?xml version="1.0" encoding="UTF-8" standalone="yes"?>
<Relationships xmlns="http://schemas.openxmlformats.org/package/2006/relationships"><Relationship Id="rId2" Type="http://schemas.openxmlformats.org/officeDocument/2006/relationships/image" Target="../media/image53.jpeg" /><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3" Type="http://schemas.openxmlformats.org/officeDocument/2006/relationships/image" Target="../media/image6.png" /><Relationship Id="rId2" Type="http://schemas.openxmlformats.org/officeDocument/2006/relationships/image" Target="../media/image5.jpeg"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Relationship Id="rId2" Type="http://schemas.openxmlformats.org/officeDocument/2006/relationships/image" Target="../media/image76.jpeg"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Relationship Id="rId3" Type="http://schemas.openxmlformats.org/officeDocument/2006/relationships/image" Target="../media/image8.jpeg" /><Relationship Id="rId2" Type="http://schemas.openxmlformats.org/officeDocument/2006/relationships/image" Target="../media/image7.jpeg" /><Relationship Id="rId1" Type="http://schemas.openxmlformats.org/officeDocument/2006/relationships/slideLayout" Target="../slideLayouts/slideLayout1.xml" /><Relationship Id="rId4" Type="http://schemas.openxmlformats.org/officeDocument/2006/relationships/image" Target="../media/image9.jpeg" /></Relationships>
</file>

<file path=ppt/slides/_rels/slide6.xml.rels><?xml version="1.0" encoding="UTF-8" standalone="yes"?>
<Relationships xmlns="http://schemas.openxmlformats.org/package/2006/relationships"><Relationship Id="rId3" Type="http://schemas.openxmlformats.org/officeDocument/2006/relationships/image" Target="../media/image11.png" /><Relationship Id="rId2" Type="http://schemas.openxmlformats.org/officeDocument/2006/relationships/image" Target="../media/image10.jpeg"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Relationship Id="rId3" Type="http://schemas.openxmlformats.org/officeDocument/2006/relationships/image" Target="../media/image13.jpeg" /><Relationship Id="rId2" Type="http://schemas.openxmlformats.org/officeDocument/2006/relationships/image" Target="../media/image12.jpeg"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Relationship Id="rId3" Type="http://schemas.openxmlformats.org/officeDocument/2006/relationships/image" Target="../media/image15.jpeg" /><Relationship Id="rId2" Type="http://schemas.openxmlformats.org/officeDocument/2006/relationships/image" Target="../media/image14.jpeg" /><Relationship Id="rId1" Type="http://schemas.openxmlformats.org/officeDocument/2006/relationships/slideLayout" Target="../slideLayouts/slideLayout1.xml" /><Relationship Id="rId4" Type="http://schemas.openxmlformats.org/officeDocument/2006/relationships/image" Target="../media/image16.jpeg" /></Relationships>
</file>

<file path=ppt/slides/_rels/slide9.xml.rels><?xml version="1.0" encoding="UTF-8" standalone="yes"?>
<Relationships xmlns="http://schemas.openxmlformats.org/package/2006/relationships"><Relationship Id="rId3" Type="http://schemas.openxmlformats.org/officeDocument/2006/relationships/image" Target="../media/image17.png" /><Relationship Id="rId2" Type="http://schemas.openxmlformats.org/officeDocument/2006/relationships/image" Target="../media/image14.jpeg"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629"/>
            <a:ext cx="9144000" cy="6834371"/>
          </a:xfrm>
          <a:prstGeom prst="rect">
            <a:avLst/>
          </a:prstGeom>
          <a:noFill/>
          <a:extLst>
            <a:ext uri="{909E8E84-426E-40DD-AFC4-6F175D3DCCD1}">
              <a14:hiddenFill xmlns:a14="http://schemas.microsoft.com/office/drawing/2010/main">
                <a:solidFill>
                  <a:srgbClr val="FFFFFF"/>
                </a:solidFill>
              </a14:hiddenFill>
            </a:ext>
          </a:extLst>
        </p:spPr>
      </p:pic>
      <p:sp>
        <p:nvSpPr>
          <p:cNvPr id="4" name="مستطيل 3"/>
          <p:cNvSpPr/>
          <p:nvPr/>
        </p:nvSpPr>
        <p:spPr>
          <a:xfrm>
            <a:off x="1763688" y="1988840"/>
            <a:ext cx="5472608" cy="5760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solidFill>
                  <a:schemeClr val="accent2">
                    <a:lumMod val="75000"/>
                  </a:schemeClr>
                </a:solidFill>
                <a:cs typeface="Akhbar MT" pitchFamily="2" charset="-78"/>
              </a:rPr>
              <a:t>الأنظمة البيئية </a:t>
            </a:r>
          </a:p>
        </p:txBody>
      </p:sp>
      <p:sp>
        <p:nvSpPr>
          <p:cNvPr id="6" name="مستطيل مستدير الزوايا 5"/>
          <p:cNvSpPr/>
          <p:nvPr/>
        </p:nvSpPr>
        <p:spPr>
          <a:xfrm>
            <a:off x="1763688" y="2708920"/>
            <a:ext cx="5472608" cy="936104"/>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solidFill>
                  <a:schemeClr val="accent2">
                    <a:lumMod val="75000"/>
                  </a:schemeClr>
                </a:solidFill>
                <a:cs typeface="Akhbar MT" pitchFamily="2" charset="-78"/>
              </a:rPr>
              <a:t>مقدمة في الأنظمة البيئية </a:t>
            </a:r>
          </a:p>
          <a:p>
            <a:pPr algn="ctr"/>
            <a:r>
              <a:rPr lang="ar-SA" sz="2400" dirty="0">
                <a:solidFill>
                  <a:schemeClr val="accent2">
                    <a:lumMod val="75000"/>
                  </a:schemeClr>
                </a:solidFill>
                <a:cs typeface="Akhbar MT" pitchFamily="2" charset="-78"/>
              </a:rPr>
              <a:t>(الجزء الأول)</a:t>
            </a:r>
          </a:p>
        </p:txBody>
      </p:sp>
    </p:spTree>
    <p:extLst>
      <p:ext uri="{BB962C8B-B14F-4D97-AF65-F5344CB8AC3E}">
        <p14:creationId xmlns:p14="http://schemas.microsoft.com/office/powerpoint/2010/main" val="25183044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anh độ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مستطيل 3"/>
          <p:cNvSpPr/>
          <p:nvPr/>
        </p:nvSpPr>
        <p:spPr>
          <a:xfrm>
            <a:off x="2339752" y="404664"/>
            <a:ext cx="5472608" cy="5760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solidFill>
                  <a:schemeClr val="accent2">
                    <a:lumMod val="75000"/>
                  </a:schemeClr>
                </a:solidFill>
                <a:cs typeface="Akhbar MT" pitchFamily="2" charset="-78"/>
              </a:rPr>
              <a:t>أقرأ الشكل /</a:t>
            </a:r>
          </a:p>
        </p:txBody>
      </p:sp>
      <p:grpSp>
        <p:nvGrpSpPr>
          <p:cNvPr id="3" name="مجموعة 2"/>
          <p:cNvGrpSpPr/>
          <p:nvPr/>
        </p:nvGrpSpPr>
        <p:grpSpPr>
          <a:xfrm>
            <a:off x="251520" y="2132855"/>
            <a:ext cx="7684120" cy="4536505"/>
            <a:chOff x="1359168" y="2132856"/>
            <a:chExt cx="6604000" cy="4179531"/>
          </a:xfrm>
        </p:grpSpPr>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6484" t="50826" r="36690" b="17524"/>
            <a:stretch/>
          </p:blipFill>
          <p:spPr bwMode="auto">
            <a:xfrm>
              <a:off x="1359168" y="2132856"/>
              <a:ext cx="6604000" cy="4179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مستطيل 1"/>
            <p:cNvSpPr/>
            <p:nvPr/>
          </p:nvSpPr>
          <p:spPr>
            <a:xfrm>
              <a:off x="5436096" y="2132856"/>
              <a:ext cx="2088232"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6" name="مستطيل مستدير الزوايا 5"/>
          <p:cNvSpPr/>
          <p:nvPr/>
        </p:nvSpPr>
        <p:spPr>
          <a:xfrm>
            <a:off x="3203848" y="1772816"/>
            <a:ext cx="5616624" cy="74387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dirty="0">
                <a:solidFill>
                  <a:schemeClr val="accent2">
                    <a:lumMod val="75000"/>
                  </a:schemeClr>
                </a:solidFill>
                <a:cs typeface="Akhbar MT" pitchFamily="2" charset="-78"/>
              </a:rPr>
              <a:t>العوامل الحيوية / البطة – الضفدع – الأسماك – النباتات </a:t>
            </a:r>
          </a:p>
          <a:p>
            <a:pPr algn="ctr"/>
            <a:r>
              <a:rPr lang="ar-SA" sz="2400" dirty="0">
                <a:solidFill>
                  <a:schemeClr val="accent2">
                    <a:lumMod val="75000"/>
                  </a:schemeClr>
                </a:solidFill>
                <a:cs typeface="Akhbar MT" pitchFamily="2" charset="-78"/>
              </a:rPr>
              <a:t>العوامل اللاحيوية / الماء – الهواء – الصخور – التربة  </a:t>
            </a:r>
          </a:p>
        </p:txBody>
      </p:sp>
    </p:spTree>
    <p:extLst>
      <p:ext uri="{BB962C8B-B14F-4D97-AF65-F5344CB8AC3E}">
        <p14:creationId xmlns:p14="http://schemas.microsoft.com/office/powerpoint/2010/main" val="367917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مجموعة 5"/>
          <p:cNvGrpSpPr/>
          <p:nvPr/>
        </p:nvGrpSpPr>
        <p:grpSpPr>
          <a:xfrm>
            <a:off x="0" y="0"/>
            <a:ext cx="9144000" cy="6858000"/>
            <a:chOff x="1915467" y="396240"/>
            <a:chExt cx="5313066" cy="6461760"/>
          </a:xfrm>
        </p:grpSpPr>
        <p:pic>
          <p:nvPicPr>
            <p:cNvPr id="2" name="صورة 1"/>
            <p:cNvPicPr>
              <a:picLocks noChangeAspect="1"/>
            </p:cNvPicPr>
            <p:nvPr/>
          </p:nvPicPr>
          <p:blipFill rotWithShape="1">
            <a:blip r:embed="rId2">
              <a:extLst>
                <a:ext uri="{28A0092B-C50C-407E-A947-70E740481C1C}">
                  <a14:useLocalDpi xmlns:a14="http://schemas.microsoft.com/office/drawing/2010/main" val="0"/>
                </a:ext>
              </a:extLst>
            </a:blip>
            <a:srcRect t="5778"/>
            <a:stretch/>
          </p:blipFill>
          <p:spPr>
            <a:xfrm>
              <a:off x="1915467" y="396240"/>
              <a:ext cx="5313066" cy="6461760"/>
            </a:xfrm>
            <a:prstGeom prst="rect">
              <a:avLst/>
            </a:prstGeom>
          </p:spPr>
        </p:pic>
        <p:sp>
          <p:nvSpPr>
            <p:cNvPr id="3" name="مستطيل 2"/>
            <p:cNvSpPr/>
            <p:nvPr/>
          </p:nvSpPr>
          <p:spPr>
            <a:xfrm>
              <a:off x="3275856" y="5085184"/>
              <a:ext cx="2592288"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400" dirty="0">
                  <a:solidFill>
                    <a:schemeClr val="tx1"/>
                  </a:solidFill>
                  <a:cs typeface="PT Bold Heading" panose="02010400000000000000" pitchFamily="2" charset="-78"/>
                </a:rPr>
                <a:t>الجماعات والمجتمعات الحيوية </a:t>
              </a:r>
            </a:p>
          </p:txBody>
        </p:sp>
        <p:sp>
          <p:nvSpPr>
            <p:cNvPr id="4" name="مستطيل 3"/>
            <p:cNvSpPr/>
            <p:nvPr/>
          </p:nvSpPr>
          <p:spPr>
            <a:xfrm>
              <a:off x="3275856" y="5661248"/>
              <a:ext cx="2592288" cy="28803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050" dirty="0">
                <a:solidFill>
                  <a:schemeClr val="tx1"/>
                </a:solidFill>
                <a:cs typeface="PT Bold Heading" panose="02010400000000000000" pitchFamily="2" charset="-78"/>
              </a:endParaRPr>
            </a:p>
          </p:txBody>
        </p:sp>
        <p:sp>
          <p:nvSpPr>
            <p:cNvPr id="5" name="مستطيل 4"/>
            <p:cNvSpPr/>
            <p:nvPr/>
          </p:nvSpPr>
          <p:spPr>
            <a:xfrm>
              <a:off x="3851920" y="6021288"/>
              <a:ext cx="1440160"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dirty="0">
                  <a:solidFill>
                    <a:schemeClr val="accent5">
                      <a:lumMod val="75000"/>
                    </a:schemeClr>
                  </a:solidFill>
                  <a:cs typeface="PT Bold Arch" panose="02010400000000000000" pitchFamily="2" charset="-78"/>
                </a:rPr>
                <a:t>الجزء الثاني </a:t>
              </a:r>
              <a:endParaRPr lang="ar-SA" dirty="0">
                <a:solidFill>
                  <a:schemeClr val="accent6">
                    <a:lumMod val="75000"/>
                  </a:schemeClr>
                </a:solidFill>
                <a:cs typeface="PT Bold Arch" panose="02010400000000000000" pitchFamily="2" charset="-78"/>
              </a:endParaRPr>
            </a:p>
          </p:txBody>
        </p:sp>
      </p:grpSp>
    </p:spTree>
    <p:extLst>
      <p:ext uri="{BB962C8B-B14F-4D97-AF65-F5344CB8AC3E}">
        <p14:creationId xmlns:p14="http://schemas.microsoft.com/office/powerpoint/2010/main" val="20002834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حيوان,كرتون,حديقة الحيوان,الزرافة,الفيل,قرد"/>
          <p:cNvPicPr>
            <a:picLocks noChangeAspect="1" noChangeArrowheads="1"/>
          </p:cNvPicPr>
          <p:nvPr/>
        </p:nvPicPr>
        <p:blipFill rotWithShape="1">
          <a:blip r:embed="rId2">
            <a:clrChange>
              <a:clrFrom>
                <a:srgbClr val="F5F5F5"/>
              </a:clrFrom>
              <a:clrTo>
                <a:srgbClr val="F5F5F5">
                  <a:alpha val="0"/>
                </a:srgbClr>
              </a:clrTo>
            </a:clrChange>
            <a:extLst>
              <a:ext uri="{28A0092B-C50C-407E-A947-70E740481C1C}">
                <a14:useLocalDpi xmlns:a14="http://schemas.microsoft.com/office/drawing/2010/main" val="0"/>
              </a:ext>
            </a:extLst>
          </a:blip>
          <a:srcRect l="11636" t="2072" r="6177" b="10215"/>
          <a:stretch/>
        </p:blipFill>
        <p:spPr bwMode="auto">
          <a:xfrm>
            <a:off x="203199" y="548680"/>
            <a:ext cx="5801395" cy="6191448"/>
          </a:xfrm>
          <a:prstGeom prst="rect">
            <a:avLst/>
          </a:prstGeom>
          <a:noFill/>
          <a:extLst>
            <a:ext uri="{909E8E84-426E-40DD-AFC4-6F175D3DCCD1}">
              <a14:hiddenFill xmlns:a14="http://schemas.microsoft.com/office/drawing/2010/main">
                <a:solidFill>
                  <a:srgbClr val="FFFFFF"/>
                </a:solidFill>
              </a14:hiddenFill>
            </a:ext>
          </a:extLst>
        </p:spPr>
      </p:pic>
      <p:sp>
        <p:nvSpPr>
          <p:cNvPr id="8" name="مستطيل 7"/>
          <p:cNvSpPr/>
          <p:nvPr/>
        </p:nvSpPr>
        <p:spPr>
          <a:xfrm>
            <a:off x="5197688" y="692696"/>
            <a:ext cx="3744416" cy="1271736"/>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dirty="0">
                <a:solidFill>
                  <a:schemeClr val="accent2">
                    <a:lumMod val="75000"/>
                  </a:schemeClr>
                </a:solidFill>
                <a:cs typeface="PT Bold Heading" panose="02010400000000000000" pitchFamily="2" charset="-78"/>
              </a:rPr>
              <a:t>الجماعات الحيوية و المجتمعات الحيوية </a:t>
            </a:r>
          </a:p>
        </p:txBody>
      </p:sp>
    </p:spTree>
    <p:extLst>
      <p:ext uri="{BB962C8B-B14F-4D97-AF65-F5344CB8AC3E}">
        <p14:creationId xmlns:p14="http://schemas.microsoft.com/office/powerpoint/2010/main" val="4060758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مستطيل 10"/>
          <p:cNvSpPr/>
          <p:nvPr/>
        </p:nvSpPr>
        <p:spPr>
          <a:xfrm>
            <a:off x="899592" y="1076324"/>
            <a:ext cx="7662506" cy="8542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dirty="0">
                <a:solidFill>
                  <a:schemeClr val="accent3">
                    <a:lumMod val="50000"/>
                  </a:schemeClr>
                </a:solidFill>
                <a:cs typeface="PT Bold Heading" panose="02010400000000000000" pitchFamily="2" charset="-78"/>
              </a:rPr>
              <a:t>جميع أفراد النوع الواحد التي تعيش في النظام البيئي </a:t>
            </a:r>
          </a:p>
        </p:txBody>
      </p:sp>
      <p:pic>
        <p:nvPicPr>
          <p:cNvPr id="2052" name="Picture 4" descr="35 Of The Best Shortlisted Photos In The 2015 Sony World Photography Awar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707903" cy="4869160"/>
          </a:xfrm>
          <a:prstGeom prst="rect">
            <a:avLst/>
          </a:prstGeom>
          <a:noFill/>
          <a:extLst>
            <a:ext uri="{909E8E84-426E-40DD-AFC4-6F175D3DCCD1}">
              <a14:hiddenFill xmlns:a14="http://schemas.microsoft.com/office/drawing/2010/main">
                <a:solidFill>
                  <a:srgbClr val="FFFFFF"/>
                </a:solidFill>
              </a14:hiddenFill>
            </a:ext>
          </a:extLst>
        </p:spPr>
      </p:pic>
      <p:sp>
        <p:nvSpPr>
          <p:cNvPr id="3" name="مستطيل 2"/>
          <p:cNvSpPr/>
          <p:nvPr/>
        </p:nvSpPr>
        <p:spPr>
          <a:xfrm>
            <a:off x="5226104" y="260648"/>
            <a:ext cx="3744416" cy="635868"/>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solidFill>
                  <a:schemeClr val="accent3">
                    <a:lumMod val="50000"/>
                  </a:schemeClr>
                </a:solidFill>
                <a:cs typeface="PT Bold Heading" panose="02010400000000000000" pitchFamily="2" charset="-78"/>
              </a:rPr>
              <a:t>1/ الجماعات الحيوية :</a:t>
            </a:r>
          </a:p>
        </p:txBody>
      </p:sp>
      <p:pic>
        <p:nvPicPr>
          <p:cNvPr id="2054" name="Picture 6" descr="ACTIVATE PRIOR KNOWLEDGE: What do you already know about animals like this? (I kn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7485" y="1712192"/>
            <a:ext cx="3680835" cy="514580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6307" y="0"/>
            <a:ext cx="3687693" cy="554461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سمكة زينة».. تُباع بـ 1.4 مليون جنيه إسترليني في اليابان | مجلة سيدتي"/>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89390" y="3425340"/>
            <a:ext cx="3854610" cy="343266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Water Lilies!  Klave's Marina has been serving the boating community on Portage Lake in Pinckney, MI for more than 50 Years! Call (734) 426-4532 or visit our website www.klavesmarina.com for more informa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20" y="1268760"/>
            <a:ext cx="3738494" cy="5590272"/>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علماء يكشفون كيف تعيش &quot;الديدان&quot; فى باطن الأرض - اليوم السابع"/>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71800" y="0"/>
            <a:ext cx="4091764" cy="3861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4312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wipe(down)">
                                      <p:cBhvr>
                                        <p:cTn id="17" dur="500"/>
                                        <p:tgtEl>
                                          <p:spTgt spid="205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056"/>
                                        </p:tgtEl>
                                        <p:attrNameLst>
                                          <p:attrName>style.visibility</p:attrName>
                                        </p:attrNameLst>
                                      </p:cBhvr>
                                      <p:to>
                                        <p:strVal val="visible"/>
                                      </p:to>
                                    </p:set>
                                    <p:animEffect transition="in" filter="wipe(down)">
                                      <p:cBhvr>
                                        <p:cTn id="22" dur="500"/>
                                        <p:tgtEl>
                                          <p:spTgt spid="205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054"/>
                                        </p:tgtEl>
                                        <p:attrNameLst>
                                          <p:attrName>style.visibility</p:attrName>
                                        </p:attrNameLst>
                                      </p:cBhvr>
                                      <p:to>
                                        <p:strVal val="visible"/>
                                      </p:to>
                                    </p:set>
                                    <p:animEffect transition="in" filter="wipe(down)">
                                      <p:cBhvr>
                                        <p:cTn id="27" dur="500"/>
                                        <p:tgtEl>
                                          <p:spTgt spid="205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060"/>
                                        </p:tgtEl>
                                        <p:attrNameLst>
                                          <p:attrName>style.visibility</p:attrName>
                                        </p:attrNameLst>
                                      </p:cBhvr>
                                      <p:to>
                                        <p:strVal val="visible"/>
                                      </p:to>
                                    </p:set>
                                    <p:animEffect transition="in" filter="wipe(down)">
                                      <p:cBhvr>
                                        <p:cTn id="32" dur="500"/>
                                        <p:tgtEl>
                                          <p:spTgt spid="206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058"/>
                                        </p:tgtEl>
                                        <p:attrNameLst>
                                          <p:attrName>style.visibility</p:attrName>
                                        </p:attrNameLst>
                                      </p:cBhvr>
                                      <p:to>
                                        <p:strVal val="visible"/>
                                      </p:to>
                                    </p:set>
                                    <p:animEffect transition="in" filter="wipe(down)">
                                      <p:cBhvr>
                                        <p:cTn id="37" dur="500"/>
                                        <p:tgtEl>
                                          <p:spTgt spid="205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062"/>
                                        </p:tgtEl>
                                        <p:attrNameLst>
                                          <p:attrName>style.visibility</p:attrName>
                                        </p:attrNameLst>
                                      </p:cBhvr>
                                      <p:to>
                                        <p:strVal val="visible"/>
                                      </p:to>
                                    </p:set>
                                    <p:animEffect transition="in" filter="wipe(down)">
                                      <p:cBhvr>
                                        <p:cTn id="42" dur="500"/>
                                        <p:tgtEl>
                                          <p:spTgt spid="20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5197688" y="692696"/>
            <a:ext cx="3744416" cy="63586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solidFill>
                  <a:schemeClr val="accent1">
                    <a:lumMod val="50000"/>
                  </a:schemeClr>
                </a:solidFill>
                <a:cs typeface="PT Bold Heading" panose="02010400000000000000" pitchFamily="2" charset="-78"/>
              </a:rPr>
              <a:t>1/ المجتمع الحيوية :</a:t>
            </a:r>
          </a:p>
        </p:txBody>
      </p:sp>
      <p:sp>
        <p:nvSpPr>
          <p:cNvPr id="4" name="مستطيل 3"/>
          <p:cNvSpPr/>
          <p:nvPr/>
        </p:nvSpPr>
        <p:spPr>
          <a:xfrm>
            <a:off x="1115616" y="1556792"/>
            <a:ext cx="6840760" cy="63586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solidFill>
                  <a:schemeClr val="accent1">
                    <a:lumMod val="50000"/>
                  </a:schemeClr>
                </a:solidFill>
                <a:cs typeface="PT Bold Heading" panose="02010400000000000000" pitchFamily="2" charset="-78"/>
              </a:rPr>
              <a:t>جميع الجماعات في النظام البيئي </a:t>
            </a:r>
          </a:p>
        </p:txBody>
      </p:sp>
      <p:grpSp>
        <p:nvGrpSpPr>
          <p:cNvPr id="7" name="مجموعة 6"/>
          <p:cNvGrpSpPr/>
          <p:nvPr/>
        </p:nvGrpSpPr>
        <p:grpSpPr>
          <a:xfrm>
            <a:off x="350529" y="2420887"/>
            <a:ext cx="8591576" cy="4197289"/>
            <a:chOff x="350529" y="2420887"/>
            <a:chExt cx="8591576" cy="4197289"/>
          </a:xfrm>
        </p:grpSpPr>
        <p:grpSp>
          <p:nvGrpSpPr>
            <p:cNvPr id="6" name="مجموعة 5"/>
            <p:cNvGrpSpPr/>
            <p:nvPr/>
          </p:nvGrpSpPr>
          <p:grpSpPr>
            <a:xfrm>
              <a:off x="350529" y="2420887"/>
              <a:ext cx="8591575" cy="4197289"/>
              <a:chOff x="350529" y="2420887"/>
              <a:chExt cx="8591575" cy="4197289"/>
            </a:xfrm>
          </p:grpSpPr>
          <p:pic>
            <p:nvPicPr>
              <p:cNvPr id="3074" name="Picture 2" descr="مقدمة في الأنظمة البيئية - علوم الفصل الأول - رابع ابتدائي - المنهج السعودي"/>
              <p:cNvPicPr>
                <a:picLocks noChangeAspect="1" noChangeArrowheads="1"/>
              </p:cNvPicPr>
              <p:nvPr/>
            </p:nvPicPr>
            <p:blipFill rotWithShape="1">
              <a:blip r:embed="rId2">
                <a:extLst>
                  <a:ext uri="{28A0092B-C50C-407E-A947-70E740481C1C}">
                    <a14:useLocalDpi xmlns:a14="http://schemas.microsoft.com/office/drawing/2010/main" val="0"/>
                  </a:ext>
                </a:extLst>
              </a:blip>
              <a:srcRect t="58324"/>
              <a:stretch/>
            </p:blipFill>
            <p:spPr bwMode="auto">
              <a:xfrm>
                <a:off x="350529" y="2420887"/>
                <a:ext cx="8591575" cy="4197289"/>
              </a:xfrm>
              <a:prstGeom prst="rect">
                <a:avLst/>
              </a:prstGeom>
              <a:noFill/>
              <a:extLst>
                <a:ext uri="{909E8E84-426E-40DD-AFC4-6F175D3DCCD1}">
                  <a14:hiddenFill xmlns:a14="http://schemas.microsoft.com/office/drawing/2010/main">
                    <a:solidFill>
                      <a:srgbClr val="FFFFFF"/>
                    </a:solidFill>
                  </a14:hiddenFill>
                </a:ext>
              </a:extLst>
            </p:spPr>
          </p:pic>
          <p:sp>
            <p:nvSpPr>
              <p:cNvPr id="5" name="مستطيل 4"/>
              <p:cNvSpPr/>
              <p:nvPr/>
            </p:nvSpPr>
            <p:spPr>
              <a:xfrm>
                <a:off x="6948264" y="5661248"/>
                <a:ext cx="1993840" cy="9569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pic>
          <p:nvPicPr>
            <p:cNvPr id="8" name="Picture 8" descr="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6257" y="5157192"/>
              <a:ext cx="2065848" cy="146098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44312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artoon african landscape with wild animal Vector Image"/>
          <p:cNvPicPr>
            <a:picLocks noChangeAspect="1" noChangeArrowheads="1"/>
          </p:cNvPicPr>
          <p:nvPr/>
        </p:nvPicPr>
        <p:blipFill rotWithShape="1">
          <a:blip r:embed="rId2">
            <a:extLst>
              <a:ext uri="{28A0092B-C50C-407E-A947-70E740481C1C}">
                <a14:useLocalDpi xmlns:a14="http://schemas.microsoft.com/office/drawing/2010/main" val="0"/>
              </a:ext>
            </a:extLst>
          </a:blip>
          <a:srcRect b="8152"/>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097"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31250" t="46194" r="29500" b="19942"/>
          <a:stretch/>
        </p:blipFill>
        <p:spPr bwMode="auto">
          <a:xfrm>
            <a:off x="276860" y="404664"/>
            <a:ext cx="8590279" cy="3975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مستطيل 3"/>
          <p:cNvSpPr/>
          <p:nvPr/>
        </p:nvSpPr>
        <p:spPr>
          <a:xfrm>
            <a:off x="1547664" y="4725144"/>
            <a:ext cx="6840760" cy="63586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dirty="0">
                <a:solidFill>
                  <a:schemeClr val="accent1">
                    <a:lumMod val="50000"/>
                  </a:schemeClr>
                </a:solidFill>
                <a:cs typeface="PT Bold Heading" panose="02010400000000000000" pitchFamily="2" charset="-78"/>
              </a:rPr>
              <a:t>الببغاء – الحمار الوحشي – الاوز – الأعشاب الرفيعة – الأعشاب القصيرة </a:t>
            </a:r>
          </a:p>
        </p:txBody>
      </p:sp>
    </p:spTree>
    <p:extLst>
      <p:ext uri="{BB962C8B-B14F-4D97-AF65-F5344CB8AC3E}">
        <p14:creationId xmlns:p14="http://schemas.microsoft.com/office/powerpoint/2010/main" val="2679013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97"/>
                                        </p:tgtEl>
                                        <p:attrNameLst>
                                          <p:attrName>style.visibility</p:attrName>
                                        </p:attrNameLst>
                                      </p:cBhvr>
                                      <p:to>
                                        <p:strVal val="visible"/>
                                      </p:to>
                                    </p:set>
                                    <p:animEffect transition="in" filter="wipe(down)">
                                      <p:cBhvr>
                                        <p:cTn id="7" dur="500"/>
                                        <p:tgtEl>
                                          <p:spTgt spid="409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1547664" y="116632"/>
            <a:ext cx="6242312" cy="63586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solidFill>
                  <a:schemeClr val="accent1">
                    <a:lumMod val="50000"/>
                  </a:schemeClr>
                </a:solidFill>
                <a:cs typeface="PT Bold Heading" panose="02010400000000000000" pitchFamily="2" charset="-78"/>
              </a:rPr>
              <a:t>حجم المجتمع الحيوية يعتمد على :</a:t>
            </a:r>
          </a:p>
        </p:txBody>
      </p:sp>
      <p:sp>
        <p:nvSpPr>
          <p:cNvPr id="3" name="مستطيل 2"/>
          <p:cNvSpPr/>
          <p:nvPr/>
        </p:nvSpPr>
        <p:spPr>
          <a:xfrm>
            <a:off x="1547664" y="1075452"/>
            <a:ext cx="6242312" cy="63586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solidFill>
                  <a:schemeClr val="accent1">
                    <a:lumMod val="50000"/>
                  </a:schemeClr>
                </a:solidFill>
                <a:cs typeface="Akhbar MT" pitchFamily="2" charset="-78"/>
              </a:rPr>
              <a:t>مدى توفر المأوى والطعام والضوء </a:t>
            </a:r>
          </a:p>
        </p:txBody>
      </p:sp>
      <p:sp>
        <p:nvSpPr>
          <p:cNvPr id="4" name="مستطيل 3"/>
          <p:cNvSpPr/>
          <p:nvPr/>
        </p:nvSpPr>
        <p:spPr>
          <a:xfrm>
            <a:off x="7789976" y="1916832"/>
            <a:ext cx="1224136" cy="41984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solidFill>
                  <a:schemeClr val="accent1">
                    <a:lumMod val="50000"/>
                  </a:schemeClr>
                </a:solidFill>
                <a:cs typeface="Akhbar MT" pitchFamily="2" charset="-78"/>
              </a:rPr>
              <a:t>مثال </a:t>
            </a:r>
          </a:p>
        </p:txBody>
      </p:sp>
      <p:sp>
        <p:nvSpPr>
          <p:cNvPr id="5" name="مستطيل 4"/>
          <p:cNvSpPr/>
          <p:nvPr/>
        </p:nvSpPr>
        <p:spPr>
          <a:xfrm>
            <a:off x="971600" y="2492896"/>
            <a:ext cx="7114792" cy="85189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chemeClr val="accent1">
                    <a:lumMod val="50000"/>
                  </a:schemeClr>
                </a:solidFill>
                <a:cs typeface="Akhbar MT" pitchFamily="2" charset="-78"/>
              </a:rPr>
              <a:t>المجتمع الحيوي في المناطق الحارة والرطبة مثل الغابة  أكبر من المجتمع الحيوي في المناطق الباردة والجافة مثل المنطقة القطبية </a:t>
            </a:r>
          </a:p>
        </p:txBody>
      </p:sp>
      <p:pic>
        <p:nvPicPr>
          <p:cNvPr id="5122" name="Picture 2" descr="Image for Watering Hole (Robins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6556" y="3450044"/>
            <a:ext cx="4205468" cy="329416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арктика рисунок - Поиск в Goog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450044"/>
            <a:ext cx="4320480" cy="3294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4312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122"/>
                                        </p:tgtEl>
                                        <p:attrNameLst>
                                          <p:attrName>style.visibility</p:attrName>
                                        </p:attrNameLst>
                                      </p:cBhvr>
                                      <p:to>
                                        <p:strVal val="visible"/>
                                      </p:to>
                                    </p:set>
                                    <p:animEffect transition="in" filter="wipe(down)">
                                      <p:cBhvr>
                                        <p:cTn id="27" dur="500"/>
                                        <p:tgtEl>
                                          <p:spTgt spid="51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124"/>
                                        </p:tgtEl>
                                        <p:attrNameLst>
                                          <p:attrName>style.visibility</p:attrName>
                                        </p:attrNameLst>
                                      </p:cBhvr>
                                      <p:to>
                                        <p:strVal val="visible"/>
                                      </p:to>
                                    </p:set>
                                    <p:animEffect transition="in" filter="wipe(down)">
                                      <p:cBhvr>
                                        <p:cTn id="32"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R. EZEKIEL EMANUEL: &quot;WHY I HOPE TO DIE AT 75&quot; -- WHY WA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404664"/>
            <a:ext cx="4007248" cy="61563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مستطيل 2"/>
          <p:cNvSpPr/>
          <p:nvPr/>
        </p:nvSpPr>
        <p:spPr>
          <a:xfrm>
            <a:off x="4572000" y="1484784"/>
            <a:ext cx="4067484" cy="41984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solidFill>
                  <a:schemeClr val="accent1">
                    <a:lumMod val="50000"/>
                  </a:schemeClr>
                </a:solidFill>
                <a:cs typeface="Akhbar MT" pitchFamily="2" charset="-78"/>
              </a:rPr>
              <a:t>البقاء في الأنظمة البيئية </a:t>
            </a:r>
          </a:p>
        </p:txBody>
      </p:sp>
      <p:sp>
        <p:nvSpPr>
          <p:cNvPr id="4" name="مستطيل 3"/>
          <p:cNvSpPr/>
          <p:nvPr/>
        </p:nvSpPr>
        <p:spPr>
          <a:xfrm>
            <a:off x="4355976" y="2132856"/>
            <a:ext cx="4594512" cy="187220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dirty="0">
                <a:solidFill>
                  <a:schemeClr val="accent1">
                    <a:lumMod val="50000"/>
                  </a:schemeClr>
                </a:solidFill>
                <a:cs typeface="Akhbar MT" pitchFamily="2" charset="-78"/>
              </a:rPr>
              <a:t>وجد العلماء أن أي تغيير في الجماعات الحيوية أو أحد الأفراد يؤثر في المجتمع الحيوي </a:t>
            </a:r>
          </a:p>
          <a:p>
            <a:pPr algn="ctr"/>
            <a:r>
              <a:rPr lang="ar-SA" sz="2800" dirty="0">
                <a:solidFill>
                  <a:schemeClr val="accent1">
                    <a:lumMod val="50000"/>
                  </a:schemeClr>
                </a:solidFill>
                <a:cs typeface="Akhbar MT" pitchFamily="2" charset="-78"/>
              </a:rPr>
              <a:t>والعكس صحيح أي أن اذا حدث تغير في المجتمع الحيوي سيؤثر في الجماعات الحيوية </a:t>
            </a:r>
          </a:p>
        </p:txBody>
      </p:sp>
    </p:spTree>
    <p:extLst>
      <p:ext uri="{BB962C8B-B14F-4D97-AF65-F5344CB8AC3E}">
        <p14:creationId xmlns:p14="http://schemas.microsoft.com/office/powerpoint/2010/main" val="2544312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dorable,animal,baby shower,cartoon,character,child,children,colorful,cute,cute animals,decal,decoration,design,drawing,funny,graphic,illustration,zoo,baby animals,fantasy,whimsical,motherhood,nursery"/>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024" y="-147664"/>
            <a:ext cx="6999984" cy="6999984"/>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333" t="41068" r="50750" b="34854"/>
          <a:stretch/>
        </p:blipFill>
        <p:spPr bwMode="auto">
          <a:xfrm>
            <a:off x="5076056" y="1916832"/>
            <a:ext cx="3901904"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مستطيل 2"/>
          <p:cNvSpPr/>
          <p:nvPr/>
        </p:nvSpPr>
        <p:spPr>
          <a:xfrm>
            <a:off x="1331640" y="1124744"/>
            <a:ext cx="4067484" cy="12839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dirty="0">
                <a:solidFill>
                  <a:schemeClr val="accent1">
                    <a:lumMod val="50000"/>
                  </a:schemeClr>
                </a:solidFill>
                <a:cs typeface="Akhbar MT" pitchFamily="2" charset="-78"/>
              </a:rPr>
              <a:t>هذا رأي , لأن جميع العوامل الحيوية والعوامل اللاحيوية تعمل معاً في النظام البيئي ولها نفس الأهمية </a:t>
            </a:r>
          </a:p>
        </p:txBody>
      </p:sp>
      <p:sp>
        <p:nvSpPr>
          <p:cNvPr id="4" name="مستطيل 3"/>
          <p:cNvSpPr/>
          <p:nvPr/>
        </p:nvSpPr>
        <p:spPr>
          <a:xfrm>
            <a:off x="1331640" y="4221088"/>
            <a:ext cx="4067484" cy="208823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dirty="0">
                <a:solidFill>
                  <a:schemeClr val="accent1">
                    <a:lumMod val="50000"/>
                  </a:schemeClr>
                </a:solidFill>
                <a:cs typeface="Akhbar MT" pitchFamily="2" charset="-78"/>
              </a:rPr>
              <a:t>إذا اختلفت إحدى الجماعات فإن جميع الجماعات التي تعتمد على تلك الجماعة كغذاء يمكن أن تختفي أيضاً , إن التغير في إحدى الجماعات يؤثر في المجتمع الحيوي بأكمله لأن الجماعات جميعها في المجتمع الحيوي يعتمد بعضها على بعض </a:t>
            </a:r>
          </a:p>
        </p:txBody>
      </p:sp>
    </p:spTree>
    <p:extLst>
      <p:ext uri="{BB962C8B-B14F-4D97-AF65-F5344CB8AC3E}">
        <p14:creationId xmlns:p14="http://schemas.microsoft.com/office/powerpoint/2010/main" val="2544312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wipe(down)">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6" y="1"/>
            <a:ext cx="9151586"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مستطيل 2"/>
          <p:cNvSpPr/>
          <p:nvPr/>
        </p:nvSpPr>
        <p:spPr>
          <a:xfrm>
            <a:off x="5197688" y="692696"/>
            <a:ext cx="3744416" cy="635868"/>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solidFill>
                  <a:schemeClr val="accent1">
                    <a:lumMod val="50000"/>
                  </a:schemeClr>
                </a:solidFill>
                <a:cs typeface="PT Bold Heading" panose="02010400000000000000" pitchFamily="2" charset="-78"/>
              </a:rPr>
              <a:t>المنطقة الحيوية :</a:t>
            </a:r>
          </a:p>
        </p:txBody>
      </p:sp>
      <p:sp>
        <p:nvSpPr>
          <p:cNvPr id="4" name="مستطيل 3"/>
          <p:cNvSpPr/>
          <p:nvPr/>
        </p:nvSpPr>
        <p:spPr>
          <a:xfrm>
            <a:off x="1115616" y="1556792"/>
            <a:ext cx="6840760" cy="635868"/>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dirty="0">
                <a:solidFill>
                  <a:schemeClr val="accent1">
                    <a:lumMod val="50000"/>
                  </a:schemeClr>
                </a:solidFill>
                <a:cs typeface="PT Bold Heading" panose="02010400000000000000" pitchFamily="2" charset="-78"/>
              </a:rPr>
              <a:t>نظام بيئي كبير لهُ نباتاتهُ و حيواناتهُ وتُربتهُ </a:t>
            </a:r>
            <a:r>
              <a:rPr lang="ar-SA" sz="2400">
                <a:solidFill>
                  <a:schemeClr val="accent1">
                    <a:lumMod val="50000"/>
                  </a:schemeClr>
                </a:solidFill>
                <a:cs typeface="PT Bold Heading" panose="02010400000000000000" pitchFamily="2" charset="-78"/>
              </a:rPr>
              <a:t>الخاصة بهِ </a:t>
            </a:r>
            <a:endParaRPr lang="ar-SA" sz="2400" dirty="0">
              <a:solidFill>
                <a:schemeClr val="accent1">
                  <a:lumMod val="50000"/>
                </a:schemeClr>
              </a:solidFill>
              <a:cs typeface="PT Bold Heading" panose="02010400000000000000" pitchFamily="2" charset="-78"/>
            </a:endParaRPr>
          </a:p>
        </p:txBody>
      </p:sp>
    </p:spTree>
    <p:extLst>
      <p:ext uri="{BB962C8B-B14F-4D97-AF65-F5344CB8AC3E}">
        <p14:creationId xmlns:p14="http://schemas.microsoft.com/office/powerpoint/2010/main" val="3015819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Awesome (FREE PRINTABLE) – Wild One Birthday Invitation Templates #free #freeinvitation2019 #birthday #disney #invitations #invitationtempla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0" y="-27384"/>
            <a:ext cx="9146829" cy="6885384"/>
          </a:xfrm>
          <a:prstGeom prst="rect">
            <a:avLst/>
          </a:prstGeom>
          <a:noFill/>
          <a:extLst>
            <a:ext uri="{909E8E84-426E-40DD-AFC4-6F175D3DCCD1}">
              <a14:hiddenFill xmlns:a14="http://schemas.microsoft.com/office/drawing/2010/main">
                <a:solidFill>
                  <a:srgbClr val="FFFFFF"/>
                </a:solidFill>
              </a14:hiddenFill>
            </a:ext>
          </a:extLst>
        </p:spPr>
      </p:pic>
      <p:sp>
        <p:nvSpPr>
          <p:cNvPr id="4" name="مستطيل 3"/>
          <p:cNvSpPr/>
          <p:nvPr/>
        </p:nvSpPr>
        <p:spPr>
          <a:xfrm>
            <a:off x="2051720" y="1196752"/>
            <a:ext cx="1800200" cy="5760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solidFill>
                  <a:schemeClr val="accent2">
                    <a:lumMod val="75000"/>
                  </a:schemeClr>
                </a:solidFill>
                <a:cs typeface="Akhbar MT" pitchFamily="2" charset="-78"/>
              </a:rPr>
              <a:t>المفردات :</a:t>
            </a:r>
          </a:p>
        </p:txBody>
      </p:sp>
      <p:sp>
        <p:nvSpPr>
          <p:cNvPr id="5" name="مستطيل مستدير الزوايا 4"/>
          <p:cNvSpPr/>
          <p:nvPr/>
        </p:nvSpPr>
        <p:spPr>
          <a:xfrm>
            <a:off x="1187624" y="1916832"/>
            <a:ext cx="6912768" cy="468052"/>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dirty="0">
                <a:solidFill>
                  <a:schemeClr val="accent2">
                    <a:lumMod val="75000"/>
                  </a:schemeClr>
                </a:solidFill>
                <a:cs typeface="Akhbar MT" pitchFamily="2" charset="-78"/>
              </a:rPr>
              <a:t>النظام البيئي : مخلوقات حية وأشياء غير حية يتفاعل بعضها مع بعض في بيئة معينة </a:t>
            </a:r>
          </a:p>
        </p:txBody>
      </p:sp>
      <p:sp>
        <p:nvSpPr>
          <p:cNvPr id="6" name="مستطيل مستدير الزوايا 5"/>
          <p:cNvSpPr/>
          <p:nvPr/>
        </p:nvSpPr>
        <p:spPr>
          <a:xfrm>
            <a:off x="1187624" y="2492896"/>
            <a:ext cx="6912768" cy="468052"/>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dirty="0">
                <a:solidFill>
                  <a:schemeClr val="accent2">
                    <a:lumMod val="75000"/>
                  </a:schemeClr>
                </a:solidFill>
                <a:cs typeface="Akhbar MT" pitchFamily="2" charset="-78"/>
              </a:rPr>
              <a:t>الموطن : مكان يعيش فيه المخلوق الحي .</a:t>
            </a:r>
          </a:p>
        </p:txBody>
      </p:sp>
      <p:sp>
        <p:nvSpPr>
          <p:cNvPr id="7" name="مستطيل مستدير الزوايا 6"/>
          <p:cNvSpPr/>
          <p:nvPr/>
        </p:nvSpPr>
        <p:spPr>
          <a:xfrm>
            <a:off x="1187624" y="3104964"/>
            <a:ext cx="6912768" cy="468052"/>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dirty="0">
                <a:solidFill>
                  <a:schemeClr val="accent2">
                    <a:lumMod val="75000"/>
                  </a:schemeClr>
                </a:solidFill>
                <a:cs typeface="Akhbar MT" pitchFamily="2" charset="-78"/>
              </a:rPr>
              <a:t>المنتجات : مخلوقات حية – منها النباتات – قادرة على صُنع غذائها .</a:t>
            </a:r>
          </a:p>
        </p:txBody>
      </p:sp>
      <p:sp>
        <p:nvSpPr>
          <p:cNvPr id="8" name="مستطيل مستدير الزوايا 7"/>
          <p:cNvSpPr/>
          <p:nvPr/>
        </p:nvSpPr>
        <p:spPr>
          <a:xfrm>
            <a:off x="1187624" y="3681028"/>
            <a:ext cx="6912768" cy="468052"/>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dirty="0">
                <a:solidFill>
                  <a:schemeClr val="accent2">
                    <a:lumMod val="75000"/>
                  </a:schemeClr>
                </a:solidFill>
                <a:cs typeface="Akhbar MT" pitchFamily="2" charset="-78"/>
              </a:rPr>
              <a:t>هرم الطاقة : مخطط يوضح كيف تنتقل الطاقة في النظام البيئي .</a:t>
            </a:r>
          </a:p>
        </p:txBody>
      </p:sp>
      <p:sp>
        <p:nvSpPr>
          <p:cNvPr id="9" name="مستطيل مستدير الزوايا 8"/>
          <p:cNvSpPr/>
          <p:nvPr/>
        </p:nvSpPr>
        <p:spPr>
          <a:xfrm>
            <a:off x="1187624" y="4293096"/>
            <a:ext cx="6912768" cy="468052"/>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dirty="0">
                <a:solidFill>
                  <a:schemeClr val="accent2">
                    <a:lumMod val="75000"/>
                  </a:schemeClr>
                </a:solidFill>
                <a:cs typeface="Akhbar MT" pitchFamily="2" charset="-78"/>
              </a:rPr>
              <a:t>المواءمة : قدرة المخلوق الحي على الاستجابة للتغيرات في البيئة المحيطة به </a:t>
            </a:r>
          </a:p>
        </p:txBody>
      </p:sp>
      <p:sp>
        <p:nvSpPr>
          <p:cNvPr id="10" name="مستطيل مستدير الزوايا 9"/>
          <p:cNvSpPr/>
          <p:nvPr/>
        </p:nvSpPr>
        <p:spPr>
          <a:xfrm>
            <a:off x="1187624" y="4869160"/>
            <a:ext cx="6912768" cy="468052"/>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dirty="0">
                <a:solidFill>
                  <a:schemeClr val="accent2">
                    <a:lumMod val="75000"/>
                  </a:schemeClr>
                </a:solidFill>
                <a:cs typeface="Akhbar MT" pitchFamily="2" charset="-78"/>
              </a:rPr>
              <a:t>الانقراض : فناء جميع أفراد نوع أو أكثر إلى الأبد . </a:t>
            </a:r>
          </a:p>
        </p:txBody>
      </p:sp>
    </p:spTree>
    <p:extLst>
      <p:ext uri="{BB962C8B-B14F-4D97-AF65-F5344CB8AC3E}">
        <p14:creationId xmlns:p14="http://schemas.microsoft.com/office/powerpoint/2010/main" val="1994204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5281651" y="315618"/>
            <a:ext cx="3744416" cy="635868"/>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chemeClr val="accent3">
                    <a:lumMod val="50000"/>
                  </a:schemeClr>
                </a:solidFill>
                <a:cs typeface="PT Bold Heading" panose="02010400000000000000" pitchFamily="2" charset="-78"/>
              </a:rPr>
              <a:t>بعض المنطقة الحيوية :</a:t>
            </a:r>
          </a:p>
        </p:txBody>
      </p:sp>
      <p:sp>
        <p:nvSpPr>
          <p:cNvPr id="4" name="مستطيل 3"/>
          <p:cNvSpPr/>
          <p:nvPr/>
        </p:nvSpPr>
        <p:spPr>
          <a:xfrm>
            <a:off x="1115616" y="1340768"/>
            <a:ext cx="6840760" cy="85189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chemeClr val="accent3">
                    <a:lumMod val="50000"/>
                  </a:schemeClr>
                </a:solidFill>
                <a:cs typeface="Akhbar MT" pitchFamily="2" charset="-78"/>
              </a:rPr>
              <a:t>يتم تصنيفها بحسب مناخ المنطقة ودرجة الحرارة وسقوط الامطار منطقة الصحراء الرملية والمنطقة العشبية ومناطق الغابات </a:t>
            </a:r>
          </a:p>
        </p:txBody>
      </p:sp>
      <p:pic>
        <p:nvPicPr>
          <p:cNvPr id="3074" name="Picture 2" descr="الصحراء المغربية ضمن أفضل عشر وجهات لهواة السفر إلى المناطق الجافة | اليوم  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276873"/>
            <a:ext cx="5472608" cy="393072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الفروق بين المناطق العشبية المعتدلة و السافانا الاستوائية - المرسال"/>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382" y="2276874"/>
            <a:ext cx="6519477" cy="442255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فالصو | بعد 13 يوم توهان فى الغابة.. مراهق روسى يخرج منها وهو على قيد الحياة"/>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6164" y="2276874"/>
            <a:ext cx="6488612" cy="4422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9336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wipe(down)">
                                      <p:cBhvr>
                                        <p:cTn id="17" dur="500"/>
                                        <p:tgtEl>
                                          <p:spTgt spid="307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076"/>
                                        </p:tgtEl>
                                        <p:attrNameLst>
                                          <p:attrName>style.visibility</p:attrName>
                                        </p:attrNameLst>
                                      </p:cBhvr>
                                      <p:to>
                                        <p:strVal val="visible"/>
                                      </p:to>
                                    </p:set>
                                    <p:animEffect transition="in" filter="wipe(down)">
                                      <p:cBhvr>
                                        <p:cTn id="22" dur="500"/>
                                        <p:tgtEl>
                                          <p:spTgt spid="307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078"/>
                                        </p:tgtEl>
                                        <p:attrNameLst>
                                          <p:attrName>style.visibility</p:attrName>
                                        </p:attrNameLst>
                                      </p:cBhvr>
                                      <p:to>
                                        <p:strVal val="visible"/>
                                      </p:to>
                                    </p:set>
                                    <p:animEffect transition="in" filter="wipe(down)">
                                      <p:cBhvr>
                                        <p:cTn id="27"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833" t="37495" r="31250" b="6116"/>
          <a:stretch/>
        </p:blipFill>
        <p:spPr bwMode="auto">
          <a:xfrm>
            <a:off x="35496" y="116632"/>
            <a:ext cx="9108504" cy="6576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93169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Watercolor style cute bee illustration P... | Premium Vector #Freepik #vector #watercolo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82908"/>
            <a:ext cx="6939792" cy="693979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9166" t="69029" r="51083" b="9845"/>
          <a:stretch/>
        </p:blipFill>
        <p:spPr bwMode="auto">
          <a:xfrm>
            <a:off x="4932040" y="2060848"/>
            <a:ext cx="4015505"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مستطيل 3"/>
          <p:cNvSpPr/>
          <p:nvPr/>
        </p:nvSpPr>
        <p:spPr>
          <a:xfrm>
            <a:off x="1331640" y="1556792"/>
            <a:ext cx="4067484" cy="85189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dirty="0">
                <a:solidFill>
                  <a:schemeClr val="accent1">
                    <a:lumMod val="50000"/>
                  </a:schemeClr>
                </a:solidFill>
                <a:cs typeface="Akhbar MT" pitchFamily="2" charset="-78"/>
              </a:rPr>
              <a:t>الصحراء أمطارها قليلة وتربتها جافة حقيقة أما المناطق العشبية أجمل فهي رأي </a:t>
            </a:r>
          </a:p>
        </p:txBody>
      </p:sp>
      <p:sp>
        <p:nvSpPr>
          <p:cNvPr id="5" name="مستطيل 4"/>
          <p:cNvSpPr/>
          <p:nvPr/>
        </p:nvSpPr>
        <p:spPr>
          <a:xfrm>
            <a:off x="1331640" y="4449316"/>
            <a:ext cx="4067484" cy="41984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solidFill>
                  <a:schemeClr val="accent1">
                    <a:lumMod val="50000"/>
                  </a:schemeClr>
                </a:solidFill>
                <a:cs typeface="Akhbar MT" pitchFamily="2" charset="-78"/>
              </a:rPr>
              <a:t>البيئة الصحراوية </a:t>
            </a:r>
          </a:p>
        </p:txBody>
      </p:sp>
    </p:spTree>
    <p:extLst>
      <p:ext uri="{BB962C8B-B14F-4D97-AF65-F5344CB8AC3E}">
        <p14:creationId xmlns:p14="http://schemas.microsoft.com/office/powerpoint/2010/main" val="2544312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wipe(down)">
                                      <p:cBhvr>
                                        <p:cTn id="7" dur="500"/>
                                        <p:tgtEl>
                                          <p:spTgt spid="205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5197688" y="692696"/>
            <a:ext cx="3744416" cy="635868"/>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dirty="0">
                <a:solidFill>
                  <a:schemeClr val="accent3">
                    <a:lumMod val="50000"/>
                  </a:schemeClr>
                </a:solidFill>
                <a:cs typeface="PT Bold Heading" panose="02010400000000000000" pitchFamily="2" charset="-78"/>
              </a:rPr>
              <a:t>هل هناك مناطق حيوية مائية ؟</a:t>
            </a:r>
          </a:p>
        </p:txBody>
      </p:sp>
      <p:sp>
        <p:nvSpPr>
          <p:cNvPr id="4" name="مستطيل 3"/>
          <p:cNvSpPr/>
          <p:nvPr/>
        </p:nvSpPr>
        <p:spPr>
          <a:xfrm>
            <a:off x="323528" y="1556792"/>
            <a:ext cx="8496944" cy="864096"/>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dirty="0">
                <a:solidFill>
                  <a:schemeClr val="accent3">
                    <a:lumMod val="50000"/>
                  </a:schemeClr>
                </a:solidFill>
                <a:cs typeface="Akhbar MT" pitchFamily="2" charset="-78"/>
              </a:rPr>
              <a:t>العديد من المخلوقات الحية تتخذ الماء موطناً لها سواءً في داخلها أ وفوقها أو قريبة منها</a:t>
            </a:r>
          </a:p>
          <a:p>
            <a:pPr algn="ctr"/>
            <a:r>
              <a:rPr lang="ar-SA" sz="3200" dirty="0">
                <a:solidFill>
                  <a:schemeClr val="accent3">
                    <a:lumMod val="50000"/>
                  </a:schemeClr>
                </a:solidFill>
                <a:cs typeface="Akhbar MT" pitchFamily="2" charset="-78"/>
              </a:rPr>
              <a:t>ويتم تصنيفها كون مياهها مالحة أو عذبة أو راكدة أو جارية  </a:t>
            </a:r>
          </a:p>
        </p:txBody>
      </p:sp>
      <p:sp>
        <p:nvSpPr>
          <p:cNvPr id="7" name="مستطيل 6"/>
          <p:cNvSpPr/>
          <p:nvPr/>
        </p:nvSpPr>
        <p:spPr>
          <a:xfrm>
            <a:off x="7884368" y="2505100"/>
            <a:ext cx="1080120" cy="635868"/>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dirty="0">
                <a:solidFill>
                  <a:schemeClr val="accent3">
                    <a:lumMod val="50000"/>
                  </a:schemeClr>
                </a:solidFill>
                <a:cs typeface="PT Bold Heading" panose="02010400000000000000" pitchFamily="2" charset="-78"/>
              </a:rPr>
              <a:t>مثال : </a:t>
            </a:r>
          </a:p>
        </p:txBody>
      </p:sp>
      <p:pic>
        <p:nvPicPr>
          <p:cNvPr id="5122" name="Picture 2" descr="الدول صاحبة المسطحات المائية الأكبر في العالم"/>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509580"/>
            <a:ext cx="487680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الدول صاحبة المسطحات المائية الأكبر في العالم"/>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565170"/>
            <a:ext cx="4876800" cy="316808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الدول صاحبة المسطحات المائية الأكبر في العالم"/>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525" y="2517076"/>
            <a:ext cx="6413610" cy="393626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البحار والمحيطات ما وجه التشابه والاختلافات فيما بينهم - موقع محتويات"/>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425" y="2597674"/>
            <a:ext cx="8165149" cy="3888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3779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122"/>
                                        </p:tgtEl>
                                        <p:attrNameLst>
                                          <p:attrName>style.visibility</p:attrName>
                                        </p:attrNameLst>
                                      </p:cBhvr>
                                      <p:to>
                                        <p:strVal val="visible"/>
                                      </p:to>
                                    </p:set>
                                    <p:animEffect transition="in" filter="wipe(down)">
                                      <p:cBhvr>
                                        <p:cTn id="22" dur="500"/>
                                        <p:tgtEl>
                                          <p:spTgt spid="51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124"/>
                                        </p:tgtEl>
                                        <p:attrNameLst>
                                          <p:attrName>style.visibility</p:attrName>
                                        </p:attrNameLst>
                                      </p:cBhvr>
                                      <p:to>
                                        <p:strVal val="visible"/>
                                      </p:to>
                                    </p:set>
                                    <p:animEffect transition="in" filter="wipe(down)">
                                      <p:cBhvr>
                                        <p:cTn id="27" dur="500"/>
                                        <p:tgtEl>
                                          <p:spTgt spid="51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126"/>
                                        </p:tgtEl>
                                        <p:attrNameLst>
                                          <p:attrName>style.visibility</p:attrName>
                                        </p:attrNameLst>
                                      </p:cBhvr>
                                      <p:to>
                                        <p:strVal val="visible"/>
                                      </p:to>
                                    </p:set>
                                    <p:animEffect transition="in" filter="wipe(down)">
                                      <p:cBhvr>
                                        <p:cTn id="32" dur="500"/>
                                        <p:tgtEl>
                                          <p:spTgt spid="512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5128"/>
                                        </p:tgtEl>
                                        <p:attrNameLst>
                                          <p:attrName>style.visibility</p:attrName>
                                        </p:attrNameLst>
                                      </p:cBhvr>
                                      <p:to>
                                        <p:strVal val="visible"/>
                                      </p:to>
                                    </p:set>
                                    <p:animEffect transition="in" filter="wipe(down)">
                                      <p:cBhvr>
                                        <p:cTn id="37" dur="500"/>
                                        <p:tgtEl>
                                          <p:spTgt spid="5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Elefante e coelho da amizade | Baixar vetores Premium"/>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4218"/>
          <a:stretch/>
        </p:blipFill>
        <p:spPr bwMode="auto">
          <a:xfrm>
            <a:off x="3491880" y="982183"/>
            <a:ext cx="5688632" cy="5875817"/>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6417" t="37650" r="49833" b="9845"/>
          <a:stretch/>
        </p:blipFill>
        <p:spPr bwMode="auto">
          <a:xfrm>
            <a:off x="323528" y="188639"/>
            <a:ext cx="3168352" cy="6490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مستطيل 4"/>
          <p:cNvSpPr/>
          <p:nvPr/>
        </p:nvSpPr>
        <p:spPr>
          <a:xfrm>
            <a:off x="3563888" y="4869160"/>
            <a:ext cx="4464496" cy="129614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dirty="0">
                <a:solidFill>
                  <a:schemeClr val="accent1">
                    <a:lumMod val="50000"/>
                  </a:schemeClr>
                </a:solidFill>
                <a:cs typeface="Akhbar MT" pitchFamily="2" charset="-78"/>
              </a:rPr>
              <a:t>التربة الطينية تحتفظ بأكبر كمية من الماء هذا يساعد النباتات التي تحتاج في نموها إلى كميات كبيرة من الماء على النمو مثل الأرز .</a:t>
            </a:r>
          </a:p>
        </p:txBody>
      </p:sp>
      <p:graphicFrame>
        <p:nvGraphicFramePr>
          <p:cNvPr id="2" name="جدول 1"/>
          <p:cNvGraphicFramePr>
            <a:graphicFrameLocks noGrp="1"/>
          </p:cNvGraphicFramePr>
          <p:nvPr>
            <p:extLst>
              <p:ext uri="{D42A27DB-BD31-4B8C-83A1-F6EECF244321}">
                <p14:modId xmlns:p14="http://schemas.microsoft.com/office/powerpoint/2010/main" val="3751447871"/>
              </p:ext>
            </p:extLst>
          </p:nvPr>
        </p:nvGraphicFramePr>
        <p:xfrm>
          <a:off x="3635896" y="1340768"/>
          <a:ext cx="5328592" cy="828040"/>
        </p:xfrm>
        <a:graphic>
          <a:graphicData uri="http://schemas.openxmlformats.org/drawingml/2006/table">
            <a:tbl>
              <a:tblPr rtl="1" firstRow="1" bandRow="1">
                <a:tableStyleId>{5C22544A-7EE6-4342-B048-85BDC9FD1C3A}</a:tableStyleId>
              </a:tblPr>
              <a:tblGrid>
                <a:gridCol w="1555726">
                  <a:extLst>
                    <a:ext uri="{9D8B030D-6E8A-4147-A177-3AD203B41FA5}">
                      <a16:colId xmlns:a16="http://schemas.microsoft.com/office/drawing/2014/main" val="20000"/>
                    </a:ext>
                  </a:extLst>
                </a:gridCol>
                <a:gridCol w="1390791">
                  <a:extLst>
                    <a:ext uri="{9D8B030D-6E8A-4147-A177-3AD203B41FA5}">
                      <a16:colId xmlns:a16="http://schemas.microsoft.com/office/drawing/2014/main" val="20001"/>
                    </a:ext>
                  </a:extLst>
                </a:gridCol>
                <a:gridCol w="2382075">
                  <a:extLst>
                    <a:ext uri="{9D8B030D-6E8A-4147-A177-3AD203B41FA5}">
                      <a16:colId xmlns:a16="http://schemas.microsoft.com/office/drawing/2014/main" val="20002"/>
                    </a:ext>
                  </a:extLst>
                </a:gridCol>
              </a:tblGrid>
              <a:tr h="370840">
                <a:tc>
                  <a:txBody>
                    <a:bodyPr/>
                    <a:lstStyle/>
                    <a:p>
                      <a:pPr rtl="1"/>
                      <a:r>
                        <a:rPr lang="ar-SA" sz="1800" dirty="0">
                          <a:cs typeface="PT Bold Heading" panose="02010400000000000000" pitchFamily="2" charset="-78"/>
                        </a:rPr>
                        <a:t>التربة السطحية </a:t>
                      </a:r>
                    </a:p>
                  </a:txBody>
                  <a:tcPr/>
                </a:tc>
                <a:tc>
                  <a:txBody>
                    <a:bodyPr/>
                    <a:lstStyle/>
                    <a:p>
                      <a:pPr rtl="1"/>
                      <a:r>
                        <a:rPr lang="ar-SA" sz="1800" dirty="0">
                          <a:cs typeface="PT Bold Heading" panose="02010400000000000000" pitchFamily="2" charset="-78"/>
                        </a:rPr>
                        <a:t>التربة الطينية </a:t>
                      </a:r>
                    </a:p>
                  </a:txBody>
                  <a:tcPr/>
                </a:tc>
                <a:tc>
                  <a:txBody>
                    <a:bodyPr/>
                    <a:lstStyle/>
                    <a:p>
                      <a:pPr rtl="1"/>
                      <a:r>
                        <a:rPr lang="ar-SA" sz="1800" dirty="0">
                          <a:cs typeface="PT Bold Heading" panose="02010400000000000000" pitchFamily="2" charset="-78"/>
                        </a:rPr>
                        <a:t>التربة الرملية</a:t>
                      </a:r>
                      <a:r>
                        <a:rPr lang="ar-SA" sz="1800" baseline="0" dirty="0">
                          <a:cs typeface="PT Bold Heading" panose="02010400000000000000" pitchFamily="2" charset="-78"/>
                        </a:rPr>
                        <a:t> </a:t>
                      </a:r>
                      <a:endParaRPr lang="ar-SA" sz="1800" dirty="0">
                        <a:cs typeface="PT Bold Heading" panose="02010400000000000000" pitchFamily="2" charset="-78"/>
                      </a:endParaRPr>
                    </a:p>
                  </a:txBody>
                  <a:tcPr/>
                </a:tc>
                <a:extLst>
                  <a:ext uri="{0D108BD9-81ED-4DB2-BD59-A6C34878D82A}">
                    <a16:rowId xmlns:a16="http://schemas.microsoft.com/office/drawing/2014/main" val="10000"/>
                  </a:ext>
                </a:extLst>
              </a:tr>
              <a:tr h="370840">
                <a:tc>
                  <a:txBody>
                    <a:bodyPr/>
                    <a:lstStyle/>
                    <a:p>
                      <a:pPr rtl="1"/>
                      <a:r>
                        <a:rPr lang="ar-SA" sz="2400" dirty="0">
                          <a:cs typeface="Akhbar MT" pitchFamily="2" charset="-78"/>
                        </a:rPr>
                        <a:t>حبيباتها مفككة </a:t>
                      </a:r>
                    </a:p>
                  </a:txBody>
                  <a:tcPr/>
                </a:tc>
                <a:tc>
                  <a:txBody>
                    <a:bodyPr/>
                    <a:lstStyle/>
                    <a:p>
                      <a:pPr rtl="1"/>
                      <a:r>
                        <a:rPr lang="ar-SA" sz="2400" dirty="0">
                          <a:cs typeface="Akhbar MT" pitchFamily="2" charset="-78"/>
                        </a:rPr>
                        <a:t>تربة زلقة </a:t>
                      </a:r>
                    </a:p>
                  </a:txBody>
                  <a:tcPr/>
                </a:tc>
                <a:tc>
                  <a:txBody>
                    <a:bodyPr/>
                    <a:lstStyle/>
                    <a:p>
                      <a:pPr rtl="1"/>
                      <a:r>
                        <a:rPr lang="ar-SA" sz="2000" dirty="0">
                          <a:cs typeface="Akhbar MT" pitchFamily="2" charset="-78"/>
                        </a:rPr>
                        <a:t>حبيباتها خشنة ومفككة جداً </a:t>
                      </a: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499316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wipe(down)">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descr="خلفية الاطفال,خلفية,مضحك,حيوانات الكرتون,حفل,بطاقة,استحمام الطفل,كرتون,الغابة,جذاب,احتفال,طفل,طفل,خلفية,زخرفة,يدعو,خلفية الطفل,خلفية لطيف,دش,بطاقة طفل,فن خربش,التصميم,جزء,توضيح,الإطار,تصميم الورق,قصاصة فنية,سكرابوكينغ,عناصر,الحيوانات,الغزال,الرنة,استحمام"/>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7544" y="-364056"/>
            <a:ext cx="7209272" cy="7209272"/>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833" t="66078" r="27417" b="12175"/>
          <a:stretch/>
        </p:blipFill>
        <p:spPr bwMode="auto">
          <a:xfrm>
            <a:off x="4687812" y="2420888"/>
            <a:ext cx="4161548"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مستطيل 2"/>
          <p:cNvSpPr/>
          <p:nvPr/>
        </p:nvSpPr>
        <p:spPr>
          <a:xfrm>
            <a:off x="1331640" y="1844824"/>
            <a:ext cx="4067484" cy="86409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dirty="0">
                <a:solidFill>
                  <a:schemeClr val="accent1">
                    <a:lumMod val="50000"/>
                  </a:schemeClr>
                </a:solidFill>
                <a:cs typeface="Akhbar MT" pitchFamily="2" charset="-78"/>
              </a:rPr>
              <a:t>رأي , لأن أنظمة البيئة المالحة لها أهمية اقتصادية وتؤثر في المناخ على سطح الأرض </a:t>
            </a:r>
          </a:p>
        </p:txBody>
      </p:sp>
      <p:sp>
        <p:nvSpPr>
          <p:cNvPr id="4" name="مستطيل 3"/>
          <p:cNvSpPr/>
          <p:nvPr/>
        </p:nvSpPr>
        <p:spPr>
          <a:xfrm>
            <a:off x="395536" y="4509120"/>
            <a:ext cx="6120680" cy="18002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dirty="0">
                <a:solidFill>
                  <a:schemeClr val="accent1">
                    <a:lumMod val="50000"/>
                  </a:schemeClr>
                </a:solidFill>
                <a:cs typeface="Akhbar MT" pitchFamily="2" charset="-78"/>
              </a:rPr>
              <a:t>لا , لأن الأنظمة البيئة لا تتأثر بالعوامل الحيوية واللاحيوية نفسها التي على اليابسة ولا يمكن تصنيفها بالطريقة نفسها التي تصنف بها أنظمة اليابسة فالأنظمة البيئية المائية تصنف بناءً على ما إذا كانت المياه مالحة أو عذبة أو هي راكدة أو جارية </a:t>
            </a:r>
          </a:p>
        </p:txBody>
      </p:sp>
    </p:spTree>
    <p:extLst>
      <p:ext uri="{BB962C8B-B14F-4D97-AF65-F5344CB8AC3E}">
        <p14:creationId xmlns:p14="http://schemas.microsoft.com/office/powerpoint/2010/main" val="2499316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wipe(down)">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Милая маленькая улитка мама и малыш Prem... | Premium Vector #Freepik #vector #watercolo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376" b="5746"/>
          <a:stretch/>
        </p:blipFill>
        <p:spPr bwMode="auto">
          <a:xfrm>
            <a:off x="108579" y="620688"/>
            <a:ext cx="5189395" cy="6157555"/>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6834" t="37649" r="37499" b="8447"/>
          <a:stretch/>
        </p:blipFill>
        <p:spPr bwMode="auto">
          <a:xfrm>
            <a:off x="5014572" y="404664"/>
            <a:ext cx="4165940" cy="5910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مستطيل 2"/>
          <p:cNvSpPr/>
          <p:nvPr/>
        </p:nvSpPr>
        <p:spPr>
          <a:xfrm>
            <a:off x="107504" y="692696"/>
            <a:ext cx="4787564" cy="80479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dirty="0">
                <a:solidFill>
                  <a:schemeClr val="accent1">
                    <a:lumMod val="50000"/>
                  </a:schemeClr>
                </a:solidFill>
                <a:cs typeface="Akhbar MT" pitchFamily="2" charset="-78"/>
              </a:rPr>
              <a:t>الجماعة / هي جميع أفراد النوع الواحد التي تعيش في النظام البيئي أما المجتمع الحيوي يتكون من عدد من الجماعات  </a:t>
            </a:r>
          </a:p>
        </p:txBody>
      </p:sp>
      <p:sp>
        <p:nvSpPr>
          <p:cNvPr id="4" name="مستطيل 3"/>
          <p:cNvSpPr/>
          <p:nvPr/>
        </p:nvSpPr>
        <p:spPr>
          <a:xfrm>
            <a:off x="107504" y="1739196"/>
            <a:ext cx="4787564" cy="60968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dirty="0">
                <a:solidFill>
                  <a:schemeClr val="accent1">
                    <a:lumMod val="50000"/>
                  </a:schemeClr>
                </a:solidFill>
                <a:cs typeface="Akhbar MT" pitchFamily="2" charset="-78"/>
              </a:rPr>
              <a:t>يمكن أن نجد نظاماً بيئيا َكاملاً تحت قطعة صخر حقيقة </a:t>
            </a:r>
          </a:p>
        </p:txBody>
      </p:sp>
      <p:sp>
        <p:nvSpPr>
          <p:cNvPr id="5" name="مستطيل 4"/>
          <p:cNvSpPr/>
          <p:nvPr/>
        </p:nvSpPr>
        <p:spPr>
          <a:xfrm>
            <a:off x="107504" y="2856508"/>
            <a:ext cx="4787564" cy="71650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dirty="0">
                <a:solidFill>
                  <a:schemeClr val="accent1">
                    <a:lumMod val="50000"/>
                  </a:schemeClr>
                </a:solidFill>
                <a:cs typeface="Akhbar MT" pitchFamily="2" charset="-78"/>
              </a:rPr>
              <a:t>لأن هذه البذرة تحتاج إلى الكثير من الماء لكي تنمو , بينما الصحراء جافة جداً بالنسبة لهذه البذرة </a:t>
            </a:r>
          </a:p>
        </p:txBody>
      </p:sp>
      <p:sp>
        <p:nvSpPr>
          <p:cNvPr id="6" name="مستطيل 5"/>
          <p:cNvSpPr/>
          <p:nvPr/>
        </p:nvSpPr>
        <p:spPr>
          <a:xfrm>
            <a:off x="107504" y="4869160"/>
            <a:ext cx="4787564" cy="165618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dirty="0">
                <a:solidFill>
                  <a:schemeClr val="accent1">
                    <a:lumMod val="50000"/>
                  </a:schemeClr>
                </a:solidFill>
                <a:cs typeface="Akhbar MT" pitchFamily="2" charset="-78"/>
              </a:rPr>
              <a:t>تتفاعل العوامل الحيوية مع العوامل اللاحيوية في النظام البيئي فتعتمد المخلوقات الحية على أشياء غير حية وكذلك يعتمد بعضها على بعض لتعيش وكل مخلوق في النظام البيئي له موطن يعيش فيه ويلائم طريقة عيشة </a:t>
            </a:r>
          </a:p>
        </p:txBody>
      </p:sp>
      <p:sp>
        <p:nvSpPr>
          <p:cNvPr id="7" name="مستطيل 6"/>
          <p:cNvSpPr/>
          <p:nvPr/>
        </p:nvSpPr>
        <p:spPr>
          <a:xfrm>
            <a:off x="5084440" y="4002783"/>
            <a:ext cx="855712" cy="290313"/>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3600" dirty="0">
              <a:solidFill>
                <a:schemeClr val="accent1">
                  <a:lumMod val="50000"/>
                </a:schemeClr>
              </a:solidFill>
              <a:cs typeface="Akhbar MT" pitchFamily="2" charset="-78"/>
            </a:endParaRPr>
          </a:p>
        </p:txBody>
      </p:sp>
      <p:sp>
        <p:nvSpPr>
          <p:cNvPr id="8" name="مستطيل 7"/>
          <p:cNvSpPr/>
          <p:nvPr/>
        </p:nvSpPr>
        <p:spPr>
          <a:xfrm>
            <a:off x="5948536" y="5298927"/>
            <a:ext cx="855712" cy="290313"/>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3600" dirty="0">
              <a:solidFill>
                <a:schemeClr val="accent1">
                  <a:lumMod val="50000"/>
                </a:schemeClr>
              </a:solidFill>
              <a:cs typeface="Akhbar MT" pitchFamily="2" charset="-78"/>
            </a:endParaRPr>
          </a:p>
        </p:txBody>
      </p:sp>
    </p:spTree>
    <p:extLst>
      <p:ext uri="{BB962C8B-B14F-4D97-AF65-F5344CB8AC3E}">
        <p14:creationId xmlns:p14="http://schemas.microsoft.com/office/powerpoint/2010/main" val="2499316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wipe(down)">
                                      <p:cBhvr>
                                        <p:cTn id="7" dur="5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down)">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 "/>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361"/>
          <a:stretch/>
        </p:blipFill>
        <p:spPr bwMode="auto">
          <a:xfrm>
            <a:off x="0" y="0"/>
            <a:ext cx="6133792" cy="6403354"/>
          </a:xfrm>
          <a:prstGeom prst="rect">
            <a:avLst/>
          </a:prstGeom>
          <a:noFill/>
          <a:extLst>
            <a:ext uri="{909E8E84-426E-40DD-AFC4-6F175D3DCCD1}">
              <a14:hiddenFill xmlns:a14="http://schemas.microsoft.com/office/drawing/2010/main">
                <a:solidFill>
                  <a:srgbClr val="FFFFFF"/>
                </a:solidFill>
              </a14:hiddenFill>
            </a:ext>
          </a:extLst>
        </p:spPr>
      </p:pic>
      <p:sp>
        <p:nvSpPr>
          <p:cNvPr id="5" name="مستطيل 4"/>
          <p:cNvSpPr/>
          <p:nvPr/>
        </p:nvSpPr>
        <p:spPr>
          <a:xfrm>
            <a:off x="3707904" y="2132856"/>
            <a:ext cx="5306208" cy="122413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rgbClr val="FFC000"/>
                </a:solidFill>
                <a:cs typeface="PT Bold Heading" panose="02010400000000000000" pitchFamily="2" charset="-78"/>
              </a:rPr>
              <a:t>الواجب </a:t>
            </a:r>
          </a:p>
          <a:p>
            <a:pPr algn="ctr"/>
            <a:r>
              <a:rPr lang="ar-SA" sz="3200" dirty="0">
                <a:solidFill>
                  <a:schemeClr val="accent3">
                    <a:lumMod val="75000"/>
                  </a:schemeClr>
                </a:solidFill>
                <a:cs typeface="PT Bold Heading" panose="02010400000000000000" pitchFamily="2" charset="-78"/>
              </a:rPr>
              <a:t>عمل مطوية عن الأنظمة البيئية </a:t>
            </a:r>
          </a:p>
        </p:txBody>
      </p:sp>
    </p:spTree>
    <p:extLst>
      <p:ext uri="{BB962C8B-B14F-4D97-AF65-F5344CB8AC3E}">
        <p14:creationId xmlns:p14="http://schemas.microsoft.com/office/powerpoint/2010/main" val="29819493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trafalgarssquare / Etsy"/>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99992" y="274436"/>
            <a:ext cx="4447986" cy="6466932"/>
          </a:xfrm>
          <a:prstGeom prst="rect">
            <a:avLst/>
          </a:prstGeom>
          <a:noFill/>
          <a:extLst>
            <a:ext uri="{909E8E84-426E-40DD-AFC4-6F175D3DCCD1}">
              <a14:hiddenFill xmlns:a14="http://schemas.microsoft.com/office/drawing/2010/main">
                <a:solidFill>
                  <a:srgbClr val="FFFFFF"/>
                </a:solidFill>
              </a14:hiddenFill>
            </a:ext>
          </a:extLst>
        </p:spPr>
      </p:pic>
      <p:sp>
        <p:nvSpPr>
          <p:cNvPr id="5" name="مستطيل 4"/>
          <p:cNvSpPr/>
          <p:nvPr/>
        </p:nvSpPr>
        <p:spPr>
          <a:xfrm>
            <a:off x="827584" y="1340768"/>
            <a:ext cx="5306208" cy="122413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solidFill>
                  <a:schemeClr val="bg1">
                    <a:lumMod val="65000"/>
                  </a:schemeClr>
                </a:solidFill>
                <a:cs typeface="PT Bold Heading" panose="02010400000000000000" pitchFamily="2" charset="-78"/>
              </a:rPr>
              <a:t>الحصه الماضية تحدثنا عن الأنظمة البيئية </a:t>
            </a:r>
          </a:p>
        </p:txBody>
      </p:sp>
      <p:sp>
        <p:nvSpPr>
          <p:cNvPr id="6" name="مستطيل 5"/>
          <p:cNvSpPr/>
          <p:nvPr/>
        </p:nvSpPr>
        <p:spPr>
          <a:xfrm>
            <a:off x="827584" y="1340768"/>
            <a:ext cx="5306208" cy="122413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solidFill>
                  <a:schemeClr val="bg1">
                    <a:lumMod val="65000"/>
                  </a:schemeClr>
                </a:solidFill>
                <a:cs typeface="PT Bold Heading" panose="02010400000000000000" pitchFamily="2" charset="-78"/>
              </a:rPr>
              <a:t>وسنتحدث في هذه الحصة عن العلاقات في الأنظمة البيئية </a:t>
            </a:r>
          </a:p>
        </p:txBody>
      </p:sp>
    </p:spTree>
    <p:extLst>
      <p:ext uri="{BB962C8B-B14F-4D97-AF65-F5344CB8AC3E}">
        <p14:creationId xmlns:p14="http://schemas.microsoft.com/office/powerpoint/2010/main" val="2885404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1949584" y="404664"/>
            <a:ext cx="5306208" cy="72008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dirty="0">
                <a:solidFill>
                  <a:schemeClr val="accent6">
                    <a:lumMod val="50000"/>
                  </a:schemeClr>
                </a:solidFill>
                <a:cs typeface="PT Bold Heading" panose="02010400000000000000" pitchFamily="2" charset="-78"/>
              </a:rPr>
              <a:t>العلاقات في الأنظمة البيئية </a:t>
            </a:r>
          </a:p>
        </p:txBody>
      </p:sp>
      <p:pic>
        <p:nvPicPr>
          <p:cNvPr id="1024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224" y="1412776"/>
            <a:ext cx="8352928" cy="495374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4993169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appy Zoo Animal Wreath - Birthday Invitation Template (free) | Greetings Isla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4" y="0"/>
            <a:ext cx="913536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9201" t="29281" r="37627" b="18850"/>
          <a:stretch/>
        </p:blipFill>
        <p:spPr bwMode="auto">
          <a:xfrm>
            <a:off x="4027785" y="620688"/>
            <a:ext cx="4377487" cy="525658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مستطيل مستدير الزوايا 4"/>
          <p:cNvSpPr/>
          <p:nvPr/>
        </p:nvSpPr>
        <p:spPr>
          <a:xfrm>
            <a:off x="1331640" y="5193196"/>
            <a:ext cx="4176464" cy="82809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dirty="0">
                <a:solidFill>
                  <a:schemeClr val="accent2">
                    <a:lumMod val="75000"/>
                  </a:schemeClr>
                </a:solidFill>
                <a:cs typeface="Akhbar MT" pitchFamily="2" charset="-78"/>
              </a:rPr>
              <a:t>السلحفاة المائية والأسماك مخلوقات حية أما الصخور والماء فهي أشياء غير حية </a:t>
            </a:r>
          </a:p>
        </p:txBody>
      </p:sp>
    </p:spTree>
    <p:extLst>
      <p:ext uri="{BB962C8B-B14F-4D97-AF65-F5344CB8AC3E}">
        <p14:creationId xmlns:p14="http://schemas.microsoft.com/office/powerpoint/2010/main" val="3101043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99 Insanely Smart, Easy and Cool Drawing Ideas to Pursue Now"/>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757" y="365160"/>
            <a:ext cx="4311945" cy="6192688"/>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6916" t="38893" r="37334" b="8136"/>
          <a:stretch/>
        </p:blipFill>
        <p:spPr bwMode="auto">
          <a:xfrm>
            <a:off x="4355976" y="332656"/>
            <a:ext cx="4579600" cy="61926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مستطيل 2"/>
          <p:cNvSpPr/>
          <p:nvPr/>
        </p:nvSpPr>
        <p:spPr>
          <a:xfrm>
            <a:off x="467544" y="5445224"/>
            <a:ext cx="4787564" cy="60968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dirty="0">
                <a:solidFill>
                  <a:schemeClr val="accent1">
                    <a:lumMod val="50000"/>
                  </a:schemeClr>
                </a:solidFill>
                <a:cs typeface="Akhbar MT" pitchFamily="2" charset="-78"/>
              </a:rPr>
              <a:t>مصدر الطاقة هو الغذاء الذي يمكن أن يكون نباتاً أو حيواناً </a:t>
            </a:r>
          </a:p>
        </p:txBody>
      </p:sp>
    </p:spTree>
    <p:extLst>
      <p:ext uri="{BB962C8B-B14F-4D97-AF65-F5344CB8AC3E}">
        <p14:creationId xmlns:p14="http://schemas.microsoft.com/office/powerpoint/2010/main" val="808332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rabbit,elephant,balloon,hand painted,hand,painted,white"/>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370" y="116632"/>
            <a:ext cx="3688362" cy="6552728"/>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8583" t="38893" r="39417" b="7980"/>
          <a:stretch/>
        </p:blipFill>
        <p:spPr bwMode="auto">
          <a:xfrm>
            <a:off x="4048237" y="116632"/>
            <a:ext cx="4891491" cy="6336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مستطيل 3"/>
          <p:cNvSpPr/>
          <p:nvPr/>
        </p:nvSpPr>
        <p:spPr>
          <a:xfrm>
            <a:off x="251520" y="4149080"/>
            <a:ext cx="4787564" cy="125775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dirty="0">
                <a:solidFill>
                  <a:schemeClr val="accent1">
                    <a:lumMod val="50000"/>
                  </a:schemeClr>
                </a:solidFill>
                <a:cs typeface="Akhbar MT" pitchFamily="2" charset="-78"/>
              </a:rPr>
              <a:t>6/ إشارة إلى أن الطاقة تستهلك أثناء انتقالها من الشمس إلى النبات ثم من النبات إلى آكلات العشب ومن آكلات العشب إلى آكلات اللحوم </a:t>
            </a:r>
          </a:p>
        </p:txBody>
      </p:sp>
      <p:sp>
        <p:nvSpPr>
          <p:cNvPr id="5" name="مستطيل 4"/>
          <p:cNvSpPr/>
          <p:nvPr/>
        </p:nvSpPr>
        <p:spPr>
          <a:xfrm>
            <a:off x="251520" y="5629962"/>
            <a:ext cx="5930994" cy="103939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dirty="0">
                <a:solidFill>
                  <a:schemeClr val="accent1">
                    <a:lumMod val="50000"/>
                  </a:schemeClr>
                </a:solidFill>
                <a:cs typeface="Akhbar MT" pitchFamily="2" charset="-78"/>
              </a:rPr>
              <a:t>7/ كمية أقل من الطاقة متاحة لآكل اللحوم مقارنة بالنبات وبآكل النبات وذلك لأن معظم الطاقة يستهلك من قبل النبات وآكل النبات </a:t>
            </a:r>
          </a:p>
        </p:txBody>
      </p:sp>
    </p:spTree>
    <p:extLst>
      <p:ext uri="{BB962C8B-B14F-4D97-AF65-F5344CB8AC3E}">
        <p14:creationId xmlns:p14="http://schemas.microsoft.com/office/powerpoint/2010/main" val="808332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Image shared by Jamily Clace. Find images and videos about cute, pink and wallpaper on We Heart It - the app to get lost in what you love."/>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37499" b="34931"/>
          <a:stretch/>
        </p:blipFill>
        <p:spPr bwMode="auto">
          <a:xfrm>
            <a:off x="539552" y="2999864"/>
            <a:ext cx="8413220" cy="320388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p:cNvSpPr/>
          <p:nvPr/>
        </p:nvSpPr>
        <p:spPr>
          <a:xfrm>
            <a:off x="1619672" y="155020"/>
            <a:ext cx="5976664" cy="60968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dirty="0">
                <a:solidFill>
                  <a:schemeClr val="tx2">
                    <a:lumMod val="75000"/>
                  </a:schemeClr>
                </a:solidFill>
                <a:cs typeface="PT Bold Heading" panose="02010400000000000000" pitchFamily="2" charset="-78"/>
              </a:rPr>
              <a:t>كيف تعتمد المخلوقات الحية على بعضها على بعض </a:t>
            </a:r>
          </a:p>
        </p:txBody>
      </p:sp>
      <p:grpSp>
        <p:nvGrpSpPr>
          <p:cNvPr id="14" name="مجموعة 13"/>
          <p:cNvGrpSpPr/>
          <p:nvPr/>
        </p:nvGrpSpPr>
        <p:grpSpPr>
          <a:xfrm>
            <a:off x="879768" y="764704"/>
            <a:ext cx="7416824" cy="648072"/>
            <a:chOff x="879768" y="908720"/>
            <a:chExt cx="7416824" cy="648072"/>
          </a:xfrm>
          <a:solidFill>
            <a:schemeClr val="accent5">
              <a:lumMod val="20000"/>
              <a:lumOff val="80000"/>
            </a:schemeClr>
          </a:solidFill>
        </p:grpSpPr>
        <p:cxnSp>
          <p:nvCxnSpPr>
            <p:cNvPr id="4" name="رابط مستقيم 3"/>
            <p:cNvCxnSpPr/>
            <p:nvPr/>
          </p:nvCxnSpPr>
          <p:spPr>
            <a:xfrm>
              <a:off x="4608004" y="908720"/>
              <a:ext cx="0" cy="288032"/>
            </a:xfrm>
            <a:prstGeom prst="line">
              <a:avLst/>
            </a:prstGeom>
            <a:grpFill/>
          </p:spPr>
          <p:style>
            <a:lnRef idx="2">
              <a:schemeClr val="accent2"/>
            </a:lnRef>
            <a:fillRef idx="0">
              <a:schemeClr val="accent2"/>
            </a:fillRef>
            <a:effectRef idx="1">
              <a:schemeClr val="accent2"/>
            </a:effectRef>
            <a:fontRef idx="minor">
              <a:schemeClr val="tx1"/>
            </a:fontRef>
          </p:style>
        </p:cxnSp>
        <p:grpSp>
          <p:nvGrpSpPr>
            <p:cNvPr id="13" name="مجموعة 12"/>
            <p:cNvGrpSpPr/>
            <p:nvPr/>
          </p:nvGrpSpPr>
          <p:grpSpPr>
            <a:xfrm>
              <a:off x="879768" y="1196752"/>
              <a:ext cx="7416824" cy="360040"/>
              <a:chOff x="899592" y="1196752"/>
              <a:chExt cx="7416824" cy="360040"/>
            </a:xfrm>
            <a:grpFill/>
          </p:grpSpPr>
          <p:cxnSp>
            <p:nvCxnSpPr>
              <p:cNvPr id="6" name="رابط مستقيم 5"/>
              <p:cNvCxnSpPr/>
              <p:nvPr/>
            </p:nvCxnSpPr>
            <p:spPr>
              <a:xfrm>
                <a:off x="4608004" y="1196752"/>
                <a:ext cx="3708412" cy="0"/>
              </a:xfrm>
              <a:prstGeom prst="line">
                <a:avLst/>
              </a:prstGeom>
              <a:grpFill/>
            </p:spPr>
            <p:style>
              <a:lnRef idx="2">
                <a:schemeClr val="accent2"/>
              </a:lnRef>
              <a:fillRef idx="0">
                <a:schemeClr val="accent2"/>
              </a:fillRef>
              <a:effectRef idx="1">
                <a:schemeClr val="accent2"/>
              </a:effectRef>
              <a:fontRef idx="minor">
                <a:schemeClr val="tx1"/>
              </a:fontRef>
            </p:style>
          </p:cxnSp>
          <p:cxnSp>
            <p:nvCxnSpPr>
              <p:cNvPr id="7" name="رابط مستقيم 6"/>
              <p:cNvCxnSpPr/>
              <p:nvPr/>
            </p:nvCxnSpPr>
            <p:spPr>
              <a:xfrm>
                <a:off x="899592" y="1196752"/>
                <a:ext cx="3744416" cy="0"/>
              </a:xfrm>
              <a:prstGeom prst="line">
                <a:avLst/>
              </a:prstGeom>
              <a:grpFill/>
            </p:spPr>
            <p:style>
              <a:lnRef idx="2">
                <a:schemeClr val="accent2"/>
              </a:lnRef>
              <a:fillRef idx="0">
                <a:schemeClr val="accent2"/>
              </a:fillRef>
              <a:effectRef idx="1">
                <a:schemeClr val="accent2"/>
              </a:effectRef>
              <a:fontRef idx="minor">
                <a:schemeClr val="tx1"/>
              </a:fontRef>
            </p:style>
          </p:cxnSp>
          <p:cxnSp>
            <p:nvCxnSpPr>
              <p:cNvPr id="9" name="رابط كسهم مستقيم 8"/>
              <p:cNvCxnSpPr/>
              <p:nvPr/>
            </p:nvCxnSpPr>
            <p:spPr>
              <a:xfrm>
                <a:off x="8316416" y="1196752"/>
                <a:ext cx="0" cy="360040"/>
              </a:xfrm>
              <a:prstGeom prst="straightConnector1">
                <a:avLst/>
              </a:prstGeom>
              <a:grpFill/>
              <a:ln>
                <a:tailEnd type="arrow"/>
              </a:ln>
            </p:spPr>
            <p:style>
              <a:lnRef idx="2">
                <a:schemeClr val="accent2"/>
              </a:lnRef>
              <a:fillRef idx="0">
                <a:schemeClr val="accent2"/>
              </a:fillRef>
              <a:effectRef idx="1">
                <a:schemeClr val="accent2"/>
              </a:effectRef>
              <a:fontRef idx="minor">
                <a:schemeClr val="tx1"/>
              </a:fontRef>
            </p:style>
          </p:cxnSp>
          <p:cxnSp>
            <p:nvCxnSpPr>
              <p:cNvPr id="10" name="رابط كسهم مستقيم 9"/>
              <p:cNvCxnSpPr/>
              <p:nvPr/>
            </p:nvCxnSpPr>
            <p:spPr>
              <a:xfrm>
                <a:off x="4644008" y="1196752"/>
                <a:ext cx="0" cy="360040"/>
              </a:xfrm>
              <a:prstGeom prst="straightConnector1">
                <a:avLst/>
              </a:prstGeom>
              <a:grpFill/>
              <a:ln>
                <a:tailEnd type="arrow"/>
              </a:ln>
            </p:spPr>
            <p:style>
              <a:lnRef idx="2">
                <a:schemeClr val="accent2"/>
              </a:lnRef>
              <a:fillRef idx="0">
                <a:schemeClr val="accent2"/>
              </a:fillRef>
              <a:effectRef idx="1">
                <a:schemeClr val="accent2"/>
              </a:effectRef>
              <a:fontRef idx="minor">
                <a:schemeClr val="tx1"/>
              </a:fontRef>
            </p:style>
          </p:cxnSp>
          <p:cxnSp>
            <p:nvCxnSpPr>
              <p:cNvPr id="11" name="رابط كسهم مستقيم 10"/>
              <p:cNvCxnSpPr/>
              <p:nvPr/>
            </p:nvCxnSpPr>
            <p:spPr>
              <a:xfrm>
                <a:off x="899592" y="1196752"/>
                <a:ext cx="0" cy="360040"/>
              </a:xfrm>
              <a:prstGeom prst="straightConnector1">
                <a:avLst/>
              </a:prstGeom>
              <a:grpFill/>
              <a:ln>
                <a:tailEnd type="arrow"/>
              </a:ln>
            </p:spPr>
            <p:style>
              <a:lnRef idx="2">
                <a:schemeClr val="accent2"/>
              </a:lnRef>
              <a:fillRef idx="0">
                <a:schemeClr val="accent2"/>
              </a:fillRef>
              <a:effectRef idx="1">
                <a:schemeClr val="accent2"/>
              </a:effectRef>
              <a:fontRef idx="minor">
                <a:schemeClr val="tx1"/>
              </a:fontRef>
            </p:style>
          </p:cxnSp>
        </p:grpSp>
      </p:grpSp>
      <p:sp>
        <p:nvSpPr>
          <p:cNvPr id="15" name="مستطيل 14"/>
          <p:cNvSpPr/>
          <p:nvPr/>
        </p:nvSpPr>
        <p:spPr>
          <a:xfrm>
            <a:off x="7596336" y="1451164"/>
            <a:ext cx="1512168" cy="60968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dirty="0">
                <a:solidFill>
                  <a:schemeClr val="tx2">
                    <a:lumMod val="75000"/>
                  </a:schemeClr>
                </a:solidFill>
                <a:cs typeface="PT Bold Heading" panose="02010400000000000000" pitchFamily="2" charset="-78"/>
              </a:rPr>
              <a:t>المنتجات </a:t>
            </a:r>
          </a:p>
        </p:txBody>
      </p:sp>
      <p:sp>
        <p:nvSpPr>
          <p:cNvPr id="16" name="مستطيل 15"/>
          <p:cNvSpPr/>
          <p:nvPr/>
        </p:nvSpPr>
        <p:spPr>
          <a:xfrm>
            <a:off x="3923928" y="1451164"/>
            <a:ext cx="1512168" cy="60968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dirty="0">
                <a:solidFill>
                  <a:schemeClr val="tx2">
                    <a:lumMod val="75000"/>
                  </a:schemeClr>
                </a:solidFill>
                <a:cs typeface="PT Bold Heading" panose="02010400000000000000" pitchFamily="2" charset="-78"/>
              </a:rPr>
              <a:t>المستهلكات </a:t>
            </a:r>
          </a:p>
        </p:txBody>
      </p:sp>
      <p:sp>
        <p:nvSpPr>
          <p:cNvPr id="17" name="مستطيل 16"/>
          <p:cNvSpPr/>
          <p:nvPr/>
        </p:nvSpPr>
        <p:spPr>
          <a:xfrm>
            <a:off x="395536" y="1451164"/>
            <a:ext cx="1512168" cy="60968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dirty="0">
                <a:solidFill>
                  <a:schemeClr val="tx2">
                    <a:lumMod val="75000"/>
                  </a:schemeClr>
                </a:solidFill>
                <a:cs typeface="PT Bold Heading" panose="02010400000000000000" pitchFamily="2" charset="-78"/>
              </a:rPr>
              <a:t>المحللات </a:t>
            </a:r>
          </a:p>
        </p:txBody>
      </p:sp>
      <p:grpSp>
        <p:nvGrpSpPr>
          <p:cNvPr id="19" name="مجموعة 18"/>
          <p:cNvGrpSpPr/>
          <p:nvPr/>
        </p:nvGrpSpPr>
        <p:grpSpPr>
          <a:xfrm>
            <a:off x="1763688" y="2348880"/>
            <a:ext cx="5964520" cy="4296558"/>
            <a:chOff x="1907704" y="2348880"/>
            <a:chExt cx="5964520" cy="4296558"/>
          </a:xfrm>
        </p:grpSpPr>
        <p:pic>
          <p:nvPicPr>
            <p:cNvPr id="133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333" t="43709" r="38417" b="7826"/>
            <a:stretch/>
          </p:blipFill>
          <p:spPr bwMode="auto">
            <a:xfrm>
              <a:off x="1907704" y="2348880"/>
              <a:ext cx="5964520" cy="4296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مستطيل 17"/>
            <p:cNvSpPr/>
            <p:nvPr/>
          </p:nvSpPr>
          <p:spPr>
            <a:xfrm>
              <a:off x="6516216" y="2348880"/>
              <a:ext cx="1356008" cy="1080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Tree>
    <p:extLst>
      <p:ext uri="{BB962C8B-B14F-4D97-AF65-F5344CB8AC3E}">
        <p14:creationId xmlns:p14="http://schemas.microsoft.com/office/powerpoint/2010/main" val="1443560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6" grpId="0" animBg="1"/>
      <p:bldP spid="1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Bunny baby elephant blowing bubbles"/>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24915" b="26157"/>
          <a:stretch/>
        </p:blipFill>
        <p:spPr bwMode="auto">
          <a:xfrm>
            <a:off x="0" y="2996952"/>
            <a:ext cx="4358918" cy="378904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p:cNvSpPr/>
          <p:nvPr/>
        </p:nvSpPr>
        <p:spPr>
          <a:xfrm>
            <a:off x="6444208" y="332656"/>
            <a:ext cx="2232248" cy="86409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dirty="0">
                <a:solidFill>
                  <a:schemeClr val="tx2">
                    <a:lumMod val="75000"/>
                  </a:schemeClr>
                </a:solidFill>
                <a:cs typeface="PT Bold Heading" panose="02010400000000000000" pitchFamily="2" charset="-78"/>
              </a:rPr>
              <a:t>المنتجات </a:t>
            </a:r>
          </a:p>
        </p:txBody>
      </p:sp>
      <p:sp>
        <p:nvSpPr>
          <p:cNvPr id="3" name="مستطيل 2"/>
          <p:cNvSpPr/>
          <p:nvPr/>
        </p:nvSpPr>
        <p:spPr>
          <a:xfrm>
            <a:off x="467544" y="1340768"/>
            <a:ext cx="8208912" cy="50405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chemeClr val="tx2">
                    <a:lumMod val="75000"/>
                  </a:schemeClr>
                </a:solidFill>
                <a:cs typeface="Akhbar MT" pitchFamily="2" charset="-78"/>
              </a:rPr>
              <a:t>مخلوقات حية تصنع غذائها بنفسها مستخدمه طاقة الشمس </a:t>
            </a:r>
          </a:p>
        </p:txBody>
      </p:sp>
      <p:sp>
        <p:nvSpPr>
          <p:cNvPr id="4" name="مستطيل 3"/>
          <p:cNvSpPr/>
          <p:nvPr/>
        </p:nvSpPr>
        <p:spPr>
          <a:xfrm>
            <a:off x="7848364" y="1916832"/>
            <a:ext cx="1116124" cy="50405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dirty="0">
                <a:solidFill>
                  <a:schemeClr val="tx2">
                    <a:lumMod val="75000"/>
                  </a:schemeClr>
                </a:solidFill>
                <a:cs typeface="PT Bold Heading" panose="02010400000000000000" pitchFamily="2" charset="-78"/>
              </a:rPr>
              <a:t>مثال :</a:t>
            </a:r>
          </a:p>
        </p:txBody>
      </p:sp>
      <p:sp>
        <p:nvSpPr>
          <p:cNvPr id="5" name="مستطيل 4"/>
          <p:cNvSpPr/>
          <p:nvPr/>
        </p:nvSpPr>
        <p:spPr>
          <a:xfrm>
            <a:off x="467544" y="2564904"/>
            <a:ext cx="8208912" cy="79208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dirty="0">
                <a:solidFill>
                  <a:schemeClr val="accent6">
                    <a:lumMod val="50000"/>
                  </a:schemeClr>
                </a:solidFill>
                <a:cs typeface="Akhbar MT" pitchFamily="2" charset="-78"/>
              </a:rPr>
              <a:t>في اليابسة / النباتات الخضراء ومنها الأعشاب والأشجار </a:t>
            </a:r>
          </a:p>
          <a:p>
            <a:pPr algn="ctr"/>
            <a:r>
              <a:rPr lang="ar-SA" sz="2800" dirty="0">
                <a:solidFill>
                  <a:schemeClr val="accent6">
                    <a:lumMod val="50000"/>
                  </a:schemeClr>
                </a:solidFill>
                <a:cs typeface="Akhbar MT" pitchFamily="2" charset="-78"/>
              </a:rPr>
              <a:t>في الماء / المنتجات الرئيسية هي الطحالب </a:t>
            </a:r>
          </a:p>
        </p:txBody>
      </p:sp>
      <p:pic>
        <p:nvPicPr>
          <p:cNvPr id="16388" name="Picture 4" descr="النباتات - خصائصها وما يميزها عن باقي الكائنات الحية - أنا أصدق العلم"/>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700" y="3489272"/>
            <a:ext cx="4212468" cy="3147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390" name="Picture 6" descr="ما هي الطحالب ؟ الطحالب الخضراء - أنا أصدق العلم"/>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3489271"/>
            <a:ext cx="4464496" cy="32009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43560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6388"/>
                                        </p:tgtEl>
                                        <p:attrNameLst>
                                          <p:attrName>style.visibility</p:attrName>
                                        </p:attrNameLst>
                                      </p:cBhvr>
                                      <p:to>
                                        <p:strVal val="visible"/>
                                      </p:to>
                                    </p:set>
                                    <p:animEffect transition="in" filter="wipe(down)">
                                      <p:cBhvr>
                                        <p:cTn id="27" dur="500"/>
                                        <p:tgtEl>
                                          <p:spTgt spid="16388"/>
                                        </p:tgtEl>
                                      </p:cBhvr>
                                    </p:animEffect>
                                  </p:childTnLst>
                                </p:cTn>
                              </p:par>
                              <p:par>
                                <p:cTn id="28" presetID="22" presetClass="entr" presetSubtype="4" fill="hold" nodeType="withEffect">
                                  <p:stCondLst>
                                    <p:cond delay="0"/>
                                  </p:stCondLst>
                                  <p:childTnLst>
                                    <p:set>
                                      <p:cBhvr>
                                        <p:cTn id="29" dur="1" fill="hold">
                                          <p:stCondLst>
                                            <p:cond delay="0"/>
                                          </p:stCondLst>
                                        </p:cTn>
                                        <p:tgtEl>
                                          <p:spTgt spid="16390"/>
                                        </p:tgtEl>
                                        <p:attrNameLst>
                                          <p:attrName>style.visibility</p:attrName>
                                        </p:attrNameLst>
                                      </p:cBhvr>
                                      <p:to>
                                        <p:strVal val="visible"/>
                                      </p:to>
                                    </p:set>
                                    <p:animEffect transition="in" filter="wipe(down)">
                                      <p:cBhvr>
                                        <p:cTn id="30" dur="500"/>
                                        <p:tgtEl>
                                          <p:spTgt spid="16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6012160" y="133350"/>
            <a:ext cx="2232248" cy="64807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dirty="0">
                <a:solidFill>
                  <a:schemeClr val="tx2">
                    <a:lumMod val="75000"/>
                  </a:schemeClr>
                </a:solidFill>
                <a:cs typeface="PT Bold Heading" panose="02010400000000000000" pitchFamily="2" charset="-78"/>
              </a:rPr>
              <a:t>المستهلكات</a:t>
            </a:r>
          </a:p>
        </p:txBody>
      </p:sp>
      <p:sp>
        <p:nvSpPr>
          <p:cNvPr id="3" name="مستطيل 2"/>
          <p:cNvSpPr/>
          <p:nvPr/>
        </p:nvSpPr>
        <p:spPr>
          <a:xfrm>
            <a:off x="323528" y="908720"/>
            <a:ext cx="8352928" cy="64807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dirty="0">
                <a:solidFill>
                  <a:schemeClr val="tx2">
                    <a:lumMod val="75000"/>
                  </a:schemeClr>
                </a:solidFill>
                <a:cs typeface="Akhbar MT" pitchFamily="2" charset="-78"/>
              </a:rPr>
              <a:t>المخلوقات التي تستطيع صُنع غذائها بنفسها وتستمد طاقتها من مخلوقات حية أُخرى .</a:t>
            </a:r>
          </a:p>
        </p:txBody>
      </p:sp>
      <p:sp>
        <p:nvSpPr>
          <p:cNvPr id="7" name="AutoShape 6" descr="حيوانات تتغذى على النباتات واللحوم (... - صفحة تربوية للمرحلة الابتدائية |  Facebook"/>
          <p:cNvSpPr>
            <a:spLocks noChangeAspect="1" noChangeArrowheads="1"/>
          </p:cNvSpPr>
          <p:nvPr/>
        </p:nvSpPr>
        <p:spPr bwMode="auto">
          <a:xfrm>
            <a:off x="8923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a:p>
        </p:txBody>
      </p:sp>
      <p:pic>
        <p:nvPicPr>
          <p:cNvPr id="15372" name="Picture 12" descr="hiwanat – الصفحة 2 – عالم الحيوان"/>
          <p:cNvPicPr>
            <a:picLocks noChangeAspect="1" noChangeArrowheads="1"/>
          </p:cNvPicPr>
          <p:nvPr/>
        </p:nvPicPr>
        <p:blipFill rotWithShape="1">
          <a:blip r:embed="rId2">
            <a:extLst>
              <a:ext uri="{28A0092B-C50C-407E-A947-70E740481C1C}">
                <a14:useLocalDpi xmlns:a14="http://schemas.microsoft.com/office/drawing/2010/main" val="0"/>
              </a:ext>
            </a:extLst>
          </a:blip>
          <a:srcRect t="6034" b="6122"/>
          <a:stretch/>
        </p:blipFill>
        <p:spPr bwMode="auto">
          <a:xfrm>
            <a:off x="191684" y="1916832"/>
            <a:ext cx="8731654" cy="46805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43560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372"/>
                                        </p:tgtEl>
                                        <p:attrNameLst>
                                          <p:attrName>style.visibility</p:attrName>
                                        </p:attrNameLst>
                                      </p:cBhvr>
                                      <p:to>
                                        <p:strVal val="visible"/>
                                      </p:to>
                                    </p:set>
                                    <p:animEffect transition="in" filter="wipe(down)">
                                      <p:cBhvr>
                                        <p:cTn id="17" dur="500"/>
                                        <p:tgtEl>
                                          <p:spTgt spid="15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848364" y="398200"/>
            <a:ext cx="1116124" cy="50405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dirty="0">
                <a:solidFill>
                  <a:schemeClr val="tx2">
                    <a:lumMod val="75000"/>
                  </a:schemeClr>
                </a:solidFill>
                <a:cs typeface="PT Bold Heading" panose="02010400000000000000" pitchFamily="2" charset="-78"/>
              </a:rPr>
              <a:t>مثال :</a:t>
            </a:r>
          </a:p>
        </p:txBody>
      </p:sp>
      <p:sp>
        <p:nvSpPr>
          <p:cNvPr id="3" name="مستطيل 2"/>
          <p:cNvSpPr/>
          <p:nvPr/>
        </p:nvSpPr>
        <p:spPr>
          <a:xfrm>
            <a:off x="481810" y="980728"/>
            <a:ext cx="8208912" cy="172819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dirty="0">
                <a:solidFill>
                  <a:schemeClr val="accent6">
                    <a:lumMod val="50000"/>
                  </a:schemeClr>
                </a:solidFill>
                <a:cs typeface="Akhbar MT" pitchFamily="2" charset="-78"/>
              </a:rPr>
              <a:t>تصنف تبعاً لنوع الغذاء التي تحصل عليه </a:t>
            </a:r>
          </a:p>
          <a:p>
            <a:pPr algn="ctr"/>
            <a:r>
              <a:rPr lang="ar-SA" sz="2800" dirty="0">
                <a:solidFill>
                  <a:schemeClr val="accent6">
                    <a:lumMod val="50000"/>
                  </a:schemeClr>
                </a:solidFill>
                <a:cs typeface="Akhbar MT" pitchFamily="2" charset="-78"/>
              </a:rPr>
              <a:t>1/ آكلات الأعشاب تأكل النباتات فقط مثل الغزال والأرانب والقوارض </a:t>
            </a:r>
          </a:p>
          <a:p>
            <a:pPr algn="ctr"/>
            <a:r>
              <a:rPr lang="ar-SA" sz="2800" dirty="0">
                <a:solidFill>
                  <a:schemeClr val="accent6">
                    <a:lumMod val="50000"/>
                  </a:schemeClr>
                </a:solidFill>
                <a:cs typeface="Akhbar MT" pitchFamily="2" charset="-78"/>
              </a:rPr>
              <a:t>2/ آكلات اللحوم تأكل الحيوانات التي تأكل الأعشاب و </a:t>
            </a:r>
            <a:r>
              <a:rPr lang="ar-SA" sz="2800" dirty="0" err="1">
                <a:solidFill>
                  <a:schemeClr val="accent6">
                    <a:lumMod val="50000"/>
                  </a:schemeClr>
                </a:solidFill>
                <a:cs typeface="Akhbar MT" pitchFamily="2" charset="-78"/>
              </a:rPr>
              <a:t>القوارت</a:t>
            </a:r>
            <a:r>
              <a:rPr lang="ar-SA" sz="2800" dirty="0">
                <a:solidFill>
                  <a:schemeClr val="accent6">
                    <a:lumMod val="50000"/>
                  </a:schemeClr>
                </a:solidFill>
                <a:cs typeface="Akhbar MT" pitchFamily="2" charset="-78"/>
              </a:rPr>
              <a:t> مثل القط والأسد والنمر</a:t>
            </a:r>
          </a:p>
          <a:p>
            <a:pPr algn="ctr"/>
            <a:r>
              <a:rPr lang="ar-SA" sz="2800" dirty="0">
                <a:solidFill>
                  <a:schemeClr val="accent6">
                    <a:lumMod val="50000"/>
                  </a:schemeClr>
                </a:solidFill>
                <a:cs typeface="Akhbar MT" pitchFamily="2" charset="-78"/>
              </a:rPr>
              <a:t>3/ آكلات النباتات واللحوم معاً تسمى </a:t>
            </a:r>
            <a:r>
              <a:rPr lang="ar-SA" sz="2800" dirty="0" err="1">
                <a:solidFill>
                  <a:schemeClr val="accent6">
                    <a:lumMod val="50000"/>
                  </a:schemeClr>
                </a:solidFill>
                <a:cs typeface="Akhbar MT" pitchFamily="2" charset="-78"/>
              </a:rPr>
              <a:t>القوارت</a:t>
            </a:r>
            <a:r>
              <a:rPr lang="ar-SA" sz="2800" dirty="0">
                <a:solidFill>
                  <a:schemeClr val="accent6">
                    <a:lumMod val="50000"/>
                  </a:schemeClr>
                </a:solidFill>
                <a:cs typeface="Akhbar MT" pitchFamily="2" charset="-78"/>
              </a:rPr>
              <a:t> مثل الراكون و بعض الطيور والدببة </a:t>
            </a:r>
          </a:p>
        </p:txBody>
      </p:sp>
      <p:grpSp>
        <p:nvGrpSpPr>
          <p:cNvPr id="9" name="مجموعة 8"/>
          <p:cNvGrpSpPr/>
          <p:nvPr/>
        </p:nvGrpSpPr>
        <p:grpSpPr>
          <a:xfrm>
            <a:off x="178615" y="2852936"/>
            <a:ext cx="3024336" cy="2771480"/>
            <a:chOff x="178615" y="2852936"/>
            <a:chExt cx="3024336" cy="2771480"/>
          </a:xfrm>
        </p:grpSpPr>
        <p:pic>
          <p:nvPicPr>
            <p:cNvPr id="4" name="Picture 2" descr="غزال يأكل العشب - Ph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615" y="2852936"/>
              <a:ext cx="3024336" cy="2771480"/>
            </a:xfrm>
            <a:prstGeom prst="rect">
              <a:avLst/>
            </a:prstGeom>
            <a:noFill/>
            <a:extLst>
              <a:ext uri="{909E8E84-426E-40DD-AFC4-6F175D3DCCD1}">
                <a14:hiddenFill xmlns:a14="http://schemas.microsoft.com/office/drawing/2010/main">
                  <a:solidFill>
                    <a:srgbClr val="FFFFFF"/>
                  </a:solidFill>
                </a14:hiddenFill>
              </a:ext>
            </a:extLst>
          </p:spPr>
        </p:pic>
        <p:sp>
          <p:nvSpPr>
            <p:cNvPr id="8" name="مستطيل 7"/>
            <p:cNvSpPr/>
            <p:nvPr/>
          </p:nvSpPr>
          <p:spPr>
            <a:xfrm>
              <a:off x="178615" y="2852936"/>
              <a:ext cx="432945" cy="504056"/>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dirty="0">
                  <a:solidFill>
                    <a:schemeClr val="bg1"/>
                  </a:solidFill>
                  <a:cs typeface="PT Bold Heading" panose="02010400000000000000" pitchFamily="2" charset="-78"/>
                </a:rPr>
                <a:t>1</a:t>
              </a:r>
            </a:p>
          </p:txBody>
        </p:sp>
      </p:grpSp>
      <p:grpSp>
        <p:nvGrpSpPr>
          <p:cNvPr id="11" name="مجموعة 10"/>
          <p:cNvGrpSpPr/>
          <p:nvPr/>
        </p:nvGrpSpPr>
        <p:grpSpPr>
          <a:xfrm>
            <a:off x="3202951" y="3933056"/>
            <a:ext cx="3066048" cy="2782360"/>
            <a:chOff x="3202951" y="3933056"/>
            <a:chExt cx="3066048" cy="2782360"/>
          </a:xfrm>
        </p:grpSpPr>
        <p:pic>
          <p:nvPicPr>
            <p:cNvPr id="5" name="Picture 4" descr="Lion and Gazelle analogy. Check out why Erin Shue is crushing it in our test group and why she is on a mission to help end the trend of obes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2951" y="3933056"/>
              <a:ext cx="3066048" cy="2782360"/>
            </a:xfrm>
            <a:prstGeom prst="rect">
              <a:avLst/>
            </a:prstGeom>
            <a:noFill/>
            <a:extLst>
              <a:ext uri="{909E8E84-426E-40DD-AFC4-6F175D3DCCD1}">
                <a14:hiddenFill xmlns:a14="http://schemas.microsoft.com/office/drawing/2010/main">
                  <a:solidFill>
                    <a:srgbClr val="FFFFFF"/>
                  </a:solidFill>
                </a14:hiddenFill>
              </a:ext>
            </a:extLst>
          </p:spPr>
        </p:pic>
        <p:sp>
          <p:nvSpPr>
            <p:cNvPr id="10" name="مستطيل 9"/>
            <p:cNvSpPr/>
            <p:nvPr/>
          </p:nvSpPr>
          <p:spPr>
            <a:xfrm>
              <a:off x="3203848" y="3933056"/>
              <a:ext cx="432945" cy="504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dirty="0">
                  <a:solidFill>
                    <a:schemeClr val="bg1"/>
                  </a:solidFill>
                  <a:cs typeface="PT Bold Heading" panose="02010400000000000000" pitchFamily="2" charset="-78"/>
                </a:rPr>
                <a:t>2</a:t>
              </a:r>
            </a:p>
          </p:txBody>
        </p:sp>
      </p:grpSp>
      <p:grpSp>
        <p:nvGrpSpPr>
          <p:cNvPr id="14" name="مجموعة 13"/>
          <p:cNvGrpSpPr/>
          <p:nvPr/>
        </p:nvGrpSpPr>
        <p:grpSpPr>
          <a:xfrm>
            <a:off x="6239876" y="2767742"/>
            <a:ext cx="2500668" cy="3947674"/>
            <a:chOff x="6239876" y="2767742"/>
            <a:chExt cx="2500668" cy="3947674"/>
          </a:xfrm>
        </p:grpSpPr>
        <p:pic>
          <p:nvPicPr>
            <p:cNvPr id="6" name="Picture 8" descr="تهديدات تواجه الـ &quot;أبو زريق&quot; و&quot;الشْـقُــرُّق&quot; الممنوع صيدها"/>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9876" y="2767742"/>
              <a:ext cx="2500667" cy="18807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تاريخ و علوم: طائر جميل يأكل من سمكة نافقة"/>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4004" y="4869160"/>
              <a:ext cx="2446540" cy="1846256"/>
            </a:xfrm>
            <a:prstGeom prst="rect">
              <a:avLst/>
            </a:prstGeom>
            <a:noFill/>
            <a:extLst>
              <a:ext uri="{909E8E84-426E-40DD-AFC4-6F175D3DCCD1}">
                <a14:hiddenFill xmlns:a14="http://schemas.microsoft.com/office/drawing/2010/main">
                  <a:solidFill>
                    <a:srgbClr val="FFFFFF"/>
                  </a:solidFill>
                </a14:hiddenFill>
              </a:ext>
            </a:extLst>
          </p:spPr>
        </p:pic>
        <p:sp>
          <p:nvSpPr>
            <p:cNvPr id="12" name="مستطيل 11"/>
            <p:cNvSpPr/>
            <p:nvPr/>
          </p:nvSpPr>
          <p:spPr>
            <a:xfrm>
              <a:off x="6252211" y="2767742"/>
              <a:ext cx="432945" cy="504056"/>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dirty="0">
                  <a:solidFill>
                    <a:schemeClr val="bg1"/>
                  </a:solidFill>
                  <a:cs typeface="PT Bold Heading" panose="02010400000000000000" pitchFamily="2" charset="-78"/>
                </a:rPr>
                <a:t>3</a:t>
              </a:r>
            </a:p>
          </p:txBody>
        </p:sp>
        <p:sp>
          <p:nvSpPr>
            <p:cNvPr id="13" name="مستطيل 12"/>
            <p:cNvSpPr/>
            <p:nvPr/>
          </p:nvSpPr>
          <p:spPr>
            <a:xfrm>
              <a:off x="8264875" y="4889876"/>
              <a:ext cx="432945" cy="504056"/>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dirty="0">
                  <a:solidFill>
                    <a:schemeClr val="bg1"/>
                  </a:solidFill>
                  <a:cs typeface="PT Bold Heading" panose="02010400000000000000" pitchFamily="2" charset="-78"/>
                </a:rPr>
                <a:t>3</a:t>
              </a:r>
            </a:p>
          </p:txBody>
        </p:sp>
      </p:grpSp>
    </p:spTree>
    <p:extLst>
      <p:ext uri="{BB962C8B-B14F-4D97-AF65-F5344CB8AC3E}">
        <p14:creationId xmlns:p14="http://schemas.microsoft.com/office/powerpoint/2010/main" val="1443560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6444208" y="332656"/>
            <a:ext cx="2232248" cy="86409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dirty="0">
                <a:solidFill>
                  <a:schemeClr val="tx2">
                    <a:lumMod val="75000"/>
                  </a:schemeClr>
                </a:solidFill>
                <a:cs typeface="PT Bold Heading" panose="02010400000000000000" pitchFamily="2" charset="-78"/>
              </a:rPr>
              <a:t>المحللات</a:t>
            </a:r>
          </a:p>
        </p:txBody>
      </p:sp>
      <p:sp>
        <p:nvSpPr>
          <p:cNvPr id="3" name="مستطيل 2"/>
          <p:cNvSpPr/>
          <p:nvPr/>
        </p:nvSpPr>
        <p:spPr>
          <a:xfrm>
            <a:off x="395536" y="1340768"/>
            <a:ext cx="8280920" cy="50405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chemeClr val="tx2">
                    <a:lumMod val="75000"/>
                  </a:schemeClr>
                </a:solidFill>
                <a:cs typeface="Akhbar MT" pitchFamily="2" charset="-78"/>
              </a:rPr>
              <a:t>مخلوقات تحلل المواد الميتة مثل النباتات والحيوانات  للحصول على طاقة </a:t>
            </a:r>
          </a:p>
        </p:txBody>
      </p:sp>
      <p:sp>
        <p:nvSpPr>
          <p:cNvPr id="4" name="مستطيل 3"/>
          <p:cNvSpPr/>
          <p:nvPr/>
        </p:nvSpPr>
        <p:spPr>
          <a:xfrm>
            <a:off x="7848364" y="1916832"/>
            <a:ext cx="1116124" cy="50405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dirty="0">
                <a:solidFill>
                  <a:schemeClr val="tx2">
                    <a:lumMod val="75000"/>
                  </a:schemeClr>
                </a:solidFill>
                <a:cs typeface="PT Bold Heading" panose="02010400000000000000" pitchFamily="2" charset="-78"/>
              </a:rPr>
              <a:t>مثال :</a:t>
            </a:r>
          </a:p>
        </p:txBody>
      </p:sp>
      <p:sp>
        <p:nvSpPr>
          <p:cNvPr id="5" name="مستطيل 4"/>
          <p:cNvSpPr/>
          <p:nvPr/>
        </p:nvSpPr>
        <p:spPr>
          <a:xfrm>
            <a:off x="467544" y="2564904"/>
            <a:ext cx="8208912" cy="79208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a:solidFill>
                  <a:schemeClr val="accent6">
                    <a:lumMod val="50000"/>
                  </a:schemeClr>
                </a:solidFill>
                <a:cs typeface="Akhbar MT" pitchFamily="2" charset="-78"/>
              </a:rPr>
              <a:t>الديدان والبكتريا والفطريات </a:t>
            </a:r>
            <a:endParaRPr lang="ar-SA" sz="2800" dirty="0">
              <a:solidFill>
                <a:schemeClr val="accent6">
                  <a:lumMod val="50000"/>
                </a:schemeClr>
              </a:solidFill>
              <a:cs typeface="Akhbar MT" pitchFamily="2" charset="-78"/>
            </a:endParaRPr>
          </a:p>
        </p:txBody>
      </p:sp>
      <p:pic>
        <p:nvPicPr>
          <p:cNvPr id="6" name="صورة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3417751"/>
            <a:ext cx="4194888" cy="32373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صورة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9018" y="3501008"/>
            <a:ext cx="4205469" cy="31541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43560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par>
                                <p:cTn id="28" presetID="22" presetClass="entr" presetSubtype="4"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Articoli simili a Autunno - foglie che cadono su Etsy"/>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53436" y="1124744"/>
            <a:ext cx="5990564" cy="4896544"/>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250" t="28796" r="51167" b="23980"/>
          <a:stretch/>
        </p:blipFill>
        <p:spPr bwMode="auto">
          <a:xfrm>
            <a:off x="107504" y="1124744"/>
            <a:ext cx="3978442"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مستطيل 9"/>
          <p:cNvSpPr/>
          <p:nvPr/>
        </p:nvSpPr>
        <p:spPr>
          <a:xfrm>
            <a:off x="4248932" y="4809356"/>
            <a:ext cx="4067484" cy="99590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chemeClr val="accent1">
                    <a:lumMod val="50000"/>
                  </a:schemeClr>
                </a:solidFill>
                <a:cs typeface="Akhbar MT" pitchFamily="2" charset="-78"/>
              </a:rPr>
              <a:t>يتحلل الغذاء وتنمو البكتريا أو العفن على الغذاء </a:t>
            </a:r>
          </a:p>
        </p:txBody>
      </p:sp>
    </p:spTree>
    <p:extLst>
      <p:ext uri="{BB962C8B-B14F-4D97-AF65-F5344CB8AC3E}">
        <p14:creationId xmlns:p14="http://schemas.microsoft.com/office/powerpoint/2010/main" val="1212435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wipe(down)">
                                      <p:cBhvr>
                                        <p:cTn id="7" dur="500"/>
                                        <p:tgtEl>
                                          <p:spTgt spid="184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descr="PLAYTIMEarchivo Arte lámina infantiles por trafalgarssquare en Etsy, $10.00"/>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520" y="620688"/>
            <a:ext cx="6753744" cy="5976664"/>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t="46039" r="31000" b="32990"/>
          <a:stretch/>
        </p:blipFill>
        <p:spPr bwMode="auto">
          <a:xfrm>
            <a:off x="5013072" y="2132856"/>
            <a:ext cx="3891632"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مستطيل 2"/>
          <p:cNvSpPr/>
          <p:nvPr/>
        </p:nvSpPr>
        <p:spPr>
          <a:xfrm>
            <a:off x="611560" y="1556792"/>
            <a:ext cx="4787564" cy="100811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dirty="0">
                <a:solidFill>
                  <a:schemeClr val="accent1">
                    <a:lumMod val="50000"/>
                  </a:schemeClr>
                </a:solidFill>
                <a:cs typeface="Akhbar MT" pitchFamily="2" charset="-78"/>
              </a:rPr>
              <a:t>جميع المخلوقات الحية تموت لأن المنتجات هي الكائنات الحية الوحيدة القادرة على تحويل طاقة الشمس إلى  طاقة تختزن في الغذاء </a:t>
            </a:r>
          </a:p>
        </p:txBody>
      </p:sp>
      <p:sp>
        <p:nvSpPr>
          <p:cNvPr id="4" name="مستطيل 3"/>
          <p:cNvSpPr/>
          <p:nvPr/>
        </p:nvSpPr>
        <p:spPr>
          <a:xfrm>
            <a:off x="611560" y="4449316"/>
            <a:ext cx="4787564" cy="142795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dirty="0">
                <a:solidFill>
                  <a:schemeClr val="accent1">
                    <a:lumMod val="50000"/>
                  </a:schemeClr>
                </a:solidFill>
                <a:cs typeface="Akhbar MT" pitchFamily="2" charset="-78"/>
              </a:rPr>
              <a:t>لا تستطيع المستهلكات الحصول على طاقتها من الشمس بل يمكن أن تحصل عليها من آكل النباتات التي تحصل على طاقة الشمس مباشرة أو الحيوانات التي تأكل النباتات </a:t>
            </a:r>
          </a:p>
        </p:txBody>
      </p:sp>
    </p:spTree>
    <p:extLst>
      <p:ext uri="{BB962C8B-B14F-4D97-AF65-F5344CB8AC3E}">
        <p14:creationId xmlns:p14="http://schemas.microsoft.com/office/powerpoint/2010/main" val="3953218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wipe(down)">
                                      <p:cBhvr>
                                        <p:cTn id="7" dur="500"/>
                                        <p:tgtEl>
                                          <p:spTgt spid="1945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 "/>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361"/>
          <a:stretch/>
        </p:blipFill>
        <p:spPr bwMode="auto">
          <a:xfrm>
            <a:off x="0" y="0"/>
            <a:ext cx="6133792" cy="6403354"/>
          </a:xfrm>
          <a:prstGeom prst="rect">
            <a:avLst/>
          </a:prstGeom>
          <a:noFill/>
          <a:extLst>
            <a:ext uri="{909E8E84-426E-40DD-AFC4-6F175D3DCCD1}">
              <a14:hiddenFill xmlns:a14="http://schemas.microsoft.com/office/drawing/2010/main">
                <a:solidFill>
                  <a:srgbClr val="FFFFFF"/>
                </a:solidFill>
              </a14:hiddenFill>
            </a:ext>
          </a:extLst>
        </p:spPr>
      </p:pic>
      <p:sp>
        <p:nvSpPr>
          <p:cNvPr id="5" name="مستطيل 4"/>
          <p:cNvSpPr/>
          <p:nvPr/>
        </p:nvSpPr>
        <p:spPr>
          <a:xfrm>
            <a:off x="3707904" y="2132856"/>
            <a:ext cx="5306208" cy="122413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dirty="0">
                <a:solidFill>
                  <a:schemeClr val="accent1">
                    <a:lumMod val="50000"/>
                  </a:schemeClr>
                </a:solidFill>
                <a:cs typeface="PT Bold Heading" panose="02010400000000000000" pitchFamily="2" charset="-78"/>
              </a:rPr>
              <a:t>الواجب </a:t>
            </a:r>
          </a:p>
          <a:p>
            <a:pPr algn="ctr"/>
            <a:r>
              <a:rPr lang="ar-SA" sz="2400" dirty="0">
                <a:solidFill>
                  <a:srgbClr val="92D050"/>
                </a:solidFill>
                <a:cs typeface="PT Bold Heading" panose="02010400000000000000" pitchFamily="2" charset="-78"/>
              </a:rPr>
              <a:t>جمع صور للمنتجات والمستهلكات والمحللات </a:t>
            </a:r>
          </a:p>
          <a:p>
            <a:pPr algn="ctr"/>
            <a:r>
              <a:rPr lang="ar-SA" sz="2400" dirty="0">
                <a:solidFill>
                  <a:srgbClr val="00B0F0"/>
                </a:solidFill>
                <a:cs typeface="PT Bold Heading" panose="02010400000000000000" pitchFamily="2" charset="-78"/>
              </a:rPr>
              <a:t>و كتابة ما تعنية كلاً منهم   </a:t>
            </a:r>
          </a:p>
        </p:txBody>
      </p:sp>
    </p:spTree>
    <p:extLst>
      <p:ext uri="{BB962C8B-B14F-4D97-AF65-F5344CB8AC3E}">
        <p14:creationId xmlns:p14="http://schemas.microsoft.com/office/powerpoint/2010/main" val="2828982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Am with the band"/>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7957" b="59506"/>
          <a:stretch/>
        </p:blipFill>
        <p:spPr bwMode="auto">
          <a:xfrm>
            <a:off x="-36512" y="3780045"/>
            <a:ext cx="9180512" cy="31053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7231" t="26226" r="39749" b="19650"/>
          <a:stretch/>
        </p:blipFill>
        <p:spPr bwMode="auto">
          <a:xfrm>
            <a:off x="3881745" y="227170"/>
            <a:ext cx="5050525" cy="637018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مستطيل مستدير الزوايا 3"/>
          <p:cNvSpPr/>
          <p:nvPr/>
        </p:nvSpPr>
        <p:spPr>
          <a:xfrm>
            <a:off x="560368" y="1196752"/>
            <a:ext cx="5040560" cy="612068"/>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dirty="0">
                <a:solidFill>
                  <a:schemeClr val="accent2">
                    <a:lumMod val="75000"/>
                  </a:schemeClr>
                </a:solidFill>
                <a:cs typeface="Akhbar MT" pitchFamily="2" charset="-78"/>
              </a:rPr>
              <a:t>المخلوقات الحية هي : الطيور – الحشرات – النباتات </a:t>
            </a:r>
          </a:p>
          <a:p>
            <a:pPr algn="ctr"/>
            <a:r>
              <a:rPr lang="ar-SA" sz="2400" dirty="0">
                <a:solidFill>
                  <a:schemeClr val="accent2">
                    <a:lumMod val="75000"/>
                  </a:schemeClr>
                </a:solidFill>
                <a:cs typeface="Akhbar MT" pitchFamily="2" charset="-78"/>
              </a:rPr>
              <a:t>الاشياء الغير حية هي : الصخور – التربة – الماء </a:t>
            </a:r>
          </a:p>
        </p:txBody>
      </p:sp>
      <p:sp>
        <p:nvSpPr>
          <p:cNvPr id="5" name="مستطيل مستدير الزوايا 4"/>
          <p:cNvSpPr/>
          <p:nvPr/>
        </p:nvSpPr>
        <p:spPr>
          <a:xfrm>
            <a:off x="894264" y="3717032"/>
            <a:ext cx="4680520" cy="864096"/>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dirty="0">
                <a:solidFill>
                  <a:schemeClr val="accent2">
                    <a:lumMod val="75000"/>
                  </a:schemeClr>
                </a:solidFill>
                <a:cs typeface="Akhbar MT" pitchFamily="2" charset="-78"/>
              </a:rPr>
              <a:t>أُصنف / المخلوقات الحية التي شاهدتها هي : الطيور – الحشرات – النباتات </a:t>
            </a:r>
          </a:p>
          <a:p>
            <a:pPr algn="ctr"/>
            <a:r>
              <a:rPr lang="ar-SA" sz="2000" dirty="0">
                <a:solidFill>
                  <a:schemeClr val="accent2">
                    <a:lumMod val="75000"/>
                  </a:schemeClr>
                </a:solidFill>
                <a:cs typeface="Akhbar MT" pitchFamily="2" charset="-78"/>
              </a:rPr>
              <a:t>الأشياء الغير حية هي : الصخور – التربة – الماء </a:t>
            </a:r>
          </a:p>
        </p:txBody>
      </p:sp>
      <p:sp>
        <p:nvSpPr>
          <p:cNvPr id="6" name="مستطيل مستدير الزوايا 5"/>
          <p:cNvSpPr/>
          <p:nvPr/>
        </p:nvSpPr>
        <p:spPr>
          <a:xfrm>
            <a:off x="920408" y="4653136"/>
            <a:ext cx="4680520" cy="43018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dirty="0">
                <a:solidFill>
                  <a:schemeClr val="accent2">
                    <a:lumMod val="75000"/>
                  </a:schemeClr>
                </a:solidFill>
                <a:cs typeface="Akhbar MT" pitchFamily="2" charset="-78"/>
              </a:rPr>
              <a:t>نعم , يتفق ما شاهدتهُ مع توقعاتي </a:t>
            </a:r>
          </a:p>
        </p:txBody>
      </p:sp>
      <p:sp>
        <p:nvSpPr>
          <p:cNvPr id="7" name="مستطيل مستدير الزوايا 6"/>
          <p:cNvSpPr/>
          <p:nvPr/>
        </p:nvSpPr>
        <p:spPr>
          <a:xfrm>
            <a:off x="200328" y="5445224"/>
            <a:ext cx="5400600" cy="73329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dirty="0">
                <a:solidFill>
                  <a:schemeClr val="accent2">
                    <a:lumMod val="75000"/>
                  </a:schemeClr>
                </a:solidFill>
                <a:cs typeface="Akhbar MT" pitchFamily="2" charset="-78"/>
              </a:rPr>
              <a:t>أكرر نفس التجربة على مساحة أُخرى من نفس البيئة وأُسجل ملاحظاتي واستنتاجي .</a:t>
            </a:r>
          </a:p>
        </p:txBody>
      </p:sp>
    </p:spTree>
    <p:extLst>
      <p:ext uri="{BB962C8B-B14F-4D97-AF65-F5344CB8AC3E}">
        <p14:creationId xmlns:p14="http://schemas.microsoft.com/office/powerpoint/2010/main" val="3101043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 "/>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3043" t="8924" r="9088" b="9582"/>
          <a:stretch/>
        </p:blipFill>
        <p:spPr bwMode="auto">
          <a:xfrm>
            <a:off x="179863" y="188640"/>
            <a:ext cx="5147035" cy="6487016"/>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p:cNvSpPr/>
          <p:nvPr/>
        </p:nvSpPr>
        <p:spPr>
          <a:xfrm rot="589819">
            <a:off x="3456036" y="4112928"/>
            <a:ext cx="5340383" cy="882893"/>
          </a:xfrm>
          <a:prstGeom prst="rect">
            <a:avLst/>
          </a:prstGeom>
          <a:solidFill>
            <a:schemeClr val="accent5">
              <a:lumMod val="40000"/>
              <a:lumOff val="6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solidFill>
                  <a:schemeClr val="accent1">
                    <a:lumMod val="50000"/>
                  </a:schemeClr>
                </a:solidFill>
                <a:cs typeface="PT Bold Heading" panose="02010400000000000000" pitchFamily="2" charset="-78"/>
              </a:rPr>
              <a:t>كونوا دائماً أذكياء ومتميزين </a:t>
            </a:r>
            <a:endParaRPr lang="ar-SA" sz="3600" dirty="0">
              <a:solidFill>
                <a:srgbClr val="00B0F0"/>
              </a:solidFill>
              <a:cs typeface="PT Bold Heading" panose="02010400000000000000" pitchFamily="2" charset="-78"/>
            </a:endParaRPr>
          </a:p>
        </p:txBody>
      </p:sp>
    </p:spTree>
    <p:extLst>
      <p:ext uri="{BB962C8B-B14F-4D97-AF65-F5344CB8AC3E}">
        <p14:creationId xmlns:p14="http://schemas.microsoft.com/office/powerpoint/2010/main" val="39532182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1"/>
          <p:cNvGrpSpPr/>
          <p:nvPr/>
        </p:nvGrpSpPr>
        <p:grpSpPr>
          <a:xfrm>
            <a:off x="0" y="-13692"/>
            <a:ext cx="9144000" cy="2146548"/>
            <a:chOff x="0" y="-13692"/>
            <a:chExt cx="8932277" cy="2664296"/>
          </a:xfrm>
        </p:grpSpPr>
        <p:pic>
          <p:nvPicPr>
            <p:cNvPr id="7170" name="Picture 2" descr=" "/>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3506116" cy="263691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 "/>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1206" r="20661"/>
            <a:stretch/>
          </p:blipFill>
          <p:spPr bwMode="auto">
            <a:xfrm>
              <a:off x="3707904" y="-13692"/>
              <a:ext cx="1910281" cy="266429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 "/>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7827" t="12963" r="7572" b="8426"/>
            <a:stretch/>
          </p:blipFill>
          <p:spPr bwMode="auto">
            <a:xfrm>
              <a:off x="5436096" y="15605"/>
              <a:ext cx="3496181" cy="2597759"/>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مستطيل مستدير الزوايا 5"/>
          <p:cNvSpPr/>
          <p:nvPr/>
        </p:nvSpPr>
        <p:spPr>
          <a:xfrm>
            <a:off x="3267973" y="1844824"/>
            <a:ext cx="3330323" cy="46805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dirty="0">
                <a:solidFill>
                  <a:schemeClr val="accent2">
                    <a:lumMod val="75000"/>
                  </a:schemeClr>
                </a:solidFill>
                <a:cs typeface="Akhbar MT" pitchFamily="2" charset="-78"/>
              </a:rPr>
              <a:t>ما النظام البيئي ؟</a:t>
            </a:r>
          </a:p>
        </p:txBody>
      </p:sp>
      <p:grpSp>
        <p:nvGrpSpPr>
          <p:cNvPr id="11" name="مجموعة 10"/>
          <p:cNvGrpSpPr/>
          <p:nvPr/>
        </p:nvGrpSpPr>
        <p:grpSpPr>
          <a:xfrm>
            <a:off x="1187624" y="2349629"/>
            <a:ext cx="7128792" cy="896454"/>
            <a:chOff x="1475656" y="2604554"/>
            <a:chExt cx="7128792" cy="896454"/>
          </a:xfrm>
        </p:grpSpPr>
        <p:cxnSp>
          <p:nvCxnSpPr>
            <p:cNvPr id="4" name="رابط مستقيم 3"/>
            <p:cNvCxnSpPr/>
            <p:nvPr/>
          </p:nvCxnSpPr>
          <p:spPr>
            <a:xfrm>
              <a:off x="5300252" y="2604554"/>
              <a:ext cx="0" cy="464406"/>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7" name="رابط مستقيم 6"/>
            <p:cNvCxnSpPr/>
            <p:nvPr/>
          </p:nvCxnSpPr>
          <p:spPr>
            <a:xfrm>
              <a:off x="1475656" y="3068960"/>
              <a:ext cx="7128792" cy="0"/>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10" name="رابط كسهم مستقيم 9"/>
            <p:cNvCxnSpPr/>
            <p:nvPr/>
          </p:nvCxnSpPr>
          <p:spPr>
            <a:xfrm>
              <a:off x="8604448" y="3068960"/>
              <a:ext cx="0" cy="432048"/>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16" name="رابط كسهم مستقيم 15"/>
            <p:cNvCxnSpPr/>
            <p:nvPr/>
          </p:nvCxnSpPr>
          <p:spPr>
            <a:xfrm>
              <a:off x="1475656" y="3068960"/>
              <a:ext cx="0" cy="432048"/>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grpSp>
      <p:sp>
        <p:nvSpPr>
          <p:cNvPr id="18" name="مستطيل مستدير الزوايا 17"/>
          <p:cNvSpPr/>
          <p:nvPr/>
        </p:nvSpPr>
        <p:spPr>
          <a:xfrm>
            <a:off x="6686412" y="3302342"/>
            <a:ext cx="2190304" cy="46805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dirty="0">
                <a:solidFill>
                  <a:schemeClr val="accent2">
                    <a:lumMod val="75000"/>
                  </a:schemeClr>
                </a:solidFill>
                <a:cs typeface="Akhbar MT" pitchFamily="2" charset="-78"/>
              </a:rPr>
              <a:t>العوامل الحيوية </a:t>
            </a:r>
          </a:p>
        </p:txBody>
      </p:sp>
      <p:sp>
        <p:nvSpPr>
          <p:cNvPr id="21" name="مستطيل مستدير الزوايا 20"/>
          <p:cNvSpPr/>
          <p:nvPr/>
        </p:nvSpPr>
        <p:spPr>
          <a:xfrm>
            <a:off x="179512" y="3318091"/>
            <a:ext cx="2088232" cy="46805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dirty="0">
                <a:solidFill>
                  <a:schemeClr val="accent2">
                    <a:lumMod val="75000"/>
                  </a:schemeClr>
                </a:solidFill>
                <a:cs typeface="Akhbar MT" pitchFamily="2" charset="-78"/>
              </a:rPr>
              <a:t>العوامل اللاحيوية </a:t>
            </a:r>
          </a:p>
        </p:txBody>
      </p:sp>
      <p:sp>
        <p:nvSpPr>
          <p:cNvPr id="32" name="مستطيل مستدير الزوايا 31"/>
          <p:cNvSpPr/>
          <p:nvPr/>
        </p:nvSpPr>
        <p:spPr>
          <a:xfrm>
            <a:off x="6686412" y="3984788"/>
            <a:ext cx="2190304" cy="2612564"/>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dirty="0">
                <a:solidFill>
                  <a:schemeClr val="accent2">
                    <a:lumMod val="75000"/>
                  </a:schemeClr>
                </a:solidFill>
                <a:cs typeface="Akhbar MT" pitchFamily="2" charset="-78"/>
              </a:rPr>
              <a:t>جميع المخلوقات الحية في البيئة من نباتات وحيوانات وبكتريا والإنسان أيضاً  </a:t>
            </a:r>
          </a:p>
        </p:txBody>
      </p:sp>
      <p:sp>
        <p:nvSpPr>
          <p:cNvPr id="33" name="مستطيل مستدير الزوايا 32"/>
          <p:cNvSpPr/>
          <p:nvPr/>
        </p:nvSpPr>
        <p:spPr>
          <a:xfrm>
            <a:off x="251520" y="4005064"/>
            <a:ext cx="2190304" cy="2592288"/>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dirty="0">
                <a:solidFill>
                  <a:schemeClr val="accent2">
                    <a:lumMod val="75000"/>
                  </a:schemeClr>
                </a:solidFill>
                <a:cs typeface="Akhbar MT" pitchFamily="2" charset="-78"/>
              </a:rPr>
              <a:t>الأشياء الغير حية منها الماء والصخر والتربة والضوء والمناخ أيضاً عامل لاحيوي </a:t>
            </a:r>
          </a:p>
          <a:p>
            <a:pPr algn="ctr"/>
            <a:r>
              <a:rPr lang="ar-SA" sz="2400" dirty="0">
                <a:solidFill>
                  <a:schemeClr val="accent2">
                    <a:lumMod val="75000"/>
                  </a:schemeClr>
                </a:solidFill>
                <a:cs typeface="Akhbar MT" pitchFamily="2" charset="-78"/>
              </a:rPr>
              <a:t>وهو حالة الجو السائدة في منطقة ماء خلال فترات زمنية طويلة </a:t>
            </a:r>
          </a:p>
        </p:txBody>
      </p:sp>
    </p:spTree>
    <p:extLst>
      <p:ext uri="{BB962C8B-B14F-4D97-AF65-F5344CB8AC3E}">
        <p14:creationId xmlns:p14="http://schemas.microsoft.com/office/powerpoint/2010/main" val="3101043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down)">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wipe(down)">
                                      <p:cBhvr>
                                        <p:cTn id="3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8" grpId="0" animBg="1"/>
      <p:bldP spid="21" grpId="0" animBg="1"/>
      <p:bldP spid="32" grpId="0" animBg="1"/>
      <p:bldP spid="3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luffy clouds - Baby Shower Invitation Template (free) | Greetings Island"/>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56" y="-315416"/>
            <a:ext cx="9139144" cy="7173416"/>
          </a:xfrm>
          <a:prstGeom prst="rect">
            <a:avLst/>
          </a:prstGeom>
          <a:noFill/>
          <a:extLst>
            <a:ext uri="{909E8E84-426E-40DD-AFC4-6F175D3DCCD1}">
              <a14:hiddenFill xmlns:a14="http://schemas.microsoft.com/office/drawing/2010/main">
                <a:solidFill>
                  <a:srgbClr val="FFFFFF"/>
                </a:solidFill>
              </a14:hiddenFill>
            </a:ext>
          </a:extLst>
        </p:spPr>
      </p:pic>
      <p:sp>
        <p:nvSpPr>
          <p:cNvPr id="3" name="مستطيل مستدير الزوايا 2"/>
          <p:cNvSpPr/>
          <p:nvPr/>
        </p:nvSpPr>
        <p:spPr>
          <a:xfrm>
            <a:off x="2051720" y="548680"/>
            <a:ext cx="5688632" cy="90010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dirty="0">
                <a:solidFill>
                  <a:schemeClr val="accent2">
                    <a:lumMod val="75000"/>
                  </a:schemeClr>
                </a:solidFill>
                <a:cs typeface="Akhbar MT" pitchFamily="2" charset="-78"/>
              </a:rPr>
              <a:t>تفاعل العوامل الحيوية مع العوامل اللاحيوية </a:t>
            </a:r>
          </a:p>
          <a:p>
            <a:pPr algn="ctr"/>
            <a:r>
              <a:rPr lang="ar-SA" sz="2800" dirty="0">
                <a:solidFill>
                  <a:schemeClr val="accent2">
                    <a:lumMod val="75000"/>
                  </a:schemeClr>
                </a:solidFill>
                <a:cs typeface="Akhbar MT" pitchFamily="2" charset="-78"/>
              </a:rPr>
              <a:t>تسمى </a:t>
            </a:r>
            <a:r>
              <a:rPr lang="ar-SA" sz="4000" dirty="0">
                <a:solidFill>
                  <a:srgbClr val="FF0000"/>
                </a:solidFill>
                <a:cs typeface="Akhbar MT" pitchFamily="2" charset="-78"/>
              </a:rPr>
              <a:t>( علم البيئة )</a:t>
            </a:r>
          </a:p>
        </p:txBody>
      </p:sp>
      <p:sp>
        <p:nvSpPr>
          <p:cNvPr id="28" name="مستطيل مستدير الزوايا 27"/>
          <p:cNvSpPr/>
          <p:nvPr/>
        </p:nvSpPr>
        <p:spPr>
          <a:xfrm>
            <a:off x="6645200" y="1700808"/>
            <a:ext cx="2190304" cy="884372"/>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dirty="0">
                <a:solidFill>
                  <a:schemeClr val="accent2">
                    <a:lumMod val="75000"/>
                  </a:schemeClr>
                </a:solidFill>
                <a:cs typeface="Akhbar MT" pitchFamily="2" charset="-78"/>
              </a:rPr>
              <a:t>مثال نظام بيئي في بركة </a:t>
            </a:r>
          </a:p>
        </p:txBody>
      </p:sp>
      <p:pic>
        <p:nvPicPr>
          <p:cNvPr id="2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6893" t="49204" r="36894" b="23942"/>
          <a:stretch/>
        </p:blipFill>
        <p:spPr bwMode="auto">
          <a:xfrm>
            <a:off x="539552" y="2733113"/>
            <a:ext cx="8208912" cy="3775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1043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lephant Air Balloon - Baby Shower Invitation Template (Free) | Greetings Island"/>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33537"/>
          <a:stretch/>
        </p:blipFill>
        <p:spPr bwMode="auto">
          <a:xfrm>
            <a:off x="-252536" y="0"/>
            <a:ext cx="4464496" cy="4282513"/>
          </a:xfrm>
          <a:prstGeom prst="rect">
            <a:avLst/>
          </a:prstGeom>
          <a:noFill/>
          <a:extLst>
            <a:ext uri="{909E8E84-426E-40DD-AFC4-6F175D3DCCD1}">
              <a14:hiddenFill xmlns:a14="http://schemas.microsoft.com/office/drawing/2010/main">
                <a:solidFill>
                  <a:srgbClr val="FFFFFF"/>
                </a:solidFill>
              </a14:hiddenFill>
            </a:ext>
          </a:extLst>
        </p:spPr>
      </p:pic>
      <p:sp>
        <p:nvSpPr>
          <p:cNvPr id="3" name="مستطيل مستدير الزوايا 2"/>
          <p:cNvSpPr/>
          <p:nvPr/>
        </p:nvSpPr>
        <p:spPr>
          <a:xfrm>
            <a:off x="2844429" y="476672"/>
            <a:ext cx="4016683" cy="792088"/>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dirty="0">
                <a:solidFill>
                  <a:schemeClr val="accent2">
                    <a:lumMod val="75000"/>
                  </a:schemeClr>
                </a:solidFill>
                <a:cs typeface="Akhbar MT" pitchFamily="2" charset="-78"/>
              </a:rPr>
              <a:t>النظام البيئي والموطن </a:t>
            </a:r>
          </a:p>
        </p:txBody>
      </p:sp>
      <p:grpSp>
        <p:nvGrpSpPr>
          <p:cNvPr id="7" name="مجموعة 6"/>
          <p:cNvGrpSpPr/>
          <p:nvPr/>
        </p:nvGrpSpPr>
        <p:grpSpPr>
          <a:xfrm>
            <a:off x="1187624" y="1294760"/>
            <a:ext cx="7128792" cy="745307"/>
            <a:chOff x="1475656" y="2755701"/>
            <a:chExt cx="7128792" cy="745307"/>
          </a:xfrm>
        </p:grpSpPr>
        <p:cxnSp>
          <p:nvCxnSpPr>
            <p:cNvPr id="8" name="رابط مستقيم 7"/>
            <p:cNvCxnSpPr/>
            <p:nvPr/>
          </p:nvCxnSpPr>
          <p:spPr>
            <a:xfrm>
              <a:off x="4978210" y="2755701"/>
              <a:ext cx="0" cy="313259"/>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9" name="رابط مستقيم 8"/>
            <p:cNvCxnSpPr/>
            <p:nvPr/>
          </p:nvCxnSpPr>
          <p:spPr>
            <a:xfrm>
              <a:off x="1475656" y="3068960"/>
              <a:ext cx="7128792" cy="0"/>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10" name="رابط كسهم مستقيم 9"/>
            <p:cNvCxnSpPr/>
            <p:nvPr/>
          </p:nvCxnSpPr>
          <p:spPr>
            <a:xfrm>
              <a:off x="8604448" y="3068960"/>
              <a:ext cx="0" cy="432048"/>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12" name="رابط كسهم مستقيم 11"/>
            <p:cNvCxnSpPr/>
            <p:nvPr/>
          </p:nvCxnSpPr>
          <p:spPr>
            <a:xfrm>
              <a:off x="1475656" y="3068960"/>
              <a:ext cx="0" cy="432048"/>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grpSp>
      <p:sp>
        <p:nvSpPr>
          <p:cNvPr id="13" name="مستطيل مستدير الزوايا 12"/>
          <p:cNvSpPr/>
          <p:nvPr/>
        </p:nvSpPr>
        <p:spPr>
          <a:xfrm>
            <a:off x="6372200" y="2096325"/>
            <a:ext cx="2504515" cy="987858"/>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chemeClr val="accent2">
                    <a:lumMod val="75000"/>
                  </a:schemeClr>
                </a:solidFill>
                <a:cs typeface="Akhbar MT" pitchFamily="2" charset="-78"/>
              </a:rPr>
              <a:t>نظام بيئي صغير جداً </a:t>
            </a:r>
          </a:p>
          <a:p>
            <a:pPr algn="ctr"/>
            <a:r>
              <a:rPr lang="ar-SA" sz="2800" dirty="0">
                <a:solidFill>
                  <a:schemeClr val="accent2">
                    <a:lumMod val="75000"/>
                  </a:schemeClr>
                </a:solidFill>
                <a:cs typeface="Akhbar MT" pitchFamily="2" charset="-78"/>
              </a:rPr>
              <a:t>كجذع شجرة </a:t>
            </a:r>
          </a:p>
        </p:txBody>
      </p:sp>
      <p:sp>
        <p:nvSpPr>
          <p:cNvPr id="16" name="مستطيل مستدير الزوايا 15"/>
          <p:cNvSpPr/>
          <p:nvPr/>
        </p:nvSpPr>
        <p:spPr>
          <a:xfrm>
            <a:off x="395536" y="2096325"/>
            <a:ext cx="2504515" cy="987858"/>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chemeClr val="accent2">
                    <a:lumMod val="75000"/>
                  </a:schemeClr>
                </a:solidFill>
                <a:cs typeface="Akhbar MT" pitchFamily="2" charset="-78"/>
              </a:rPr>
              <a:t>نظام بيئي كبير جداً</a:t>
            </a:r>
          </a:p>
          <a:p>
            <a:pPr algn="ctr"/>
            <a:r>
              <a:rPr lang="ar-SA" sz="2800" dirty="0">
                <a:solidFill>
                  <a:schemeClr val="accent2">
                    <a:lumMod val="75000"/>
                  </a:schemeClr>
                </a:solidFill>
                <a:cs typeface="Akhbar MT" pitchFamily="2" charset="-78"/>
              </a:rPr>
              <a:t>كالصحراء </a:t>
            </a:r>
          </a:p>
        </p:txBody>
      </p:sp>
      <p:sp>
        <p:nvSpPr>
          <p:cNvPr id="17" name="مستطيل مستدير الزوايا 16"/>
          <p:cNvSpPr/>
          <p:nvPr/>
        </p:nvSpPr>
        <p:spPr>
          <a:xfrm>
            <a:off x="1879582" y="3212976"/>
            <a:ext cx="5744875" cy="648072"/>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dirty="0">
                <a:solidFill>
                  <a:schemeClr val="accent2">
                    <a:lumMod val="75000"/>
                  </a:schemeClr>
                </a:solidFill>
                <a:cs typeface="Akhbar MT" pitchFamily="2" charset="-78"/>
              </a:rPr>
              <a:t>مثال لتفاعل المخلوقات الحية مع الاشياء الغير حية </a:t>
            </a:r>
            <a:endParaRPr lang="ar-SA" sz="2400" dirty="0">
              <a:solidFill>
                <a:schemeClr val="accent2">
                  <a:lumMod val="75000"/>
                </a:schemeClr>
              </a:solidFill>
              <a:cs typeface="Akhbar MT" pitchFamily="2" charset="-78"/>
            </a:endParaRPr>
          </a:p>
        </p:txBody>
      </p:sp>
      <p:pic>
        <p:nvPicPr>
          <p:cNvPr id="5125" name="Picture 5" descr="Crapaud et grenouille : quelle est la différenc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258" y="3981764"/>
            <a:ext cx="4608512" cy="2876235"/>
          </a:xfrm>
          <a:prstGeom prst="rect">
            <a:avLst/>
          </a:prstGeom>
          <a:noFill/>
          <a:extLst>
            <a:ext uri="{909E8E84-426E-40DD-AFC4-6F175D3DCCD1}">
              <a14:hiddenFill xmlns:a14="http://schemas.microsoft.com/office/drawing/2010/main">
                <a:solidFill>
                  <a:srgbClr val="FFFFFF"/>
                </a:solidFill>
              </a14:hiddenFill>
            </a:ext>
          </a:extLst>
        </p:spPr>
      </p:pic>
      <p:sp>
        <p:nvSpPr>
          <p:cNvPr id="19" name="سهم إلى اليمين 18"/>
          <p:cNvSpPr/>
          <p:nvPr/>
        </p:nvSpPr>
        <p:spPr>
          <a:xfrm>
            <a:off x="4852770" y="4869160"/>
            <a:ext cx="1015374" cy="550721"/>
          </a:xfrm>
          <a:prstGeom prst="rightArrow">
            <a:avLst/>
          </a:prstGeom>
          <a:solidFill>
            <a:schemeClr val="accent6">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3" name="مستطيل مستدير الزوايا 22"/>
          <p:cNvSpPr/>
          <p:nvPr/>
        </p:nvSpPr>
        <p:spPr>
          <a:xfrm>
            <a:off x="6300192" y="4365104"/>
            <a:ext cx="2504515" cy="180020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dirty="0">
                <a:solidFill>
                  <a:schemeClr val="accent2">
                    <a:lumMod val="75000"/>
                  </a:schemeClr>
                </a:solidFill>
                <a:cs typeface="Akhbar MT" pitchFamily="2" charset="-78"/>
              </a:rPr>
              <a:t>يحتاج الضفدع إلى الماء في البركة لكي يتنفس ويبقى رطباً ويضع بيوضاً </a:t>
            </a:r>
            <a:endParaRPr lang="ar-SA" sz="2400" dirty="0">
              <a:solidFill>
                <a:schemeClr val="accent2">
                  <a:lumMod val="75000"/>
                </a:schemeClr>
              </a:solidFill>
              <a:cs typeface="Akhbar MT" pitchFamily="2" charset="-78"/>
            </a:endParaRPr>
          </a:p>
        </p:txBody>
      </p:sp>
    </p:spTree>
    <p:extLst>
      <p:ext uri="{BB962C8B-B14F-4D97-AF65-F5344CB8AC3E}">
        <p14:creationId xmlns:p14="http://schemas.microsoft.com/office/powerpoint/2010/main" val="3101043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125"/>
                                        </p:tgtEl>
                                        <p:attrNameLst>
                                          <p:attrName>style.visibility</p:attrName>
                                        </p:attrNameLst>
                                      </p:cBhvr>
                                      <p:to>
                                        <p:strVal val="visible"/>
                                      </p:to>
                                    </p:set>
                                    <p:animEffect transition="in" filter="wipe(down)">
                                      <p:cBhvr>
                                        <p:cTn id="32" dur="500"/>
                                        <p:tgtEl>
                                          <p:spTgt spid="5125"/>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down)">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down)">
                                      <p:cBhvr>
                                        <p:cTn id="4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6" grpId="0" animBg="1"/>
      <p:bldP spid="17" grpId="0" animBg="1"/>
      <p:bldP spid="19" grpId="0" animBg="1"/>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leaves,leaves background,green gradient background,happy,minimalistic background,atmospheric background,green,gree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116632"/>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مستطيل مستدير الزوايا 2"/>
          <p:cNvSpPr/>
          <p:nvPr/>
        </p:nvSpPr>
        <p:spPr>
          <a:xfrm>
            <a:off x="1796048" y="857464"/>
            <a:ext cx="5744875" cy="1368152"/>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dirty="0">
                <a:solidFill>
                  <a:schemeClr val="accent2">
                    <a:lumMod val="75000"/>
                  </a:schemeClr>
                </a:solidFill>
                <a:cs typeface="Akhbar MT" pitchFamily="2" charset="-78"/>
              </a:rPr>
              <a:t>كل مخلوق في النظام البيئي الكبير لهُ مكان يعيش فيه ويلائم طريقة عيشة </a:t>
            </a:r>
          </a:p>
          <a:p>
            <a:pPr algn="ctr"/>
            <a:r>
              <a:rPr lang="ar-SA" sz="2800" dirty="0">
                <a:solidFill>
                  <a:schemeClr val="accent2">
                    <a:lumMod val="75000"/>
                  </a:schemeClr>
                </a:solidFill>
                <a:cs typeface="Akhbar MT" pitchFamily="2" charset="-78"/>
              </a:rPr>
              <a:t>يسمى </a:t>
            </a:r>
            <a:r>
              <a:rPr lang="ar-SA" sz="4400" dirty="0">
                <a:solidFill>
                  <a:srgbClr val="FF0000"/>
                </a:solidFill>
                <a:cs typeface="Akhbar MT" pitchFamily="2" charset="-78"/>
              </a:rPr>
              <a:t>( الموطن ) </a:t>
            </a:r>
          </a:p>
        </p:txBody>
      </p:sp>
      <p:sp>
        <p:nvSpPr>
          <p:cNvPr id="4" name="مستطيل مستدير الزوايا 3"/>
          <p:cNvSpPr/>
          <p:nvPr/>
        </p:nvSpPr>
        <p:spPr>
          <a:xfrm>
            <a:off x="3802279" y="2380186"/>
            <a:ext cx="1520552" cy="50405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chemeClr val="accent2">
                    <a:lumMod val="75000"/>
                  </a:schemeClr>
                </a:solidFill>
                <a:cs typeface="Akhbar MT" pitchFamily="2" charset="-78"/>
              </a:rPr>
              <a:t>مثال لمواطن </a:t>
            </a:r>
          </a:p>
        </p:txBody>
      </p:sp>
      <p:sp>
        <p:nvSpPr>
          <p:cNvPr id="5" name="مستطيل مستدير الزوايا 4"/>
          <p:cNvSpPr/>
          <p:nvPr/>
        </p:nvSpPr>
        <p:spPr>
          <a:xfrm>
            <a:off x="5364088" y="3028258"/>
            <a:ext cx="3224595" cy="93610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dirty="0">
                <a:solidFill>
                  <a:schemeClr val="accent2">
                    <a:lumMod val="75000"/>
                  </a:schemeClr>
                </a:solidFill>
                <a:cs typeface="Akhbar MT" pitchFamily="2" charset="-78"/>
              </a:rPr>
              <a:t>الطريق يعيش في المنطقة القطبية فهو لا يجد الصحراء ملائمه لهُ </a:t>
            </a:r>
          </a:p>
        </p:txBody>
      </p:sp>
      <p:sp>
        <p:nvSpPr>
          <p:cNvPr id="6" name="مستطيل مستدير الزوايا 5"/>
          <p:cNvSpPr/>
          <p:nvPr/>
        </p:nvSpPr>
        <p:spPr>
          <a:xfrm>
            <a:off x="294720" y="3028258"/>
            <a:ext cx="3106126" cy="93610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dirty="0">
                <a:solidFill>
                  <a:schemeClr val="accent2">
                    <a:lumMod val="75000"/>
                  </a:schemeClr>
                </a:solidFill>
                <a:cs typeface="Akhbar MT" pitchFamily="2" charset="-78"/>
              </a:rPr>
              <a:t>كما أن الصبار لا يجد بركة الماء موطناً ملائماً لهُ </a:t>
            </a:r>
          </a:p>
        </p:txBody>
      </p:sp>
      <p:pic>
        <p:nvPicPr>
          <p:cNvPr id="4100" name="Picture 4" descr="awww #aww #cute #animals #cats #do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4003102"/>
            <a:ext cx="2746544" cy="255354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 "/>
          <p:cNvPicPr>
            <a:picLocks noChangeAspect="1" noChangeArrowheads="1"/>
          </p:cNvPicPr>
          <p:nvPr/>
        </p:nvPicPr>
        <p:blipFill rotWithShape="1">
          <a:blip r:embed="rId4">
            <a:extLst>
              <a:ext uri="{28A0092B-C50C-407E-A947-70E740481C1C}">
                <a14:useLocalDpi xmlns:a14="http://schemas.microsoft.com/office/drawing/2010/main" val="0"/>
              </a:ext>
            </a:extLst>
          </a:blip>
          <a:srcRect l="6244" t="22091" r="5464" b="4155"/>
          <a:stretch/>
        </p:blipFill>
        <p:spPr bwMode="auto">
          <a:xfrm>
            <a:off x="323528" y="4003102"/>
            <a:ext cx="2880320" cy="2666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1043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100"/>
                                        </p:tgtEl>
                                        <p:attrNameLst>
                                          <p:attrName>style.visibility</p:attrName>
                                        </p:attrNameLst>
                                      </p:cBhvr>
                                      <p:to>
                                        <p:strVal val="visible"/>
                                      </p:to>
                                    </p:set>
                                    <p:animEffect transition="in" filter="wipe(down)">
                                      <p:cBhvr>
                                        <p:cTn id="22" dur="500"/>
                                        <p:tgtEl>
                                          <p:spTgt spid="410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102"/>
                                        </p:tgtEl>
                                        <p:attrNameLst>
                                          <p:attrName>style.visibility</p:attrName>
                                        </p:attrNameLst>
                                      </p:cBhvr>
                                      <p:to>
                                        <p:strVal val="visible"/>
                                      </p:to>
                                    </p:set>
                                    <p:animEffect transition="in" filter="wipe(down)">
                                      <p:cBhvr>
                                        <p:cTn id="32"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leaves,leaves background,green gradient background,happy,minimalistic background,atmospheric background,green,gree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7887" t="25822" r="52139" b="55297"/>
          <a:stretch/>
        </p:blipFill>
        <p:spPr bwMode="auto">
          <a:xfrm>
            <a:off x="5436096" y="1916832"/>
            <a:ext cx="3487129" cy="3541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مستطيل مستدير الزوايا 2"/>
          <p:cNvSpPr/>
          <p:nvPr/>
        </p:nvSpPr>
        <p:spPr>
          <a:xfrm>
            <a:off x="539552" y="1412776"/>
            <a:ext cx="5744875" cy="792088"/>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dirty="0">
                <a:solidFill>
                  <a:schemeClr val="accent2">
                    <a:lumMod val="75000"/>
                  </a:schemeClr>
                </a:solidFill>
                <a:cs typeface="Akhbar MT" pitchFamily="2" charset="-78"/>
              </a:rPr>
              <a:t>حقيقة . النظام البيئي الصغير يحتوي على أنواع عديدة من المخلوقات الحية والأشياء الغير حية </a:t>
            </a:r>
          </a:p>
        </p:txBody>
      </p:sp>
      <p:sp>
        <p:nvSpPr>
          <p:cNvPr id="8" name="مستطيل مستدير الزوايا 7"/>
          <p:cNvSpPr/>
          <p:nvPr/>
        </p:nvSpPr>
        <p:spPr>
          <a:xfrm>
            <a:off x="539551" y="4869160"/>
            <a:ext cx="5744875" cy="1224136"/>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dirty="0">
                <a:solidFill>
                  <a:schemeClr val="accent2">
                    <a:lumMod val="75000"/>
                  </a:schemeClr>
                </a:solidFill>
                <a:cs typeface="Akhbar MT" pitchFamily="2" charset="-78"/>
              </a:rPr>
              <a:t>العوامل الحيوية / الحيوانات والنباتات كمصدر للغذاء </a:t>
            </a:r>
          </a:p>
          <a:p>
            <a:pPr algn="ctr"/>
            <a:r>
              <a:rPr lang="ar-SA" sz="2800" dirty="0">
                <a:solidFill>
                  <a:schemeClr val="accent2">
                    <a:lumMod val="75000"/>
                  </a:schemeClr>
                </a:solidFill>
                <a:cs typeface="Akhbar MT" pitchFamily="2" charset="-78"/>
              </a:rPr>
              <a:t>العوامل اللاحيوية / الهواء لتنفس والماء لمنع جفاف الجسم والصخور لبناء المنازل </a:t>
            </a:r>
          </a:p>
        </p:txBody>
      </p:sp>
    </p:spTree>
    <p:extLst>
      <p:ext uri="{BB962C8B-B14F-4D97-AF65-F5344CB8AC3E}">
        <p14:creationId xmlns:p14="http://schemas.microsoft.com/office/powerpoint/2010/main" val="2550149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612</TotalTime>
  <Words>1045</Words>
  <Application>Microsoft Office PowerPoint</Application>
  <PresentationFormat>عرض على الشاشة (4:3)</PresentationFormat>
  <Paragraphs>123</Paragraphs>
  <Slides>40</Slides>
  <Notes>0</Notes>
  <HiddenSlides>0</HiddenSlides>
  <MMClips>0</MMClips>
  <ScaleCrop>false</ScaleCrop>
  <HeadingPairs>
    <vt:vector size="4" baseType="variant">
      <vt:variant>
        <vt:lpstr>نسق</vt:lpstr>
      </vt:variant>
      <vt:variant>
        <vt:i4>1</vt:i4>
      </vt:variant>
      <vt:variant>
        <vt:lpstr>عناوين الشرائح</vt:lpstr>
      </vt:variant>
      <vt:variant>
        <vt:i4>40</vt:i4>
      </vt:variant>
    </vt:vector>
  </HeadingPairs>
  <TitlesOfParts>
    <vt:vector size="41" baseType="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ٍSONY</dc:creator>
  <cp:lastModifiedBy>ساره المغربي</cp:lastModifiedBy>
  <cp:revision>42</cp:revision>
  <dcterms:created xsi:type="dcterms:W3CDTF">2020-10-22T21:54:56Z</dcterms:created>
  <dcterms:modified xsi:type="dcterms:W3CDTF">2021-12-05T02:22:38Z</dcterms:modified>
</cp:coreProperties>
</file>