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72" r:id="rId17"/>
    <p:sldId id="267" r:id="rId18"/>
    <p:sldId id="269" r:id="rId19"/>
    <p:sldId id="268" r:id="rId20"/>
  </p:sldIdLst>
  <p:sldSz cx="18288000" cy="10287000"/>
  <p:notesSz cx="6858000" cy="9144000"/>
  <p:embeddedFontLst>
    <p:embeddedFont>
      <p:font typeface="Aldhabi" panose="01000000000000000000" pitchFamily="2" charset="-7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9T14:55:01.684" v="1418" actId="20577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9T14:55:01.684" v="1418" actId="20577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9T14:55:01.684" v="1418" actId="20577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14/02/46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hyperlink" Target="http://www.ien.edu.sa/" TargetMode="External"/><Relationship Id="rId3" Type="http://schemas.openxmlformats.org/officeDocument/2006/relationships/image" Target="../media/image2.svg"/><Relationship Id="rId21" Type="http://schemas.openxmlformats.org/officeDocument/2006/relationships/image" Target="../media/image42.pn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40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6.png"/><Relationship Id="rId2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7.sv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5" Type="http://schemas.openxmlformats.org/officeDocument/2006/relationships/image" Target="../media/image14.jp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5.png"/><Relationship Id="rId5" Type="http://schemas.openxmlformats.org/officeDocument/2006/relationships/image" Target="../media/image7.sv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9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image" Target="../media/image1.png"/><Relationship Id="rId16" Type="http://schemas.openxmlformats.org/officeDocument/2006/relationships/hyperlink" Target="https://wordwall.net/play/76664/475/77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svg"/><Relationship Id="rId5" Type="http://schemas.openxmlformats.org/officeDocument/2006/relationships/image" Target="../media/image7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4.png"/><Relationship Id="rId5" Type="http://schemas.openxmlformats.org/officeDocument/2006/relationships/image" Target="../media/image7.svg"/><Relationship Id="rId10" Type="http://schemas.openxmlformats.org/officeDocument/2006/relationships/image" Target="../media/image63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1drv.ms/b/s!AmVFleJ-GDm0sBIs7smMM6nlJ0Ov?e=ZZlykd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4.jp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mathigon.org/polypa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4.jp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ET3oBgK5zFQ&amp;pp=ygVC2KrYtNmI2YrZgtipINin2YTZgtmK2YXYqSDYp9mE2YXZhtiy2YTZitipINi22YXZhiDYp9mE2KjZhNin2YrZitmG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3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7.svg"/><Relationship Id="rId3" Type="http://schemas.openxmlformats.org/officeDocument/2006/relationships/image" Target="../media/image2.svg"/><Relationship Id="rId21" Type="http://schemas.openxmlformats.org/officeDocument/2006/relationships/image" Target="../media/image14.jp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svg"/><Relationship Id="rId19" Type="http://schemas.openxmlformats.org/officeDocument/2006/relationships/hyperlink" Target="http://www.ien.edu.sa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hyperlink" Target="http://www.ien.edu.sa/" TargetMode="External"/><Relationship Id="rId3" Type="http://schemas.openxmlformats.org/officeDocument/2006/relationships/image" Target="../media/image2.svg"/><Relationship Id="rId21" Type="http://schemas.openxmlformats.org/officeDocument/2006/relationships/image" Target="../media/image30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7.sv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5" Type="http://schemas.openxmlformats.org/officeDocument/2006/relationships/image" Target="../media/image25.svg"/><Relationship Id="rId10" Type="http://schemas.openxmlformats.org/officeDocument/2006/relationships/image" Target="../media/image15.png"/><Relationship Id="rId19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4.png"/><Relationship Id="rId2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4.png"/><Relationship Id="rId18" Type="http://schemas.openxmlformats.org/officeDocument/2006/relationships/image" Target="../media/image32.sv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16.svg"/><Relationship Id="rId19" Type="http://schemas.openxmlformats.org/officeDocument/2006/relationships/hyperlink" Target="http://www.ien.edu.sa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5.svg"/><Relationship Id="rId2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hyperlink" Target="http://www.ien.edu.sa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hyperlink" Target="http://www.ien.edu.sa/" TargetMode="External"/><Relationship Id="rId3" Type="http://schemas.openxmlformats.org/officeDocument/2006/relationships/image" Target="../media/image2.svg"/><Relationship Id="rId21" Type="http://schemas.openxmlformats.org/officeDocument/2006/relationships/image" Target="../media/image14.jp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4268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226E4ECF-530C-42AC-907C-C408CA5EF1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3285" y="317517"/>
            <a:ext cx="1457115" cy="1335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2577B2C-53CF-21C3-E08B-3F280FC6AFA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127403" y="2808231"/>
            <a:ext cx="3320928" cy="307891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E091DCA-474C-8EAD-2613-DC11ABD2DF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10231" y="3667699"/>
            <a:ext cx="10262034" cy="50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1-1 : القيمةُ المنزليَّةُ ضِمْنَ البلايينِ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14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14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B420E1C-DEEE-93A8-A470-38B20A6863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5166" y="3833146"/>
            <a:ext cx="11285398" cy="199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14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E3C1011-9042-2CF8-CB04-968E5D0BE9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0101" y="3793907"/>
            <a:ext cx="12586006" cy="184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E2C5FEB-21FB-C6AE-638F-B72F6C396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7424" y="3467100"/>
            <a:ext cx="11957783" cy="294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14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9CF5161-B60C-40D0-0277-7408F0C994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8200" y="2927043"/>
            <a:ext cx="7159802" cy="95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E84B20A-D65B-0E63-9630-F7FA330CF6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5000" y="4843995"/>
            <a:ext cx="7159802" cy="95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1B542B4-5E2E-E24F-4CE1-CF147446F7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4843996"/>
            <a:ext cx="7034131" cy="103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6A53FB2-A83E-FE37-C14D-BA49F2B4E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0580" y="3786977"/>
            <a:ext cx="14824733" cy="23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7B6D697-140E-998E-204F-E79332E78E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936" y="3317662"/>
            <a:ext cx="11284518" cy="492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06C7A2B-FCBC-3810-4CC2-3FAEDA499D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3678598"/>
            <a:ext cx="9849960" cy="195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</a:t>
            </a:r>
            <a:r>
              <a:rPr lang="ar-SA" sz="3600" b="1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صفحة 15</a:t>
            </a:r>
            <a:endParaRPr lang="ar-SA" sz="3600" b="1" dirty="0">
              <a:solidFill>
                <a:schemeClr val="accent4">
                  <a:lumMod val="75000"/>
                </a:schemeClr>
              </a:solidFill>
              <a:latin typeface="Aldhabi" panose="01000000000000000000" pitchFamily="2" charset="-78"/>
              <a:cs typeface="+mj-cs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hlinkClick r:id="rId16"/>
            <a:extLst>
              <a:ext uri="{FF2B5EF4-FFF2-40B4-BE49-F238E27FC236}">
                <a16:creationId xmlns:a16="http://schemas.microsoft.com/office/drawing/2014/main" id="{BFADAEB7-5DAF-A670-EECA-B696242E74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000" y="4082793"/>
            <a:ext cx="3721170" cy="1060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7 : صفحة 14</a:t>
            </a:r>
          </a:p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س 22 : صفحة 15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884886" y="662512"/>
            <a:ext cx="5769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مهارة اليوم : قراءة الأعداد ضمن الملايين وكتابتها ..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DDE3091-7AE0-8898-F5CA-D34303D54E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1001" y="4976284"/>
            <a:ext cx="8610041" cy="251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3C4DD-24B7-53FC-CDB4-A6A8DCC61489}"/>
              </a:ext>
            </a:extLst>
          </p:cNvPr>
          <p:cNvSpPr txBox="1"/>
          <p:nvPr/>
        </p:nvSpPr>
        <p:spPr>
          <a:xfrm>
            <a:off x="14623250" y="3009900"/>
            <a:ext cx="333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مهاراتي مجموعة رفعة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التعليمية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إعداد : أ/ هبه المزيد</a:t>
            </a:r>
          </a:p>
        </p:txBody>
      </p:sp>
      <p:pic>
        <p:nvPicPr>
          <p:cNvPr id="14" name="صورة 13">
            <a:hlinkClick r:id="rId13"/>
            <a:extLst>
              <a:ext uri="{FF2B5EF4-FFF2-40B4-BE49-F238E27FC236}">
                <a16:creationId xmlns:a16="http://schemas.microsoft.com/office/drawing/2014/main" id="{081E5E5A-AD4C-D716-EE48-688D0398A3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9399" y="3661660"/>
            <a:ext cx="1382145" cy="130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96BDB8-C92F-56BB-560B-54381A3C72A6}"/>
              </a:ext>
            </a:extLst>
          </p:cNvPr>
          <p:cNvSpPr txBox="1"/>
          <p:nvPr/>
        </p:nvSpPr>
        <p:spPr>
          <a:xfrm>
            <a:off x="1619749" y="4161085"/>
            <a:ext cx="116957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هل تعلمين أن أفضل فيلم للرسوم المتحركة حقق إيرادات بلغت </a:t>
            </a:r>
          </a:p>
          <a:p>
            <a:pPr algn="r" rtl="1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( 436471036 ) دولارًا أمريكيًّا .</a:t>
            </a:r>
          </a:p>
          <a:p>
            <a:pPr algn="r" rtl="1"/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هل تعلمين أيضًا أن هذا العدد </a:t>
            </a:r>
            <a:r>
              <a:rPr lang="ar-SA" sz="3600" b="1">
                <a:solidFill>
                  <a:schemeClr val="accent4">
                    <a:lumMod val="50000"/>
                  </a:schemeClr>
                </a:solidFill>
                <a:cs typeface="+mj-cs"/>
              </a:rPr>
              <a:t>يسمى عددًا كلياً ، </a:t>
            </a: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وأن مجموعة الأعداد الكلية لا نهائية .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ما عدد أرقام هذا العدد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اعمل جدول المنازل ، ما هو العدد الذي يقع في منزلة عشرات الملايين ؟</a:t>
            </a:r>
          </a:p>
        </p:txBody>
      </p:sp>
      <p:pic>
        <p:nvPicPr>
          <p:cNvPr id="13" name="صورة 12">
            <a:hlinkClick r:id="rId12"/>
            <a:extLst>
              <a:ext uri="{FF2B5EF4-FFF2-40B4-BE49-F238E27FC236}">
                <a16:creationId xmlns:a16="http://schemas.microsoft.com/office/drawing/2014/main" id="{2E1F9831-6498-EF1C-1E3A-FCD0A26E87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10258" y="3423191"/>
            <a:ext cx="1667043" cy="125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7241FF3-A68C-4653-3D72-479C447A7D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64" y="5744275"/>
            <a:ext cx="2487429" cy="3733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1-1 : القيمةُ المنزليَّةُ ضِمْنَ البلايينِ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1-1 : القيمةُ المنزليَّةُ ضِمْنَ البلايينِ</a:t>
            </a:r>
          </a:p>
        </p:txBody>
      </p:sp>
      <p:pic>
        <p:nvPicPr>
          <p:cNvPr id="14" name="صورة 13">
            <a:hlinkClick r:id="rId19"/>
            <a:extLst>
              <a:ext uri="{FF2B5EF4-FFF2-40B4-BE49-F238E27FC236}">
                <a16:creationId xmlns:a16="http://schemas.microsoft.com/office/drawing/2014/main" id="{A059CE48-7438-9497-A66C-8EA589D6FD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53285" y="317517"/>
            <a:ext cx="1457115" cy="1335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5440519"/>
            <a:ext cx="344379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جدولُ المنازلِ .</a:t>
            </a:r>
          </a:p>
          <a:p>
            <a:pPr algn="r" rtl="1"/>
            <a:r>
              <a:rPr lang="ar-SA" sz="2400" b="1" dirty="0"/>
              <a:t>دَورةُ الأعدادِ .</a:t>
            </a:r>
          </a:p>
          <a:p>
            <a:pPr algn="r" rtl="1"/>
            <a:r>
              <a:rPr lang="ar-SA" sz="2400" b="1" dirty="0"/>
              <a:t>القيمةُ المنزليةُ .</a:t>
            </a:r>
          </a:p>
          <a:p>
            <a:pPr algn="r" rtl="1"/>
            <a:r>
              <a:rPr lang="ar-SA" sz="2400" b="1" dirty="0"/>
              <a:t>الصِّيغةُ القياسيةُ .</a:t>
            </a:r>
          </a:p>
          <a:p>
            <a:pPr algn="r" rtl="1"/>
            <a:r>
              <a:rPr lang="ar-SA" sz="2400" b="1" dirty="0"/>
              <a:t>الصِّيغةُ التحليليةُ .</a:t>
            </a:r>
          </a:p>
          <a:p>
            <a:pPr algn="r" rtl="1"/>
            <a:r>
              <a:rPr lang="ar-SA" sz="2400" b="1" dirty="0"/>
              <a:t>الصِّيغةُ اللفظيَّةُ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A3AEC739-948B-93EB-233B-62DA49E9A6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3285" y="317517"/>
            <a:ext cx="1457115" cy="1335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1-1 : القيمةُ المنزليَّةُ ضِمْنَ البلايينِ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5311568"/>
            <a:ext cx="344379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جدولُ المنازلِ .</a:t>
            </a:r>
          </a:p>
          <a:p>
            <a:pPr algn="r" rtl="1"/>
            <a:r>
              <a:rPr lang="ar-SA" sz="2400" b="1" dirty="0"/>
              <a:t>دَورةُ الأعدادِ .</a:t>
            </a:r>
          </a:p>
          <a:p>
            <a:pPr algn="r" rtl="1"/>
            <a:r>
              <a:rPr lang="ar-SA" sz="2400" b="1" dirty="0"/>
              <a:t>القيمةُ المنزليةُ .</a:t>
            </a:r>
          </a:p>
          <a:p>
            <a:pPr algn="r" rtl="1"/>
            <a:r>
              <a:rPr lang="ar-SA" sz="2400" b="1" dirty="0"/>
              <a:t>الصِّيغةُ القياسيةُ .</a:t>
            </a:r>
          </a:p>
          <a:p>
            <a:pPr algn="r" rtl="1"/>
            <a:r>
              <a:rPr lang="ar-SA" sz="2400" b="1" dirty="0"/>
              <a:t>الصِّيغةُ التحليليةُ .</a:t>
            </a:r>
          </a:p>
          <a:p>
            <a:pPr algn="r" rtl="1"/>
            <a:r>
              <a:rPr lang="ar-SA" sz="2400" b="1" dirty="0"/>
              <a:t>الصِّيغةُ اللفظيَّةُ 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E7F79EF-5EB0-0B50-BE32-C0C1197A26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12956" y="2712707"/>
            <a:ext cx="6623810" cy="6842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28ED89A-C42F-C0AA-C61C-6060145775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1114" y="3650983"/>
            <a:ext cx="4228598" cy="4064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8C933064-1CB3-9144-4350-A53B2A7464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53285" y="317517"/>
            <a:ext cx="1457115" cy="1335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11FEFA4-77EA-FBFB-0144-16473665AF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19400" y="3031017"/>
            <a:ext cx="9258411" cy="586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1-1 : القيمةُ المنزليَّةُ ضِمْنَ البلايينِ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5478331"/>
            <a:ext cx="344379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جدولُ المنازلِ .</a:t>
            </a:r>
          </a:p>
          <a:p>
            <a:pPr algn="r" rtl="1"/>
            <a:r>
              <a:rPr lang="ar-SA" sz="2400" b="1" dirty="0"/>
              <a:t>دَورةُ الأعدادِ .</a:t>
            </a:r>
          </a:p>
          <a:p>
            <a:pPr algn="r" rtl="1"/>
            <a:r>
              <a:rPr lang="ar-SA" sz="2400" b="1" dirty="0"/>
              <a:t>القيمةُ المنزليةُ .</a:t>
            </a:r>
          </a:p>
          <a:p>
            <a:pPr algn="r" rtl="1"/>
            <a:r>
              <a:rPr lang="ar-SA" sz="2400" b="1" dirty="0"/>
              <a:t>الصِّيغةُ القياسيةُ .</a:t>
            </a:r>
          </a:p>
          <a:p>
            <a:pPr algn="r" rtl="1"/>
            <a:r>
              <a:rPr lang="ar-SA" sz="2400" b="1" dirty="0"/>
              <a:t>الصِّيغةُ التحليليةُ .</a:t>
            </a:r>
          </a:p>
          <a:p>
            <a:pPr algn="r" rtl="1"/>
            <a:r>
              <a:rPr lang="ar-SA" sz="2400" b="1" dirty="0"/>
              <a:t>الصِّيغةُ اللفظيَّةُ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D97A9875-D64B-CD24-45A7-13A1397967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53285" y="317517"/>
            <a:ext cx="1457115" cy="1335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530143F-349D-DD18-BCAE-48F041653C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1800" y="2928357"/>
            <a:ext cx="9634705" cy="565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1-1 : القيمةُ المنزليَّةُ ضِمْنَ البلايينِ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5648506"/>
            <a:ext cx="344379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جدولُ المنازلِ .</a:t>
            </a:r>
          </a:p>
          <a:p>
            <a:pPr algn="r" rtl="1"/>
            <a:r>
              <a:rPr lang="ar-SA" sz="2400" b="1" dirty="0"/>
              <a:t>دَورةُ الأعدادِ .</a:t>
            </a:r>
          </a:p>
          <a:p>
            <a:pPr algn="r" rtl="1"/>
            <a:r>
              <a:rPr lang="ar-SA" sz="2400" b="1" dirty="0"/>
              <a:t>القيمةُ المنزليةُ .</a:t>
            </a:r>
          </a:p>
          <a:p>
            <a:pPr algn="r" rtl="1"/>
            <a:r>
              <a:rPr lang="ar-SA" sz="2400" b="1" dirty="0"/>
              <a:t>الصِّيغةُ القياسيةُ .</a:t>
            </a:r>
          </a:p>
          <a:p>
            <a:pPr algn="r" rtl="1"/>
            <a:r>
              <a:rPr lang="ar-SA" sz="2400" b="1" dirty="0"/>
              <a:t>الصِّيغةُ التحليليةُ .</a:t>
            </a:r>
          </a:p>
          <a:p>
            <a:pPr algn="r" rtl="1"/>
            <a:r>
              <a:rPr lang="ar-SA" sz="2400" b="1" dirty="0"/>
              <a:t>الصِّيغةُ اللفظيَّةُ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DE10D578-718A-DF20-E4BC-47B6A6F3ED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3285" y="317517"/>
            <a:ext cx="1457115" cy="1335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B3D4E4-39AD-286C-1492-BDA0427D9A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43634" y="2899623"/>
            <a:ext cx="10004876" cy="620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1-1 : القيمةُ المنزليَّةُ ضِمْنَ البلايينِ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5547910"/>
            <a:ext cx="344379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جدولُ المنازلِ .</a:t>
            </a:r>
          </a:p>
          <a:p>
            <a:pPr algn="r" rtl="1"/>
            <a:r>
              <a:rPr lang="ar-SA" sz="2400" b="1" dirty="0"/>
              <a:t>دَورةُ الأعدادِ .</a:t>
            </a:r>
          </a:p>
          <a:p>
            <a:pPr algn="r" rtl="1"/>
            <a:r>
              <a:rPr lang="ar-SA" sz="2400" b="1" dirty="0"/>
              <a:t>القيمةُ المنزليةُ .</a:t>
            </a:r>
          </a:p>
          <a:p>
            <a:pPr algn="r" rtl="1"/>
            <a:r>
              <a:rPr lang="ar-SA" sz="2400" b="1" dirty="0"/>
              <a:t>الصِّيغةُ القياسيةُ .</a:t>
            </a:r>
          </a:p>
          <a:p>
            <a:pPr algn="r" rtl="1"/>
            <a:r>
              <a:rPr lang="ar-SA" sz="2400" b="1" dirty="0"/>
              <a:t>الصِّيغةُ التحليليةُ .</a:t>
            </a:r>
          </a:p>
          <a:p>
            <a:pPr algn="r" rtl="1"/>
            <a:r>
              <a:rPr lang="ar-SA" sz="2400" b="1" dirty="0"/>
              <a:t>الصِّيغةُ اللفظيَّةُ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523</Words>
  <Application>Microsoft Office PowerPoint</Application>
  <PresentationFormat>مخصص</PresentationFormat>
  <Paragraphs>101</Paragraphs>
  <Slides>19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Aldhabi</vt:lpstr>
      <vt:lpstr>Arial</vt:lpstr>
      <vt:lpstr>Calibri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2024-08-19T14:55:13Z</dcterms:modified>
  <dc:identifier>DAGN_jeNjEQ</dc:identifier>
</cp:coreProperties>
</file>