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330" r:id="rId5"/>
    <p:sldId id="259" r:id="rId6"/>
    <p:sldId id="322" r:id="rId7"/>
    <p:sldId id="337" r:id="rId8"/>
    <p:sldId id="261" r:id="rId9"/>
    <p:sldId id="262" r:id="rId10"/>
    <p:sldId id="263" r:id="rId11"/>
    <p:sldId id="264" r:id="rId12"/>
    <p:sldId id="331" r:id="rId13"/>
    <p:sldId id="332" r:id="rId14"/>
    <p:sldId id="333" r:id="rId15"/>
    <p:sldId id="265" r:id="rId16"/>
    <p:sldId id="266" r:id="rId17"/>
    <p:sldId id="267" r:id="rId18"/>
    <p:sldId id="268" r:id="rId19"/>
    <p:sldId id="269" r:id="rId20"/>
    <p:sldId id="334" r:id="rId21"/>
    <p:sldId id="336" r:id="rId22"/>
    <p:sldId id="335" r:id="rId23"/>
    <p:sldId id="296" r:id="rId24"/>
    <p:sldId id="341" r:id="rId25"/>
    <p:sldId id="339" r:id="rId26"/>
    <p:sldId id="342" r:id="rId27"/>
    <p:sldId id="340" r:id="rId28"/>
    <p:sldId id="343" r:id="rId29"/>
  </p:sldIdLst>
  <p:sldSz cx="12192000" cy="6858000"/>
  <p:notesSz cx="6858000" cy="9144000"/>
  <p:custDataLst>
    <p:tags r:id="rId31"/>
  </p:custDataLst>
  <p:defaultTextStyle>
    <a:defPPr lvl="0">
      <a:defRPr lang="ar-SA"/>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40B5804-D597-4742-A716-420DDE0D3C29}" type="datetimeFigureOut">
              <a:rPr lang="ar-SA" smtClean="0"/>
              <a:t>25/07/41</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56A0326-DD6C-4C36-8320-E651AF1E2582}" type="slidenum">
              <a:rPr lang="ar-SA" smtClean="0"/>
              <a:t>‹#›</a:t>
            </a:fld>
            <a:endParaRPr lang="ar-SA"/>
          </a:p>
        </p:txBody>
      </p:sp>
    </p:spTree>
    <p:extLst>
      <p:ext uri="{BB962C8B-B14F-4D97-AF65-F5344CB8AC3E}">
        <p14:creationId xmlns:p14="http://schemas.microsoft.com/office/powerpoint/2010/main" val="4004654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56A0326-DD6C-4C36-8320-E651AF1E2582}" type="slidenum">
              <a:rPr lang="ar-SA" smtClean="0"/>
              <a:t>21</a:t>
            </a:fld>
            <a:endParaRPr lang="ar-SA"/>
          </a:p>
        </p:txBody>
      </p:sp>
    </p:spTree>
    <p:extLst>
      <p:ext uri="{BB962C8B-B14F-4D97-AF65-F5344CB8AC3E}">
        <p14:creationId xmlns:p14="http://schemas.microsoft.com/office/powerpoint/2010/main" val="375287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5DFB3E-0667-4BDB-B0C1-8CD0C78D7C1D}"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278252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DFB3E-0667-4BDB-B0C1-8CD0C78D7C1D}"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378579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DFB3E-0667-4BDB-B0C1-8CD0C78D7C1D}"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329018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DFB3E-0667-4BDB-B0C1-8CD0C78D7C1D}"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5420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DFB3E-0667-4BDB-B0C1-8CD0C78D7C1D}"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357885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DFB3E-0667-4BDB-B0C1-8CD0C78D7C1D}"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51544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DFB3E-0667-4BDB-B0C1-8CD0C78D7C1D}"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369580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5DFB3E-0667-4BDB-B0C1-8CD0C78D7C1D}"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34864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DFB3E-0667-4BDB-B0C1-8CD0C78D7C1D}"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227409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5DFB3E-0667-4BDB-B0C1-8CD0C78D7C1D}"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367593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5DFB3E-0667-4BDB-B0C1-8CD0C78D7C1D}"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BFA97-B857-41FE-ADC7-7A9D08EAEB72}" type="slidenum">
              <a:rPr lang="en-US" smtClean="0"/>
              <a:pPr/>
              <a:t>‹#›</a:t>
            </a:fld>
            <a:endParaRPr lang="en-US"/>
          </a:p>
        </p:txBody>
      </p:sp>
    </p:spTree>
    <p:extLst>
      <p:ext uri="{BB962C8B-B14F-4D97-AF65-F5344CB8AC3E}">
        <p14:creationId xmlns:p14="http://schemas.microsoft.com/office/powerpoint/2010/main" val="246189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DFB3E-0667-4BDB-B0C1-8CD0C78D7C1D}" type="datetimeFigureOut">
              <a:rPr lang="en-US" smtClean="0"/>
              <a:pPr/>
              <a:t>3/19/2020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BFA97-B857-41FE-ADC7-7A9D08EAEB72}" type="slidenum">
              <a:rPr lang="en-US" smtClean="0"/>
              <a:pPr/>
              <a:t>‹#›</a:t>
            </a:fld>
            <a:endParaRPr lang="en-US"/>
          </a:p>
        </p:txBody>
      </p:sp>
    </p:spTree>
    <p:extLst>
      <p:ext uri="{BB962C8B-B14F-4D97-AF65-F5344CB8AC3E}">
        <p14:creationId xmlns:p14="http://schemas.microsoft.com/office/powerpoint/2010/main" val="600276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0.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gif"/><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F:\&#1581;&#1575;&#1604;&#1575;&#1578;%20&#1575;&#1604;&#1605;&#1575;&#1583;&#1577;%20-%20YouTube%2000_00_06-00_01_49.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3.bp.blogspot.com/-QGsalQiu6h0/UqOk5TQzdnI/AAAAAAAAAI8/ocnho0noNus/s1600/%D8%B1%D9%8A%D9%86%D8%A71.png"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صورة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935" y="842617"/>
            <a:ext cx="11307265" cy="486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35" y="408458"/>
            <a:ext cx="1771650" cy="1076325"/>
          </a:xfrm>
          <a:prstGeom prst="rect">
            <a:avLst/>
          </a:prstGeom>
        </p:spPr>
      </p:pic>
      <p:sp>
        <p:nvSpPr>
          <p:cNvPr id="6" name="مربع نص 5"/>
          <p:cNvSpPr txBox="1"/>
          <p:nvPr/>
        </p:nvSpPr>
        <p:spPr>
          <a:xfrm>
            <a:off x="3425255" y="5445597"/>
            <a:ext cx="5616624" cy="940653"/>
          </a:xfrm>
          <a:prstGeom prst="frame">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ال</a:t>
            </a:r>
            <a:r>
              <a:rPr kumimoji="0" lang="ar-SA"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أ</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ستاذة</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 </a:t>
            </a:r>
            <a:r>
              <a:rPr kumimoji="0" lang="ar-SA"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ا</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بتهاج</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عيسى السعيد</a:t>
            </a:r>
          </a:p>
        </p:txBody>
      </p:sp>
      <p:pic>
        <p:nvPicPr>
          <p:cNvPr id="2" name="Picture 2" descr="نتيجة بحث الصور عن شعار الرواد">
            <a:extLst>
              <a:ext uri="{FF2B5EF4-FFF2-40B4-BE49-F238E27FC236}">
                <a16:creationId xmlns="" xmlns:a16="http://schemas.microsoft.com/office/drawing/2014/main" id="{8B8A258C-3D2E-4164-9A83-3B979FA364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032" b="18935"/>
          <a:stretch/>
        </p:blipFill>
        <p:spPr bwMode="auto">
          <a:xfrm>
            <a:off x="10358966" y="255212"/>
            <a:ext cx="1752600" cy="117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45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381488" y="242866"/>
            <a:ext cx="4214842" cy="707886"/>
          </a:xfrm>
          <a:prstGeom prst="rect">
            <a:avLst/>
          </a:prstGeom>
          <a:noFill/>
        </p:spPr>
        <p:txBody>
          <a:bodyPr wrap="square" rtlCol="1">
            <a:spAutoFit/>
          </a:bodyPr>
          <a:lstStyle/>
          <a:p>
            <a:pPr algn="ctr"/>
            <a:r>
              <a:rPr lang="ar-SA" sz="4000" dirty="0">
                <a:ln>
                  <a:solidFill>
                    <a:schemeClr val="bg1"/>
                  </a:solidFill>
                </a:ln>
                <a:solidFill>
                  <a:schemeClr val="tx2"/>
                </a:solidFill>
                <a:cs typeface="PT Bold Heading" pitchFamily="2" charset="-78"/>
              </a:rPr>
              <a:t>الضغــط الجــــوي</a:t>
            </a:r>
          </a:p>
        </p:txBody>
      </p:sp>
      <p:sp>
        <p:nvSpPr>
          <p:cNvPr id="4" name="مربع نص 3"/>
          <p:cNvSpPr txBox="1"/>
          <p:nvPr/>
        </p:nvSpPr>
        <p:spPr>
          <a:xfrm>
            <a:off x="2595538" y="2071679"/>
            <a:ext cx="7286676" cy="769441"/>
          </a:xfrm>
          <a:prstGeom prst="rect">
            <a:avLst/>
          </a:prstGeom>
          <a:noFill/>
        </p:spPr>
        <p:txBody>
          <a:bodyPr wrap="square" rtlCol="1">
            <a:spAutoFit/>
          </a:bodyPr>
          <a:lstStyle/>
          <a:p>
            <a:pPr algn="justLow"/>
            <a:r>
              <a:rPr lang="ar-SA" sz="2200" dirty="0">
                <a:cs typeface="PT Bold Heading" pitchFamily="2" charset="-78"/>
              </a:rPr>
              <a:t>في كل سنتمتر مربع من سطح الأرض يؤثر غاز الغلاف الجوي بقوة مقدارها </a:t>
            </a:r>
            <a:r>
              <a:rPr lang="en-US" sz="2200" dirty="0">
                <a:cs typeface="PT Bold Heading" pitchFamily="2" charset="-78"/>
              </a:rPr>
              <a:t>10N</a:t>
            </a:r>
            <a:r>
              <a:rPr lang="ar-SA" sz="2200" dirty="0">
                <a:cs typeface="PT Bold Heading" pitchFamily="2" charset="-78"/>
              </a:rPr>
              <a:t>  تقريباً  و تعادل هذه القوة وزن جسم كتلته </a:t>
            </a:r>
            <a:r>
              <a:rPr lang="en-US" sz="2200" dirty="0">
                <a:cs typeface="PT Bold Heading" pitchFamily="2" charset="-78"/>
              </a:rPr>
              <a:t>1kg</a:t>
            </a:r>
          </a:p>
        </p:txBody>
      </p:sp>
      <p:pic>
        <p:nvPicPr>
          <p:cNvPr id="39938" name="Picture 2" descr="%D8%A7%D9%84%D8%B6%D8%BA%D8%B7+%D8%A7%D9%84%D8%AC%D9%88%D9%8A"/>
          <p:cNvPicPr>
            <a:picLocks noChangeAspect="1" noChangeArrowheads="1"/>
          </p:cNvPicPr>
          <p:nvPr/>
        </p:nvPicPr>
        <p:blipFill>
          <a:blip r:embed="rId2"/>
          <a:srcRect/>
          <a:stretch>
            <a:fillRect/>
          </a:stretch>
        </p:blipFill>
        <p:spPr bwMode="auto">
          <a:xfrm>
            <a:off x="1524000" y="3500438"/>
            <a:ext cx="9144000" cy="3357562"/>
          </a:xfrm>
          <a:prstGeom prst="rect">
            <a:avLst/>
          </a:prstGeom>
          <a:noFill/>
          <a:ln w="9525">
            <a:noFill/>
            <a:miter lim="800000"/>
            <a:headEnd/>
            <a:tailEnd/>
          </a:ln>
        </p:spPr>
      </p:pic>
      <p:sp>
        <p:nvSpPr>
          <p:cNvPr id="6" name="مستطيل 5"/>
          <p:cNvSpPr/>
          <p:nvPr/>
        </p:nvSpPr>
        <p:spPr>
          <a:xfrm>
            <a:off x="3452794" y="1285861"/>
            <a:ext cx="5700600" cy="430887"/>
          </a:xfrm>
          <a:prstGeom prst="rect">
            <a:avLst/>
          </a:prstGeom>
        </p:spPr>
        <p:txBody>
          <a:bodyPr wrap="none">
            <a:spAutoFit/>
          </a:bodyPr>
          <a:lstStyle/>
          <a:p>
            <a:pPr algn="justLow"/>
            <a:r>
              <a:rPr lang="ar-SA" sz="2200" dirty="0">
                <a:solidFill>
                  <a:srgbClr val="C00000"/>
                </a:solidFill>
                <a:cs typeface="PT Bold Heading" pitchFamily="2" charset="-78"/>
              </a:rPr>
              <a:t>الضغط الجوي </a:t>
            </a:r>
            <a:r>
              <a:rPr lang="ar-SA" sz="2200" dirty="0">
                <a:cs typeface="PT Bold Heading" pitchFamily="2" charset="-78"/>
              </a:rPr>
              <a:t>هو تأثير الغلاف الجوي على سطح الأرض</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par>
                          <p:cTn id="21" fill="hold">
                            <p:stCondLst>
                              <p:cond delay="2500"/>
                            </p:stCondLst>
                            <p:childTnLst>
                              <p:par>
                                <p:cTn id="22" presetID="50" presetClass="entr" presetSubtype="0" decel="100000" fill="hold" grpId="0" nodeType="afterEffect">
                                  <p:stCondLst>
                                    <p:cond delay="0"/>
                                  </p:stCondLst>
                                  <p:iterate type="wd">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71664" y="743219"/>
            <a:ext cx="7010400" cy="461665"/>
          </a:xfrm>
          <a:prstGeom prst="rect">
            <a:avLst/>
          </a:prstGeom>
          <a:noFill/>
          <a:ln w="9525">
            <a:noFill/>
            <a:miter lim="800000"/>
            <a:headEnd/>
            <a:tailEnd/>
          </a:ln>
        </p:spPr>
        <p:txBody>
          <a:bodyPr anchor="ctr">
            <a:spAutoFit/>
          </a:bodyPr>
          <a:lstStyle/>
          <a:p>
            <a:r>
              <a:rPr lang="en-US" sz="2400" b="1" dirty="0">
                <a:cs typeface="Simplified Arabic" pitchFamily="18" charset="-78"/>
              </a:rPr>
              <a:t>                                                        </a:t>
            </a:r>
            <a:endParaRPr lang="ar-SA" sz="2400" b="1" dirty="0">
              <a:cs typeface="Simplified Arabic" pitchFamily="18" charset="-78"/>
            </a:endParaRPr>
          </a:p>
        </p:txBody>
      </p:sp>
      <p:sp>
        <p:nvSpPr>
          <p:cNvPr id="4" name="Rectangle 4"/>
          <p:cNvSpPr>
            <a:spLocks noChangeArrowheads="1"/>
          </p:cNvSpPr>
          <p:nvPr/>
        </p:nvSpPr>
        <p:spPr bwMode="auto">
          <a:xfrm>
            <a:off x="5524496" y="3214687"/>
            <a:ext cx="4438632" cy="2800767"/>
          </a:xfrm>
          <a:prstGeom prst="rect">
            <a:avLst/>
          </a:prstGeom>
          <a:noFill/>
          <a:ln w="9525">
            <a:noFill/>
            <a:miter lim="800000"/>
            <a:headEnd/>
            <a:tailEnd/>
          </a:ln>
        </p:spPr>
        <p:txBody>
          <a:bodyPr wrap="square" anchor="ctr">
            <a:spAutoFit/>
          </a:bodyPr>
          <a:lstStyle/>
          <a:p>
            <a:pPr algn="justLow"/>
            <a:r>
              <a:rPr lang="ar-SA" sz="2200" dirty="0">
                <a:cs typeface="PT Bold Heading" pitchFamily="2" charset="-78"/>
              </a:rPr>
              <a:t>هناك كواكب أخرى في المجموعة الشمسية لها أيضا غلاف غازي ويتباين الضغط الناتج عن أغلفتها الغازية كثيراً .. فمثلاً الضغط الجوي على سطح كوكب الزهرة أكبر من الضغط على سطح الأرض 92 مرة تقريباً ، وعلى سطح المريخ أقل مما على سطح الأرض </a:t>
            </a:r>
            <a:r>
              <a:rPr lang="ar-SA" sz="2200" dirty="0" err="1">
                <a:cs typeface="PT Bold Heading" pitchFamily="2" charset="-78"/>
              </a:rPr>
              <a:t>بـ</a:t>
            </a:r>
            <a:r>
              <a:rPr lang="ar-SA" sz="2200" dirty="0">
                <a:cs typeface="PT Bold Heading" pitchFamily="2" charset="-78"/>
              </a:rPr>
              <a:t> 1</a:t>
            </a:r>
            <a:r>
              <a:rPr lang="en-US" sz="2200" dirty="0">
                <a:cs typeface="PT Bold Heading" pitchFamily="2" charset="-78"/>
              </a:rPr>
              <a:t>% </a:t>
            </a:r>
          </a:p>
          <a:p>
            <a:pPr algn="justLow" rtl="0" eaLnBrk="0" hangingPunct="0"/>
            <a:r>
              <a:rPr lang="en-US" sz="2200" dirty="0">
                <a:cs typeface="PT Bold Heading" pitchFamily="2" charset="-78"/>
              </a:rPr>
              <a:t>                                                          </a:t>
            </a:r>
            <a:endParaRPr lang="ar-SA" sz="2200" dirty="0">
              <a:cs typeface="PT Bold Heading" pitchFamily="2" charset="-78"/>
            </a:endParaRPr>
          </a:p>
        </p:txBody>
      </p:sp>
      <p:sp>
        <p:nvSpPr>
          <p:cNvPr id="5" name="مستطيل 4"/>
          <p:cNvSpPr/>
          <p:nvPr/>
        </p:nvSpPr>
        <p:spPr>
          <a:xfrm>
            <a:off x="6052368" y="642919"/>
            <a:ext cx="3805850" cy="430887"/>
          </a:xfrm>
          <a:prstGeom prst="rect">
            <a:avLst/>
          </a:prstGeom>
        </p:spPr>
        <p:txBody>
          <a:bodyPr wrap="none">
            <a:spAutoFit/>
          </a:bodyPr>
          <a:lstStyle/>
          <a:p>
            <a:pPr algn="justLow"/>
            <a:r>
              <a:rPr lang="ar-SA" sz="2200" dirty="0">
                <a:cs typeface="PT Bold Heading" pitchFamily="2" charset="-78"/>
              </a:rPr>
              <a:t>يتغير الضغط عند </a:t>
            </a:r>
            <a:r>
              <a:rPr lang="ar-SA" sz="2200" dirty="0">
                <a:solidFill>
                  <a:schemeClr val="tx2">
                    <a:lumMod val="60000"/>
                    <a:lumOff val="40000"/>
                  </a:schemeClr>
                </a:solidFill>
                <a:cs typeface="PT Bold Heading" pitchFamily="2" charset="-78"/>
              </a:rPr>
              <a:t>الصعود بالمصعد  </a:t>
            </a:r>
            <a:endParaRPr lang="en-US" sz="2200" baseline="52000" dirty="0">
              <a:solidFill>
                <a:schemeClr val="tx2">
                  <a:lumMod val="60000"/>
                  <a:lumOff val="40000"/>
                </a:schemeClr>
              </a:solidFill>
              <a:cs typeface="PT Bold Heading" pitchFamily="2" charset="-78"/>
            </a:endParaRPr>
          </a:p>
        </p:txBody>
      </p:sp>
      <p:sp>
        <p:nvSpPr>
          <p:cNvPr id="6" name="مستطيل 5"/>
          <p:cNvSpPr/>
          <p:nvPr/>
        </p:nvSpPr>
        <p:spPr>
          <a:xfrm>
            <a:off x="6238876" y="2000241"/>
            <a:ext cx="3615092" cy="430887"/>
          </a:xfrm>
          <a:prstGeom prst="rect">
            <a:avLst/>
          </a:prstGeom>
        </p:spPr>
        <p:txBody>
          <a:bodyPr wrap="none">
            <a:spAutoFit/>
          </a:bodyPr>
          <a:lstStyle/>
          <a:p>
            <a:pPr algn="justLow"/>
            <a:r>
              <a:rPr lang="ar-SA" sz="2200" dirty="0">
                <a:cs typeface="PT Bold Heading" pitchFamily="2" charset="-78"/>
              </a:rPr>
              <a:t>يتغير الضغط عند  </a:t>
            </a:r>
            <a:r>
              <a:rPr lang="ar-SA" sz="2200" dirty="0">
                <a:solidFill>
                  <a:schemeClr val="tx2">
                    <a:lumMod val="60000"/>
                    <a:lumOff val="40000"/>
                  </a:schemeClr>
                </a:solidFill>
                <a:cs typeface="PT Bold Heading" pitchFamily="2" charset="-78"/>
              </a:rPr>
              <a:t>السفر بالطائرة</a:t>
            </a:r>
            <a:endParaRPr lang="en-US" sz="2200" baseline="52000" dirty="0">
              <a:solidFill>
                <a:schemeClr val="tx2">
                  <a:lumMod val="60000"/>
                  <a:lumOff val="40000"/>
                </a:schemeClr>
              </a:solidFill>
              <a:cs typeface="PT Bold Heading" pitchFamily="2" charset="-78"/>
            </a:endParaRPr>
          </a:p>
        </p:txBody>
      </p:sp>
      <p:pic>
        <p:nvPicPr>
          <p:cNvPr id="38913" name="Picture 1" descr="%D8%A7%D8%B3%D8%A7%D9%86%D8%B3%D9%8A%D8%B11"/>
          <p:cNvPicPr>
            <a:picLocks noChangeAspect="1" noChangeArrowheads="1"/>
          </p:cNvPicPr>
          <p:nvPr/>
        </p:nvPicPr>
        <p:blipFill>
          <a:blip r:embed="rId2">
            <a:lum bright="20000"/>
          </a:blip>
          <a:srcRect/>
          <a:stretch>
            <a:fillRect/>
          </a:stretch>
        </p:blipFill>
        <p:spPr bwMode="auto">
          <a:xfrm>
            <a:off x="3952860" y="285728"/>
            <a:ext cx="1500166" cy="1292106"/>
          </a:xfrm>
          <a:prstGeom prst="rect">
            <a:avLst/>
          </a:prstGeom>
          <a:noFill/>
          <a:ln w="9525">
            <a:noFill/>
            <a:miter lim="800000"/>
            <a:headEnd/>
            <a:tailEnd/>
          </a:ln>
        </p:spPr>
      </p:pic>
      <p:pic>
        <p:nvPicPr>
          <p:cNvPr id="38914" name="Picture 2" descr="sun_planets_0"/>
          <p:cNvPicPr>
            <a:picLocks noChangeAspect="1" noChangeArrowheads="1"/>
          </p:cNvPicPr>
          <p:nvPr/>
        </p:nvPicPr>
        <p:blipFill>
          <a:blip r:embed="rId3"/>
          <a:srcRect/>
          <a:stretch>
            <a:fillRect/>
          </a:stretch>
        </p:blipFill>
        <p:spPr bwMode="auto">
          <a:xfrm>
            <a:off x="2166910" y="3286124"/>
            <a:ext cx="3000396" cy="2286016"/>
          </a:xfrm>
          <a:prstGeom prst="rect">
            <a:avLst/>
          </a:prstGeom>
          <a:noFill/>
          <a:ln w="9525">
            <a:noFill/>
            <a:miter lim="800000"/>
            <a:headEnd/>
            <a:tailEnd/>
          </a:ln>
        </p:spPr>
      </p:pic>
      <p:pic>
        <p:nvPicPr>
          <p:cNvPr id="9" name="صورة 8" descr="d6176081d13abb253a36fa350b752c9a_350x150.gif"/>
          <p:cNvPicPr>
            <a:picLocks noChangeAspect="1"/>
          </p:cNvPicPr>
          <p:nvPr/>
        </p:nvPicPr>
        <p:blipFill>
          <a:blip r:embed="rId4"/>
          <a:stretch>
            <a:fillRect/>
          </a:stretch>
        </p:blipFill>
        <p:spPr>
          <a:xfrm>
            <a:off x="2095472" y="1643051"/>
            <a:ext cx="2786082" cy="1178727"/>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700"/>
                            </p:stCondLst>
                            <p:childTnLst>
                              <p:par>
                                <p:cTn id="9" presetID="54" presetClass="entr" presetSubtype="0" accel="100000" fill="hold" nodeType="afterEffect">
                                  <p:stCondLst>
                                    <p:cond delay="0"/>
                                  </p:stCondLst>
                                  <p:childTnLst>
                                    <p:set>
                                      <p:cBhvr>
                                        <p:cTn id="10" dur="1" fill="hold">
                                          <p:stCondLst>
                                            <p:cond delay="0"/>
                                          </p:stCondLst>
                                        </p:cTn>
                                        <p:tgtEl>
                                          <p:spTgt spid="38913"/>
                                        </p:tgtEl>
                                        <p:attrNameLst>
                                          <p:attrName>style.visibility</p:attrName>
                                        </p:attrNameLst>
                                      </p:cBhvr>
                                      <p:to>
                                        <p:strVal val="visible"/>
                                      </p:to>
                                    </p:set>
                                    <p:anim calcmode="lin" valueType="num">
                                      <p:cBhvr>
                                        <p:cTn id="11" dur="500" fill="hold"/>
                                        <p:tgtEl>
                                          <p:spTgt spid="38913"/>
                                        </p:tgtEl>
                                        <p:attrNameLst>
                                          <p:attrName>ppt_w</p:attrName>
                                        </p:attrNameLst>
                                      </p:cBhvr>
                                      <p:tavLst>
                                        <p:tav tm="0">
                                          <p:val>
                                            <p:strVal val="#ppt_w*0.05"/>
                                          </p:val>
                                        </p:tav>
                                        <p:tav tm="100000">
                                          <p:val>
                                            <p:strVal val="#ppt_w"/>
                                          </p:val>
                                        </p:tav>
                                      </p:tavLst>
                                    </p:anim>
                                    <p:anim calcmode="lin" valueType="num">
                                      <p:cBhvr>
                                        <p:cTn id="12" dur="500" fill="hold"/>
                                        <p:tgtEl>
                                          <p:spTgt spid="38913"/>
                                        </p:tgtEl>
                                        <p:attrNameLst>
                                          <p:attrName>ppt_h</p:attrName>
                                        </p:attrNameLst>
                                      </p:cBhvr>
                                      <p:tavLst>
                                        <p:tav tm="0">
                                          <p:val>
                                            <p:strVal val="#ppt_h"/>
                                          </p:val>
                                        </p:tav>
                                        <p:tav tm="100000">
                                          <p:val>
                                            <p:strVal val="#ppt_h"/>
                                          </p:val>
                                        </p:tav>
                                      </p:tavLst>
                                    </p:anim>
                                    <p:anim calcmode="lin" valueType="num">
                                      <p:cBhvr>
                                        <p:cTn id="13" dur="500" fill="hold"/>
                                        <p:tgtEl>
                                          <p:spTgt spid="38913"/>
                                        </p:tgtEl>
                                        <p:attrNameLst>
                                          <p:attrName>ppt_x</p:attrName>
                                        </p:attrNameLst>
                                      </p:cBhvr>
                                      <p:tavLst>
                                        <p:tav tm="0">
                                          <p:val>
                                            <p:strVal val="#ppt_x-.2"/>
                                          </p:val>
                                        </p:tav>
                                        <p:tav tm="100000">
                                          <p:val>
                                            <p:strVal val="#ppt_x"/>
                                          </p:val>
                                        </p:tav>
                                      </p:tavLst>
                                    </p:anim>
                                    <p:anim calcmode="lin" valueType="num">
                                      <p:cBhvr>
                                        <p:cTn id="14" dur="500" fill="hold"/>
                                        <p:tgtEl>
                                          <p:spTgt spid="38913"/>
                                        </p:tgtEl>
                                        <p:attrNameLst>
                                          <p:attrName>ppt_y</p:attrName>
                                        </p:attrNameLst>
                                      </p:cBhvr>
                                      <p:tavLst>
                                        <p:tav tm="0">
                                          <p:val>
                                            <p:strVal val="#ppt_y"/>
                                          </p:val>
                                        </p:tav>
                                        <p:tav tm="100000">
                                          <p:val>
                                            <p:strVal val="#ppt_y"/>
                                          </p:val>
                                        </p:tav>
                                      </p:tavLst>
                                    </p:anim>
                                    <p:animEffect transition="in" filter="fade">
                                      <p:cBhvr>
                                        <p:cTn id="15" dur="500"/>
                                        <p:tgtEl>
                                          <p:spTgt spid="38913"/>
                                        </p:tgtEl>
                                      </p:cBhvr>
                                    </p:animEffect>
                                  </p:childTnLst>
                                </p:cTn>
                              </p:par>
                            </p:childTnLst>
                          </p:cTn>
                        </p:par>
                        <p:par>
                          <p:cTn id="16" fill="hold">
                            <p:stCondLst>
                              <p:cond delay="1200"/>
                            </p:stCondLst>
                            <p:childTnLst>
                              <p:par>
                                <p:cTn id="17" presetID="49" presetClass="entr" presetSubtype="0" decel="10000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par>
                          <p:cTn id="23" fill="hold">
                            <p:stCondLst>
                              <p:cond delay="1700"/>
                            </p:stCondLst>
                            <p:childTnLst>
                              <p:par>
                                <p:cTn id="24" presetID="9"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200"/>
                            </p:stCondLst>
                            <p:childTnLst>
                              <p:par>
                                <p:cTn id="28" presetID="5" presetClass="entr" presetSubtype="1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par>
                                <p:cTn id="31" presetID="51" presetClass="entr" presetSubtype="0" fill="hold" nodeType="withEffect">
                                  <p:stCondLst>
                                    <p:cond delay="0"/>
                                  </p:stCondLst>
                                  <p:childTnLst>
                                    <p:set>
                                      <p:cBhvr>
                                        <p:cTn id="32" dur="1" fill="hold">
                                          <p:stCondLst>
                                            <p:cond delay="0"/>
                                          </p:stCondLst>
                                        </p:cTn>
                                        <p:tgtEl>
                                          <p:spTgt spid="38914"/>
                                        </p:tgtEl>
                                        <p:attrNameLst>
                                          <p:attrName>style.visibility</p:attrName>
                                        </p:attrNameLst>
                                      </p:cBhvr>
                                      <p:to>
                                        <p:strVal val="visible"/>
                                      </p:to>
                                    </p:set>
                                    <p:animEffect transition="in" filter="fade">
                                      <p:cBhvr>
                                        <p:cTn id="33" dur="770" decel="100000"/>
                                        <p:tgtEl>
                                          <p:spTgt spid="38914"/>
                                        </p:tgtEl>
                                      </p:cBhvr>
                                    </p:animEffect>
                                    <p:animScale>
                                      <p:cBhvr>
                                        <p:cTn id="34" dur="770" decel="100000"/>
                                        <p:tgtEl>
                                          <p:spTgt spid="38914"/>
                                        </p:tgtEl>
                                      </p:cBhvr>
                                      <p:from x="10000" y="10000"/>
                                      <p:to x="200000" y="450000"/>
                                    </p:animScale>
                                    <p:animScale>
                                      <p:cBhvr>
                                        <p:cTn id="35" dur="1230" accel="100000" fill="hold">
                                          <p:stCondLst>
                                            <p:cond delay="770"/>
                                          </p:stCondLst>
                                        </p:cTn>
                                        <p:tgtEl>
                                          <p:spTgt spid="38914"/>
                                        </p:tgtEl>
                                      </p:cBhvr>
                                      <p:from x="200000" y="450000"/>
                                      <p:to x="100000" y="100000"/>
                                    </p:animScale>
                                    <p:set>
                                      <p:cBhvr>
                                        <p:cTn id="36" dur="770" fill="hold"/>
                                        <p:tgtEl>
                                          <p:spTgt spid="38914"/>
                                        </p:tgtEl>
                                        <p:attrNameLst>
                                          <p:attrName>ppt_x</p:attrName>
                                        </p:attrNameLst>
                                      </p:cBhvr>
                                      <p:to>
                                        <p:strVal val="(0.5)"/>
                                      </p:to>
                                    </p:set>
                                    <p:anim from="(0.5)" to="(#ppt_x)" calcmode="lin" valueType="num">
                                      <p:cBhvr>
                                        <p:cTn id="37" dur="1230" accel="100000" fill="hold">
                                          <p:stCondLst>
                                            <p:cond delay="770"/>
                                          </p:stCondLst>
                                        </p:cTn>
                                        <p:tgtEl>
                                          <p:spTgt spid="38914"/>
                                        </p:tgtEl>
                                        <p:attrNameLst>
                                          <p:attrName>ppt_x</p:attrName>
                                        </p:attrNameLst>
                                      </p:cBhvr>
                                    </p:anim>
                                    <p:set>
                                      <p:cBhvr>
                                        <p:cTn id="38" dur="770" fill="hold"/>
                                        <p:tgtEl>
                                          <p:spTgt spid="38914"/>
                                        </p:tgtEl>
                                        <p:attrNameLst>
                                          <p:attrName>ppt_y</p:attrName>
                                        </p:attrNameLst>
                                      </p:cBhvr>
                                      <p:to>
                                        <p:strVal val="(#ppt_y+0.4)"/>
                                      </p:to>
                                    </p:set>
                                    <p:anim from="(#ppt_y+0.4)" to="(#ppt_y)" calcmode="lin" valueType="num">
                                      <p:cBhvr>
                                        <p:cTn id="39" dur="1230" accel="100000" fill="hold">
                                          <p:stCondLst>
                                            <p:cond delay="770"/>
                                          </p:stCondLst>
                                        </p:cTn>
                                        <p:tgtEl>
                                          <p:spTgt spid="389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428625" y="640019"/>
            <a:ext cx="11133137" cy="181588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sz="2800" dirty="0">
                <a:latin typeface="Times New Roman" panose="02020603050405020304" pitchFamily="18" charset="0"/>
                <a:cs typeface="Times New Roman" panose="02020603050405020304" pitchFamily="18" charset="0"/>
              </a:rPr>
              <a:t>يجلس طفل وزنه </a:t>
            </a:r>
            <a:r>
              <a:rPr lang="en-US" sz="2800" dirty="0">
                <a:latin typeface="Times New Roman" panose="02020603050405020304" pitchFamily="18" charset="0"/>
                <a:cs typeface="Times New Roman" panose="02020603050405020304" pitchFamily="18" charset="0"/>
              </a:rPr>
              <a:t>364 N </a:t>
            </a:r>
            <a:r>
              <a:rPr lang="ar-EG" sz="2800" dirty="0">
                <a:latin typeface="Times New Roman" panose="02020603050405020304" pitchFamily="18" charset="0"/>
                <a:cs typeface="Times New Roman" panose="02020603050405020304" pitchFamily="18" charset="0"/>
              </a:rPr>
              <a:t>على كرسي ثلاثي الأرجل يزن </a:t>
            </a:r>
            <a:r>
              <a:rPr lang="en-US" sz="2800" dirty="0">
                <a:latin typeface="Times New Roman" panose="02020603050405020304" pitchFamily="18" charset="0"/>
                <a:cs typeface="Times New Roman" panose="02020603050405020304" pitchFamily="18" charset="0"/>
              </a:rPr>
              <a:t>41 N</a:t>
            </a:r>
            <a:r>
              <a:rPr lang="ar-EG" sz="2800" dirty="0">
                <a:latin typeface="Times New Roman" panose="02020603050405020304" pitchFamily="18" charset="0"/>
                <a:cs typeface="Times New Roman" panose="02020603050405020304" pitchFamily="18" charset="0"/>
              </a:rPr>
              <a:t>، بحيث تلامس قواعد الأرجل سطح الأرض على مساحة مقدرها </a:t>
            </a:r>
            <a:r>
              <a:rPr lang="en-US" sz="2800" dirty="0">
                <a:latin typeface="Times New Roman" panose="02020603050405020304" pitchFamily="18" charset="0"/>
                <a:cs typeface="Times New Roman" panose="02020603050405020304" pitchFamily="18" charset="0"/>
              </a:rPr>
              <a:t>19.3 cm</a:t>
            </a:r>
            <a:r>
              <a:rPr lang="en-US" sz="2800" baseline="30000" dirty="0">
                <a:latin typeface="Times New Roman" panose="02020603050405020304" pitchFamily="18" charset="0"/>
                <a:cs typeface="Times New Roman" panose="02020603050405020304" pitchFamily="18" charset="0"/>
              </a:rPr>
              <a:t>2</a:t>
            </a:r>
            <a:r>
              <a:rPr lang="ar-EG"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eaLnBrk="1" hangingPunct="1"/>
            <a:r>
              <a:rPr lang="en-US" sz="2800" dirty="0">
                <a:latin typeface="Times New Roman" panose="02020603050405020304" pitchFamily="18" charset="0"/>
                <a:cs typeface="Times New Roman" panose="02020603050405020304" pitchFamily="18" charset="0"/>
              </a:rPr>
              <a:t>.a</a:t>
            </a:r>
            <a:r>
              <a:rPr lang="ar-EG" sz="2800" dirty="0">
                <a:latin typeface="Times New Roman" panose="02020603050405020304" pitchFamily="18" charset="0"/>
                <a:cs typeface="Times New Roman" panose="02020603050405020304" pitchFamily="18" charset="0"/>
              </a:rPr>
              <a:t> ما متوسط الضغط الذي يؤثر به الطفل والكرسي في سطح الأرض؟</a:t>
            </a:r>
            <a:endParaRPr lang="en-US" sz="2800" dirty="0">
              <a:latin typeface="Times New Roman" panose="02020603050405020304" pitchFamily="18" charset="0"/>
              <a:cs typeface="Times New Roman" panose="02020603050405020304" pitchFamily="18" charset="0"/>
            </a:endParaRPr>
          </a:p>
          <a:p>
            <a:pPr eaLnBrk="1" hangingPunct="1"/>
            <a:r>
              <a:rPr lang="en-US" sz="2800" dirty="0">
                <a:latin typeface="Times New Roman" panose="02020603050405020304" pitchFamily="18" charset="0"/>
                <a:cs typeface="Times New Roman" panose="02020603050405020304" pitchFamily="18" charset="0"/>
              </a:rPr>
              <a:t>.b</a:t>
            </a:r>
            <a:r>
              <a:rPr lang="ar-EG" sz="2800" dirty="0">
                <a:latin typeface="Times New Roman" panose="02020603050405020304" pitchFamily="18" charset="0"/>
                <a:cs typeface="Times New Roman" panose="02020603050405020304" pitchFamily="18" charset="0"/>
              </a:rPr>
              <a:t> كيف يتغير الضغط عندما يميل الطفل وتلامس رجلان فقط من أرجل الكرسي الأرض؟</a:t>
            </a:r>
            <a:endParaRPr lang="en-US" sz="2800" dirty="0">
              <a:latin typeface="Times New Roman" panose="02020603050405020304" pitchFamily="18" charset="0"/>
              <a:cs typeface="Times New Roman" panose="02020603050405020304" pitchFamily="18" charset="0"/>
            </a:endParaRPr>
          </a:p>
        </p:txBody>
      </p:sp>
      <p:sp>
        <p:nvSpPr>
          <p:cNvPr id="3" name="شكل بيضاوي 2"/>
          <p:cNvSpPr/>
          <p:nvPr/>
        </p:nvSpPr>
        <p:spPr>
          <a:xfrm>
            <a:off x="8043862" y="0"/>
            <a:ext cx="1771650" cy="585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مثال 1</a:t>
            </a:r>
          </a:p>
        </p:txBody>
      </p:sp>
      <p:pic>
        <p:nvPicPr>
          <p:cNvPr id="4" name="Picture 2"/>
          <p:cNvPicPr>
            <a:picLocks noChangeAspect="1" noChangeArrowheads="1"/>
          </p:cNvPicPr>
          <p:nvPr/>
        </p:nvPicPr>
        <p:blipFill rotWithShape="1">
          <a:blip r:embed="rId2">
            <a:lum bright="-20000" contrast="42000"/>
            <a:extLst>
              <a:ext uri="{28A0092B-C50C-407E-A947-70E740481C1C}">
                <a14:useLocalDpi xmlns:a14="http://schemas.microsoft.com/office/drawing/2010/main" val="0"/>
              </a:ext>
            </a:extLst>
          </a:blip>
          <a:srcRect l="29472" t="50303" r="31175" b="3939"/>
          <a:stretch/>
        </p:blipFill>
        <p:spPr bwMode="auto">
          <a:xfrm>
            <a:off x="171450" y="2628900"/>
            <a:ext cx="37147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lum bright="-20000" contrast="42000"/>
            <a:extLst>
              <a:ext uri="{28A0092B-C50C-407E-A947-70E740481C1C}">
                <a14:useLocalDpi xmlns:a14="http://schemas.microsoft.com/office/drawing/2010/main" val="0"/>
              </a:ext>
            </a:extLst>
          </a:blip>
          <a:srcRect/>
          <a:stretch>
            <a:fillRect/>
          </a:stretch>
        </p:blipFill>
        <p:spPr bwMode="auto">
          <a:xfrm>
            <a:off x="4135437" y="4367508"/>
            <a:ext cx="357187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lum bright="-20000" contrast="42000"/>
            <a:extLst>
              <a:ext uri="{28A0092B-C50C-407E-A947-70E740481C1C}">
                <a14:useLocalDpi xmlns:a14="http://schemas.microsoft.com/office/drawing/2010/main" val="0"/>
              </a:ext>
            </a:extLst>
          </a:blip>
          <a:srcRect/>
          <a:stretch>
            <a:fillRect/>
          </a:stretch>
        </p:blipFill>
        <p:spPr bwMode="auto">
          <a:xfrm>
            <a:off x="4143375" y="2510133"/>
            <a:ext cx="4071938"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2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par>
                          <p:cTn id="14" fill="hold">
                            <p:stCondLst>
                              <p:cond delay="1500"/>
                            </p:stCondLst>
                            <p:childTnLst>
                              <p:par>
                                <p:cTn id="15" presetID="16" presetClass="entr" presetSubtype="2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871513" y="214302"/>
            <a:ext cx="10644212"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sz="3200" dirty="0">
                <a:latin typeface="Times New Roman" panose="02020603050405020304" pitchFamily="18" charset="0"/>
                <a:cs typeface="Times New Roman" panose="02020603050405020304" pitchFamily="18" charset="0"/>
              </a:rPr>
              <a:t>1. إذا كان الضغط الجوي عند مستوى سطح البحر يساوي </a:t>
            </a:r>
            <a:r>
              <a:rPr lang="en-US" sz="3200" dirty="0">
                <a:latin typeface="Times New Roman" panose="02020603050405020304" pitchFamily="18" charset="0"/>
                <a:cs typeface="Times New Roman" panose="02020603050405020304" pitchFamily="18" charset="0"/>
              </a:rPr>
              <a:t>1.0 × 10</a:t>
            </a:r>
            <a:r>
              <a:rPr lang="en-US" sz="3200" baseline="30000" dirty="0">
                <a:latin typeface="Times New Roman" panose="02020603050405020304" pitchFamily="18" charset="0"/>
                <a:cs typeface="Times New Roman" panose="02020603050405020304" pitchFamily="18" charset="0"/>
              </a:rPr>
              <a:t>5</a:t>
            </a:r>
            <a:r>
              <a:rPr lang="en-US" sz="3200" dirty="0">
                <a:latin typeface="Times New Roman" panose="02020603050405020304" pitchFamily="18" charset="0"/>
                <a:cs typeface="Times New Roman" panose="02020603050405020304" pitchFamily="18" charset="0"/>
              </a:rPr>
              <a:t> Pa</a:t>
            </a:r>
            <a:r>
              <a:rPr lang="ar-EG" sz="3200" dirty="0">
                <a:latin typeface="Times New Roman" panose="02020603050405020304" pitchFamily="18" charset="0"/>
                <a:cs typeface="Times New Roman" panose="02020603050405020304" pitchFamily="18" charset="0"/>
              </a:rPr>
              <a:t> تقريباً، فما مقدار القوة التي يؤثر بها الهواء عند مستوى سطح البحر في سطح مكتب طوله </a:t>
            </a:r>
            <a:r>
              <a:rPr lang="en-US" sz="3200" dirty="0">
                <a:latin typeface="Times New Roman" panose="02020603050405020304" pitchFamily="18" charset="0"/>
                <a:cs typeface="Times New Roman" panose="02020603050405020304" pitchFamily="18" charset="0"/>
              </a:rPr>
              <a:t>152 cm</a:t>
            </a:r>
            <a:r>
              <a:rPr lang="ar-EG" sz="3200" dirty="0">
                <a:latin typeface="Times New Roman" panose="02020603050405020304" pitchFamily="18" charset="0"/>
                <a:cs typeface="Times New Roman" panose="02020603050405020304" pitchFamily="18" charset="0"/>
              </a:rPr>
              <a:t> وعرضه </a:t>
            </a:r>
            <a:r>
              <a:rPr lang="en-US" sz="3200" dirty="0">
                <a:latin typeface="Times New Roman" panose="02020603050405020304" pitchFamily="18" charset="0"/>
                <a:cs typeface="Times New Roman" panose="02020603050405020304" pitchFamily="18" charset="0"/>
              </a:rPr>
              <a:t>76 cm</a:t>
            </a:r>
            <a:r>
              <a:rPr lang="ar-EG" sz="3200" dirty="0">
                <a:latin typeface="Times New Roman" panose="02020603050405020304" pitchFamily="18" charset="0"/>
                <a:cs typeface="Times New Roman" panose="02020603050405020304" pitchFamily="18" charset="0"/>
              </a:rPr>
              <a:t>؟</a:t>
            </a:r>
            <a:endParaRPr lang="ar-EG" sz="320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مربع نص 3">
                <a:extLst>
                  <a:ext uri="{FF2B5EF4-FFF2-40B4-BE49-F238E27FC236}">
                    <a16:creationId xmlns="" xmlns:a16="http://schemas.microsoft.com/office/drawing/2014/main" id="{432675FA-703D-45CC-ABB6-B01172550F92}"/>
                  </a:ext>
                </a:extLst>
              </p:cNvPr>
              <p:cNvSpPr txBox="1"/>
              <p:nvPr/>
            </p:nvSpPr>
            <p:spPr>
              <a:xfrm>
                <a:off x="871513" y="2007018"/>
                <a:ext cx="4487068"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SA" sz="2800" dirty="0"/>
                  <a:t>المساحة </a:t>
                </a:r>
              </a:p>
              <a:p>
                <a:pPr algn="l" rtl="0"/>
                <a:r>
                  <a:rPr lang="en-US" sz="2800" dirty="0"/>
                  <a:t>A = (152 ) (76)</a:t>
                </a:r>
              </a:p>
              <a:p>
                <a:pPr algn="l" rtl="0"/>
                <a:r>
                  <a:rPr lang="en-US" sz="2800" dirty="0"/>
                  <a:t>A =11552cm</a:t>
                </a:r>
                <a:r>
                  <a:rPr lang="en-US" sz="2800" baseline="30000" dirty="0"/>
                  <a:t>2</a:t>
                </a:r>
                <a:endParaRPr lang="en-US" sz="2800" dirty="0"/>
              </a:p>
              <a:p>
                <a:pPr algn="l" rtl="0"/>
                <a:r>
                  <a:rPr lang="en-US" sz="2800" dirty="0">
                    <a:solidFill>
                      <a:srgbClr val="FF0000"/>
                    </a:solidFill>
                  </a:rPr>
                  <a:t>  </a:t>
                </a:r>
                <a14:m>
                  <m:oMath xmlns:m="http://schemas.openxmlformats.org/officeDocument/2006/math">
                    <m:r>
                      <a:rPr lang="ar-SA" sz="2800" dirty="0" smtClean="0">
                        <a:solidFill>
                          <a:srgbClr val="FF0000"/>
                        </a:solidFill>
                        <a:latin typeface="Cambria Math" panose="02040503050406030204" pitchFamily="18" charset="0"/>
                      </a:rPr>
                      <m:t>÷</m:t>
                    </m:r>
                    <m:r>
                      <a:rPr lang="en-US" sz="2800" b="0" i="0" dirty="0" smtClean="0">
                        <a:solidFill>
                          <a:srgbClr val="FF0000"/>
                        </a:solidFill>
                        <a:latin typeface="Cambria Math" panose="02040503050406030204" pitchFamily="18" charset="0"/>
                      </a:rPr>
                      <m:t>10000</m:t>
                    </m:r>
                  </m:oMath>
                </a14:m>
                <a:r>
                  <a:rPr lang="ar-SA" sz="2800" b="0" dirty="0">
                    <a:solidFill>
                      <a:srgbClr val="FF0000"/>
                    </a:solidFill>
                  </a:rPr>
                  <a:t>للتحويل إلى متر تربيع   </a:t>
                </a:r>
                <a:endParaRPr lang="en-US" sz="2800" b="0" dirty="0">
                  <a:solidFill>
                    <a:srgbClr val="FF0000"/>
                  </a:solidFill>
                </a:endParaRPr>
              </a:p>
              <a:p>
                <a:pPr algn="l" rtl="0"/>
                <a:r>
                  <a:rPr lang="en-US" sz="2800" dirty="0"/>
                  <a:t>= 1.1552 m</a:t>
                </a:r>
                <a:r>
                  <a:rPr lang="en-US" sz="2800" baseline="30000" dirty="0"/>
                  <a:t>2</a:t>
                </a:r>
                <a:endParaRPr lang="ar-SA" sz="2800" dirty="0"/>
              </a:p>
            </p:txBody>
          </p:sp>
        </mc:Choice>
        <mc:Fallback xmlns="">
          <p:sp>
            <p:nvSpPr>
              <p:cNvPr id="4" name="مربع نص 3">
                <a:extLst>
                  <a:ext uri="{FF2B5EF4-FFF2-40B4-BE49-F238E27FC236}">
                    <a16:creationId xmlns:a16="http://schemas.microsoft.com/office/drawing/2014/main" id="{432675FA-703D-45CC-ABB6-B01172550F92}"/>
                  </a:ext>
                </a:extLst>
              </p:cNvPr>
              <p:cNvSpPr txBox="1">
                <a:spLocks noRot="1" noChangeAspect="1" noMove="1" noResize="1" noEditPoints="1" noAdjustHandles="1" noChangeArrowheads="1" noChangeShapeType="1" noTextEdit="1"/>
              </p:cNvSpPr>
              <p:nvPr/>
            </p:nvSpPr>
            <p:spPr>
              <a:xfrm>
                <a:off x="871513" y="2007018"/>
                <a:ext cx="4487068" cy="2246769"/>
              </a:xfrm>
              <a:prstGeom prst="rect">
                <a:avLst/>
              </a:prstGeom>
              <a:blipFill>
                <a:blip r:embed="rId2"/>
                <a:stretch>
                  <a:fillRect l="-2568" t="-2145" r="-2432" b="-6166"/>
                </a:stretch>
              </a:blipFill>
            </p:spPr>
            <p:txBody>
              <a:bodyPr/>
              <a:lstStyle/>
              <a:p>
                <a:r>
                  <a:rPr lang="ar-SA">
                    <a:noFill/>
                  </a:rPr>
                  <a:t> </a:t>
                </a:r>
              </a:p>
            </p:txBody>
          </p:sp>
        </mc:Fallback>
      </mc:AlternateContent>
      <p:sp>
        <p:nvSpPr>
          <p:cNvPr id="5" name="مربع نص 4">
            <a:extLst>
              <a:ext uri="{FF2B5EF4-FFF2-40B4-BE49-F238E27FC236}">
                <a16:creationId xmlns="" xmlns:a16="http://schemas.microsoft.com/office/drawing/2014/main" id="{2B494516-CEF7-45A0-81AE-220BC1BD7DF8}"/>
              </a:ext>
            </a:extLst>
          </p:cNvPr>
          <p:cNvSpPr txBox="1"/>
          <p:nvPr/>
        </p:nvSpPr>
        <p:spPr>
          <a:xfrm>
            <a:off x="1069937" y="4476843"/>
            <a:ext cx="4090219" cy="181588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SA" sz="2800" dirty="0"/>
              <a:t>القوة </a:t>
            </a:r>
          </a:p>
          <a:p>
            <a:pPr algn="l" rtl="0"/>
            <a:r>
              <a:rPr lang="en-US" sz="2800" dirty="0"/>
              <a:t>F = PA</a:t>
            </a:r>
          </a:p>
          <a:p>
            <a:pPr algn="l" rtl="0"/>
            <a:r>
              <a:rPr lang="en-US" sz="2800" dirty="0"/>
              <a:t>F= (100000)(1.1552)</a:t>
            </a:r>
          </a:p>
          <a:p>
            <a:pPr algn="l" rtl="0"/>
            <a:r>
              <a:rPr lang="en-US" sz="2800" dirty="0"/>
              <a:t>F= 115520N</a:t>
            </a:r>
            <a:endParaRPr lang="ar-SA" sz="2800" dirty="0"/>
          </a:p>
        </p:txBody>
      </p:sp>
    </p:spTree>
    <p:extLst>
      <p:ext uri="{BB962C8B-B14F-4D97-AF65-F5344CB8AC3E}">
        <p14:creationId xmlns:p14="http://schemas.microsoft.com/office/powerpoint/2010/main" val="243360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1028701" y="400040"/>
            <a:ext cx="10758487"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sz="2800" dirty="0">
                <a:latin typeface="Times New Roman" panose="02020603050405020304" pitchFamily="18" charset="0"/>
                <a:cs typeface="Times New Roman" panose="02020603050405020304" pitchFamily="18" charset="0"/>
              </a:rPr>
              <a:t>2. يلامس إطار سيارة سطح الأرض بمساحة مستطيلة عرضها </a:t>
            </a:r>
            <a:r>
              <a:rPr lang="en-US" sz="2800" dirty="0">
                <a:latin typeface="Times New Roman" panose="02020603050405020304" pitchFamily="18" charset="0"/>
                <a:cs typeface="Times New Roman" panose="02020603050405020304" pitchFamily="18" charset="0"/>
              </a:rPr>
              <a:t>12 cm</a:t>
            </a:r>
            <a:r>
              <a:rPr lang="ar-EG" sz="2800" dirty="0">
                <a:latin typeface="Times New Roman" panose="02020603050405020304" pitchFamily="18" charset="0"/>
                <a:cs typeface="Times New Roman" panose="02020603050405020304" pitchFamily="18" charset="0"/>
              </a:rPr>
              <a:t> وطولها </a:t>
            </a:r>
            <a:r>
              <a:rPr lang="en-US" sz="2800" dirty="0">
                <a:latin typeface="Times New Roman" panose="02020603050405020304" pitchFamily="18" charset="0"/>
                <a:cs typeface="Times New Roman" panose="02020603050405020304" pitchFamily="18" charset="0"/>
              </a:rPr>
              <a:t>18 cm</a:t>
            </a:r>
            <a:r>
              <a:rPr lang="ar-EG" sz="2800" dirty="0">
                <a:latin typeface="Times New Roman" panose="02020603050405020304" pitchFamily="18" charset="0"/>
                <a:cs typeface="Times New Roman" panose="02020603050405020304" pitchFamily="18" charset="0"/>
              </a:rPr>
              <a:t>، فإذا كانت كتلة السيارة </a:t>
            </a:r>
            <a:r>
              <a:rPr lang="en-US" sz="2800" dirty="0">
                <a:latin typeface="Times New Roman" panose="02020603050405020304" pitchFamily="18" charset="0"/>
                <a:cs typeface="Times New Roman" panose="02020603050405020304" pitchFamily="18" charset="0"/>
              </a:rPr>
              <a:t>925 kg</a:t>
            </a:r>
            <a:r>
              <a:rPr lang="ar-EG" sz="2800" dirty="0">
                <a:latin typeface="Times New Roman" panose="02020603050405020304" pitchFamily="18" charset="0"/>
                <a:cs typeface="Times New Roman" panose="02020603050405020304" pitchFamily="18" charset="0"/>
              </a:rPr>
              <a:t>، فما مقدار الضغط الذي تؤثر به السيارة في سطح الأرض إذا استقرت ساكنة على إطاراتها الأربعة؟</a:t>
            </a:r>
            <a:endParaRPr lang="ar-EG" sz="280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مربع نص 2">
                <a:extLst>
                  <a:ext uri="{FF2B5EF4-FFF2-40B4-BE49-F238E27FC236}">
                    <a16:creationId xmlns="" xmlns:a16="http://schemas.microsoft.com/office/drawing/2014/main" id="{6F5B78BC-70AA-4697-8287-8A96E940EE4E}"/>
                  </a:ext>
                </a:extLst>
              </p:cNvPr>
              <p:cNvSpPr txBox="1"/>
              <p:nvPr/>
            </p:nvSpPr>
            <p:spPr>
              <a:xfrm>
                <a:off x="871513" y="2007018"/>
                <a:ext cx="4487068"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SA" sz="2800" dirty="0"/>
                  <a:t>المساحة </a:t>
                </a:r>
              </a:p>
              <a:p>
                <a:pPr algn="l" rtl="0"/>
                <a:r>
                  <a:rPr lang="en-US" sz="2800" dirty="0"/>
                  <a:t>A = (12 ) (19)</a:t>
                </a:r>
              </a:p>
              <a:p>
                <a:pPr algn="l" rtl="0"/>
                <a:r>
                  <a:rPr lang="en-US" sz="2800" dirty="0"/>
                  <a:t>A =216cm</a:t>
                </a:r>
                <a:r>
                  <a:rPr lang="en-US" sz="2800" baseline="30000" dirty="0"/>
                  <a:t>2</a:t>
                </a:r>
                <a:endParaRPr lang="en-US" sz="2800" dirty="0"/>
              </a:p>
              <a:p>
                <a:pPr algn="l" rtl="0"/>
                <a:r>
                  <a:rPr lang="en-US" sz="2800" dirty="0">
                    <a:solidFill>
                      <a:srgbClr val="FF0000"/>
                    </a:solidFill>
                  </a:rPr>
                  <a:t>  </a:t>
                </a:r>
                <a14:m>
                  <m:oMath xmlns:m="http://schemas.openxmlformats.org/officeDocument/2006/math">
                    <m:r>
                      <a:rPr lang="ar-SA" sz="2800" dirty="0" smtClean="0">
                        <a:solidFill>
                          <a:srgbClr val="FF0000"/>
                        </a:solidFill>
                        <a:latin typeface="Cambria Math" panose="02040503050406030204" pitchFamily="18" charset="0"/>
                      </a:rPr>
                      <m:t>÷</m:t>
                    </m:r>
                    <m:r>
                      <a:rPr lang="en-US" sz="2800" b="0" i="0" dirty="0" smtClean="0">
                        <a:solidFill>
                          <a:srgbClr val="FF0000"/>
                        </a:solidFill>
                        <a:latin typeface="Cambria Math" panose="02040503050406030204" pitchFamily="18" charset="0"/>
                      </a:rPr>
                      <m:t>10000</m:t>
                    </m:r>
                  </m:oMath>
                </a14:m>
                <a:r>
                  <a:rPr lang="ar-SA" sz="2800" b="0" dirty="0">
                    <a:solidFill>
                      <a:srgbClr val="FF0000"/>
                    </a:solidFill>
                  </a:rPr>
                  <a:t>للتحويل إلى متر تربيع   </a:t>
                </a:r>
                <a:endParaRPr lang="en-US" sz="2800" b="0" dirty="0">
                  <a:solidFill>
                    <a:srgbClr val="FF0000"/>
                  </a:solidFill>
                </a:endParaRPr>
              </a:p>
              <a:p>
                <a:pPr algn="l" rtl="0"/>
                <a:r>
                  <a:rPr lang="en-US" sz="2800" dirty="0"/>
                  <a:t>= 0.0216 m</a:t>
                </a:r>
                <a:r>
                  <a:rPr lang="en-US" sz="2800" baseline="30000" dirty="0"/>
                  <a:t>2</a:t>
                </a:r>
              </a:p>
              <a:p>
                <a:pPr algn="l" rtl="0"/>
                <a:r>
                  <a:rPr lang="ar-SA" sz="2800" dirty="0"/>
                  <a:t>لأن السيارة تقف على 4 إطارات </a:t>
                </a:r>
              </a:p>
              <a:p>
                <a:pPr algn="l" rtl="0"/>
                <a:r>
                  <a:rPr lang="en-US" sz="2800" dirty="0"/>
                  <a:t>A = (0.0216 )(4)= 0.0864m</a:t>
                </a:r>
                <a:r>
                  <a:rPr lang="en-US" sz="2800" baseline="30000" dirty="0"/>
                  <a:t>2</a:t>
                </a:r>
              </a:p>
              <a:p>
                <a:pPr algn="l" rtl="0"/>
                <a:endParaRPr lang="ar-SA" sz="2800" dirty="0"/>
              </a:p>
            </p:txBody>
          </p:sp>
        </mc:Choice>
        <mc:Fallback xmlns="">
          <p:sp>
            <p:nvSpPr>
              <p:cNvPr id="3" name="مربع نص 2">
                <a:extLst>
                  <a:ext uri="{FF2B5EF4-FFF2-40B4-BE49-F238E27FC236}">
                    <a16:creationId xmlns:a16="http://schemas.microsoft.com/office/drawing/2014/main" id="{6F5B78BC-70AA-4697-8287-8A96E940EE4E}"/>
                  </a:ext>
                </a:extLst>
              </p:cNvPr>
              <p:cNvSpPr txBox="1">
                <a:spLocks noRot="1" noChangeAspect="1" noMove="1" noResize="1" noEditPoints="1" noAdjustHandles="1" noChangeArrowheads="1" noChangeShapeType="1" noTextEdit="1"/>
              </p:cNvSpPr>
              <p:nvPr/>
            </p:nvSpPr>
            <p:spPr>
              <a:xfrm>
                <a:off x="871513" y="2007018"/>
                <a:ext cx="4487068" cy="3539430"/>
              </a:xfrm>
              <a:prstGeom prst="rect">
                <a:avLst/>
              </a:prstGeom>
              <a:blipFill>
                <a:blip r:embed="rId2"/>
                <a:stretch>
                  <a:fillRect l="-2703" t="-1368" r="-2432"/>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مربع نص 3">
                <a:extLst>
                  <a:ext uri="{FF2B5EF4-FFF2-40B4-BE49-F238E27FC236}">
                    <a16:creationId xmlns="" xmlns:a16="http://schemas.microsoft.com/office/drawing/2014/main" id="{7D37F932-AC5B-4CED-95A0-F24F7E7BC4E8}"/>
                  </a:ext>
                </a:extLst>
              </p:cNvPr>
              <p:cNvSpPr txBox="1"/>
              <p:nvPr/>
            </p:nvSpPr>
            <p:spPr>
              <a:xfrm>
                <a:off x="5777682" y="2007018"/>
                <a:ext cx="4090219" cy="2895664"/>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ar-SA" sz="2800" dirty="0"/>
                  <a:t>الضغط</a:t>
                </a:r>
              </a:p>
              <a:p>
                <a:pPr algn="l" rtl="0"/>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r>
                        <a:rPr lang="en-US" sz="2800" i="0" dirty="0" smtClean="0">
                          <a:latin typeface="Cambria Math" panose="02040503050406030204" pitchFamily="18" charset="0"/>
                        </a:rPr>
                        <m:t>=</m:t>
                      </m:r>
                      <m:f>
                        <m:fPr>
                          <m:ctrlPr>
                            <a:rPr lang="en-US" sz="2800" i="1" dirty="0" smtClean="0">
                              <a:latin typeface="Cambria Math" panose="02040503050406030204" pitchFamily="18" charset="0"/>
                            </a:rPr>
                          </m:ctrlPr>
                        </m:fPr>
                        <m:num>
                          <m:r>
                            <a:rPr lang="en-US" sz="2800" i="1" dirty="0" smtClean="0">
                              <a:latin typeface="Cambria Math" panose="02040503050406030204" pitchFamily="18" charset="0"/>
                            </a:rPr>
                            <m:t>𝐹</m:t>
                          </m:r>
                        </m:num>
                        <m:den>
                          <m:r>
                            <a:rPr lang="en-US" sz="2800" i="1" dirty="0" smtClean="0">
                              <a:latin typeface="Cambria Math" panose="02040503050406030204" pitchFamily="18" charset="0"/>
                            </a:rPr>
                            <m:t>𝐴</m:t>
                          </m:r>
                        </m:den>
                      </m:f>
                    </m:oMath>
                  </m:oMathPara>
                </a14:m>
                <a:endParaRPr lang="en-US" sz="2800" dirty="0"/>
              </a:p>
              <a:p>
                <a:pPr algn="l" rtl="0"/>
                <a14:m>
                  <m:oMath xmlns:m="http://schemas.openxmlformats.org/officeDocument/2006/math">
                    <m:r>
                      <a:rPr lang="en-US" sz="3200" i="1" dirty="0" smtClean="0">
                        <a:latin typeface="Cambria Math" panose="02040503050406030204" pitchFamily="18" charset="0"/>
                      </a:rPr>
                      <m:t>𝑃</m:t>
                    </m:r>
                    <m:r>
                      <a:rPr lang="en-US" sz="3200" i="0" dirty="0" smtClean="0">
                        <a:latin typeface="Cambria Math" panose="02040503050406030204" pitchFamily="18" charset="0"/>
                      </a:rPr>
                      <m:t>=</m:t>
                    </m:r>
                    <m:f>
                      <m:fPr>
                        <m:ctrlPr>
                          <a:rPr lang="en-US" sz="3200" i="1" dirty="0" smtClean="0">
                            <a:latin typeface="Cambria Math" panose="02040503050406030204" pitchFamily="18" charset="0"/>
                          </a:rPr>
                        </m:ctrlPr>
                      </m:fPr>
                      <m:num>
                        <m:r>
                          <a:rPr lang="en-US" sz="3200" i="1" dirty="0" smtClean="0">
                            <a:latin typeface="Cambria Math" panose="02040503050406030204" pitchFamily="18" charset="0"/>
                          </a:rPr>
                          <m:t>𝑚𝑔</m:t>
                        </m:r>
                      </m:num>
                      <m:den>
                        <m:r>
                          <a:rPr lang="en-US" sz="3200" i="1" dirty="0" smtClean="0">
                            <a:latin typeface="Cambria Math" panose="02040503050406030204" pitchFamily="18" charset="0"/>
                          </a:rPr>
                          <m:t>𝐴</m:t>
                        </m:r>
                      </m:den>
                    </m:f>
                  </m:oMath>
                </a14:m>
                <a:r>
                  <a:rPr lang="en-US" sz="3200" dirty="0"/>
                  <a:t> = </a:t>
                </a:r>
                <a14:m>
                  <m:oMath xmlns:m="http://schemas.openxmlformats.org/officeDocument/2006/math">
                    <m:f>
                      <m:fPr>
                        <m:ctrlPr>
                          <a:rPr lang="en-US" sz="3200" i="1" dirty="0" smtClean="0">
                            <a:latin typeface="Cambria Math" panose="02040503050406030204" pitchFamily="18" charset="0"/>
                          </a:rPr>
                        </m:ctrlPr>
                      </m:fPr>
                      <m:num>
                        <m:r>
                          <a:rPr lang="en-US" sz="3200" dirty="0" smtClean="0">
                            <a:latin typeface="Cambria Math" panose="02040503050406030204" pitchFamily="18" charset="0"/>
                          </a:rPr>
                          <m:t>9065</m:t>
                        </m:r>
                      </m:num>
                      <m:den>
                        <m:r>
                          <a:rPr lang="en-US" sz="3200" i="0" dirty="0" smtClean="0">
                            <a:latin typeface="Cambria Math" panose="02040503050406030204" pitchFamily="18" charset="0"/>
                          </a:rPr>
                          <m:t>0</m:t>
                        </m:r>
                        <m:r>
                          <a:rPr lang="en-US" sz="3200" i="0" dirty="0" smtClean="0">
                            <a:latin typeface="Cambria Math" panose="02040503050406030204" pitchFamily="18" charset="0"/>
                          </a:rPr>
                          <m:t>.</m:t>
                        </m:r>
                        <m:r>
                          <a:rPr lang="en-US" sz="3200" i="0" dirty="0" smtClean="0">
                            <a:latin typeface="Cambria Math" panose="02040503050406030204" pitchFamily="18" charset="0"/>
                          </a:rPr>
                          <m:t>0864</m:t>
                        </m:r>
                      </m:den>
                    </m:f>
                    <m:r>
                      <a:rPr lang="en-US" sz="3200" b="0" i="1" dirty="0" smtClean="0">
                        <a:latin typeface="Cambria Math" panose="02040503050406030204" pitchFamily="18" charset="0"/>
                      </a:rPr>
                      <m:t> </m:t>
                    </m:r>
                  </m:oMath>
                </a14:m>
                <a:endParaRPr lang="en-US" sz="3200" b="0" dirty="0"/>
              </a:p>
              <a:p>
                <a:pPr algn="l" rtl="0"/>
                <a:r>
                  <a:rPr lang="en-US" sz="2800" dirty="0"/>
                  <a:t>    </a:t>
                </a:r>
              </a:p>
              <a:p>
                <a:pPr algn="l" rtl="0"/>
                <a:r>
                  <a:rPr lang="en-US" sz="2800" dirty="0"/>
                  <a:t>      = 104918.9 pa</a:t>
                </a:r>
              </a:p>
            </p:txBody>
          </p:sp>
        </mc:Choice>
        <mc:Fallback xmlns="">
          <p:sp>
            <p:nvSpPr>
              <p:cNvPr id="4" name="مربع نص 3">
                <a:extLst>
                  <a:ext uri="{FF2B5EF4-FFF2-40B4-BE49-F238E27FC236}">
                    <a16:creationId xmlns:a16="http://schemas.microsoft.com/office/drawing/2014/main" id="{7D37F932-AC5B-4CED-95A0-F24F7E7BC4E8}"/>
                  </a:ext>
                </a:extLst>
              </p:cNvPr>
              <p:cNvSpPr txBox="1">
                <a:spLocks noRot="1" noChangeAspect="1" noMove="1" noResize="1" noEditPoints="1" noAdjustHandles="1" noChangeArrowheads="1" noChangeShapeType="1" noTextEdit="1"/>
              </p:cNvSpPr>
              <p:nvPr/>
            </p:nvSpPr>
            <p:spPr>
              <a:xfrm>
                <a:off x="5777682" y="2007018"/>
                <a:ext cx="4090219" cy="2895664"/>
              </a:xfrm>
              <a:prstGeom prst="rect">
                <a:avLst/>
              </a:prstGeom>
              <a:blipFill>
                <a:blip r:embed="rId3"/>
                <a:stretch>
                  <a:fillRect t="-1670" r="-2667" b="-4593"/>
                </a:stretch>
              </a:blipFill>
            </p:spPr>
            <p:txBody>
              <a:bodyPr/>
              <a:lstStyle/>
              <a:p>
                <a:r>
                  <a:rPr lang="ar-SA">
                    <a:noFill/>
                  </a:rPr>
                  <a:t> </a:t>
                </a:r>
              </a:p>
            </p:txBody>
          </p:sp>
        </mc:Fallback>
      </mc:AlternateContent>
    </p:spTree>
    <p:extLst>
      <p:ext uri="{BB962C8B-B14F-4D97-AF65-F5344CB8AC3E}">
        <p14:creationId xmlns:p14="http://schemas.microsoft.com/office/powerpoint/2010/main" val="366558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52926" y="185716"/>
            <a:ext cx="3432350" cy="707886"/>
          </a:xfrm>
          <a:prstGeom prst="rect">
            <a:avLst/>
          </a:prstGeom>
        </p:spPr>
        <p:txBody>
          <a:bodyPr wrap="none">
            <a:spAutoFit/>
          </a:bodyPr>
          <a:lstStyle/>
          <a:p>
            <a:r>
              <a:rPr lang="ar-SA" sz="4000" dirty="0">
                <a:solidFill>
                  <a:schemeClr val="tx2"/>
                </a:solidFill>
                <a:cs typeface="PT Bold Heading" pitchFamily="2" charset="-78"/>
              </a:rPr>
              <a:t>قوانيــن الغـــــاز</a:t>
            </a:r>
          </a:p>
        </p:txBody>
      </p:sp>
      <p:sp>
        <p:nvSpPr>
          <p:cNvPr id="4" name="مربع نص 3"/>
          <p:cNvSpPr txBox="1"/>
          <p:nvPr/>
        </p:nvSpPr>
        <p:spPr>
          <a:xfrm>
            <a:off x="2166910" y="892244"/>
            <a:ext cx="8001056" cy="1107996"/>
          </a:xfrm>
          <a:prstGeom prst="rect">
            <a:avLst/>
          </a:prstGeom>
          <a:noFill/>
        </p:spPr>
        <p:txBody>
          <a:bodyPr wrap="square" rtlCol="1">
            <a:spAutoFit/>
          </a:bodyPr>
          <a:lstStyle/>
          <a:p>
            <a:pPr algn="justLow"/>
            <a:r>
              <a:rPr lang="ar-SA" sz="2200" dirty="0">
                <a:solidFill>
                  <a:srgbClr val="C00000"/>
                </a:solidFill>
                <a:cs typeface="PT Bold Heading" pitchFamily="2" charset="-78"/>
              </a:rPr>
              <a:t>قانون بويل :</a:t>
            </a:r>
          </a:p>
          <a:p>
            <a:pPr algn="justLow"/>
            <a:r>
              <a:rPr lang="ar-SA" sz="2200" dirty="0">
                <a:cs typeface="PT Bold Heading" pitchFamily="2" charset="-78"/>
              </a:rPr>
              <a:t>هي أول علاقة تم اكتشافها بين الغازات والضغط اكتشفها احد علماء القرن السابع عشر (روبرت بويل ).</a:t>
            </a:r>
          </a:p>
        </p:txBody>
      </p:sp>
      <p:sp>
        <p:nvSpPr>
          <p:cNvPr id="5" name="مربع نص 4"/>
          <p:cNvSpPr txBox="1"/>
          <p:nvPr/>
        </p:nvSpPr>
        <p:spPr>
          <a:xfrm>
            <a:off x="1119173" y="2271834"/>
            <a:ext cx="9810778" cy="430887"/>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justLow"/>
            <a:r>
              <a:rPr lang="ar-SA" sz="2200" dirty="0" err="1">
                <a:cs typeface="PT Bold Heading" pitchFamily="2" charset="-78"/>
              </a:rPr>
              <a:t>ينص</a:t>
            </a:r>
            <a:r>
              <a:rPr lang="ar-SA" sz="2200" dirty="0">
                <a:cs typeface="PT Bold Heading" pitchFamily="2" charset="-78"/>
              </a:rPr>
              <a:t> قانون بويل على </a:t>
            </a:r>
            <a:r>
              <a:rPr lang="ar-SA" sz="2200" dirty="0">
                <a:ln w="0"/>
                <a:solidFill>
                  <a:schemeClr val="tx1"/>
                </a:solidFill>
                <a:cs typeface="PT Bold Heading" pitchFamily="2" charset="-78"/>
              </a:rPr>
              <a:t>أن حجم عينه محدده من الغاز يتناسب عكسياً مع الضغط المؤثر عليه</a:t>
            </a:r>
          </a:p>
        </p:txBody>
      </p:sp>
      <p:pic>
        <p:nvPicPr>
          <p:cNvPr id="37890" name="Picture 2" descr="hqdefault"/>
          <p:cNvPicPr>
            <a:picLocks noChangeAspect="1" noChangeArrowheads="1"/>
          </p:cNvPicPr>
          <p:nvPr/>
        </p:nvPicPr>
        <p:blipFill>
          <a:blip r:embed="rId2"/>
          <a:srcRect/>
          <a:stretch>
            <a:fillRect/>
          </a:stretch>
        </p:blipFill>
        <p:spPr bwMode="auto">
          <a:xfrm>
            <a:off x="7639052" y="2994512"/>
            <a:ext cx="3571900" cy="2428892"/>
          </a:xfrm>
          <a:prstGeom prst="rect">
            <a:avLst/>
          </a:prstGeom>
          <a:noFill/>
          <a:ln w="9525">
            <a:noFill/>
            <a:miter lim="800000"/>
            <a:headEnd/>
            <a:tailEnd/>
          </a:ln>
        </p:spPr>
      </p:pic>
      <p:sp>
        <p:nvSpPr>
          <p:cNvPr id="10" name="مستطيل 9"/>
          <p:cNvSpPr/>
          <p:nvPr/>
        </p:nvSpPr>
        <p:spPr>
          <a:xfrm>
            <a:off x="3524232" y="6215082"/>
            <a:ext cx="6500826" cy="400110"/>
          </a:xfrm>
          <a:prstGeom prst="rect">
            <a:avLst/>
          </a:prstGeom>
        </p:spPr>
        <p:txBody>
          <a:bodyPr wrap="square">
            <a:spAutoFit/>
          </a:bodyPr>
          <a:lstStyle/>
          <a:p>
            <a:pPr algn="ctr"/>
            <a:r>
              <a:rPr lang="ar-SA" sz="2000" dirty="0">
                <a:cs typeface="PT Bold Heading" pitchFamily="2" charset="-78"/>
              </a:rPr>
              <a:t>إن العلاقة بين ضغط الغاز وحجمه مهمة جدا في رياضة الغطس </a:t>
            </a:r>
          </a:p>
        </p:txBody>
      </p:sp>
      <p:pic>
        <p:nvPicPr>
          <p:cNvPr id="37893" name="Picture 5" descr="boyles-law"/>
          <p:cNvPicPr>
            <a:picLocks noChangeAspect="1" noChangeArrowheads="1"/>
          </p:cNvPicPr>
          <p:nvPr/>
        </p:nvPicPr>
        <p:blipFill>
          <a:blip r:embed="rId3"/>
          <a:srcRect/>
          <a:stretch>
            <a:fillRect/>
          </a:stretch>
        </p:blipFill>
        <p:spPr bwMode="auto">
          <a:xfrm>
            <a:off x="3950499" y="3837938"/>
            <a:ext cx="3643338" cy="2134312"/>
          </a:xfrm>
          <a:prstGeom prst="rect">
            <a:avLst/>
          </a:prstGeom>
          <a:noFill/>
          <a:ln w="9525">
            <a:noFill/>
            <a:miter lim="800000"/>
            <a:headEnd/>
            <a:tailEnd/>
          </a:ln>
        </p:spPr>
      </p:pic>
      <p:pic>
        <p:nvPicPr>
          <p:cNvPr id="37894" name="Picture 6" descr="clipart-cartoon-scuba-diver-512x512-0e46"/>
          <p:cNvPicPr>
            <a:picLocks noChangeAspect="1" noChangeArrowheads="1"/>
          </p:cNvPicPr>
          <p:nvPr/>
        </p:nvPicPr>
        <p:blipFill>
          <a:blip r:embed="rId4"/>
          <a:srcRect/>
          <a:stretch>
            <a:fillRect/>
          </a:stretch>
        </p:blipFill>
        <p:spPr bwMode="auto">
          <a:xfrm>
            <a:off x="1952628" y="5943488"/>
            <a:ext cx="1857356" cy="914536"/>
          </a:xfrm>
          <a:prstGeom prst="rect">
            <a:avLst/>
          </a:prstGeom>
          <a:noFill/>
          <a:ln w="9525">
            <a:noFill/>
            <a:miter lim="800000"/>
            <a:headEnd/>
            <a:tailEnd/>
          </a:ln>
        </p:spPr>
      </p:pic>
      <p:sp>
        <p:nvSpPr>
          <p:cNvPr id="3" name="مستطيل 2"/>
          <p:cNvSpPr/>
          <p:nvPr/>
        </p:nvSpPr>
        <p:spPr>
          <a:xfrm>
            <a:off x="1103494" y="2986979"/>
            <a:ext cx="1882695" cy="76944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ar-SA" sz="4400" dirty="0">
                <a:latin typeface="Calibri" panose="020F0502020204030204" pitchFamily="34" charset="0"/>
                <a:ea typeface="Times New Roman" panose="02020603050405020304" pitchFamily="18" charset="0"/>
                <a:cs typeface="Arial" panose="020B0604020202020204" pitchFamily="34" charset="0"/>
              </a:rPr>
              <a:t>ثابت</a:t>
            </a:r>
            <a:r>
              <a:rPr lang="en-US" sz="4400" dirty="0">
                <a:latin typeface="Calibri" panose="020F0502020204030204" pitchFamily="34" charset="0"/>
                <a:ea typeface="Times New Roman" panose="02020603050405020304" pitchFamily="18" charset="0"/>
                <a:cs typeface="Arial" panose="020B0604020202020204" pitchFamily="34" charset="0"/>
              </a:rPr>
              <a:t>PV=</a:t>
            </a:r>
            <a:endParaRPr lang="ar-SA" sz="4400" dirty="0"/>
          </a:p>
        </p:txBody>
      </p:sp>
      <p:sp>
        <p:nvSpPr>
          <p:cNvPr id="11" name="مستطيل 10"/>
          <p:cNvSpPr/>
          <p:nvPr/>
        </p:nvSpPr>
        <p:spPr>
          <a:xfrm>
            <a:off x="818383" y="4135653"/>
            <a:ext cx="2452916" cy="76944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400" dirty="0">
                <a:latin typeface="Calibri" panose="020F0502020204030204" pitchFamily="34" charset="0"/>
                <a:ea typeface="Times New Roman" panose="02020603050405020304" pitchFamily="18" charset="0"/>
                <a:cs typeface="Arial" panose="020B0604020202020204" pitchFamily="34" charset="0"/>
              </a:rPr>
              <a:t>P</a:t>
            </a:r>
            <a:r>
              <a:rPr lang="en-US" sz="4400" baseline="-25000" dirty="0">
                <a:latin typeface="Calibri" panose="020F0502020204030204" pitchFamily="34" charset="0"/>
                <a:ea typeface="Times New Roman" panose="02020603050405020304" pitchFamily="18" charset="0"/>
                <a:cs typeface="Arial" panose="020B0604020202020204" pitchFamily="34" charset="0"/>
              </a:rPr>
              <a:t>1</a:t>
            </a:r>
            <a:r>
              <a:rPr lang="en-US" sz="4400" dirty="0">
                <a:latin typeface="Calibri" panose="020F0502020204030204" pitchFamily="34" charset="0"/>
                <a:ea typeface="Times New Roman" panose="02020603050405020304" pitchFamily="18" charset="0"/>
                <a:cs typeface="Arial" panose="020B0604020202020204" pitchFamily="34" charset="0"/>
              </a:rPr>
              <a:t>V</a:t>
            </a:r>
            <a:r>
              <a:rPr lang="en-US" sz="4400" baseline="-25000" dirty="0">
                <a:latin typeface="Calibri" panose="020F0502020204030204" pitchFamily="34" charset="0"/>
                <a:ea typeface="Times New Roman" panose="02020603050405020304" pitchFamily="18" charset="0"/>
                <a:cs typeface="Arial" panose="020B0604020202020204" pitchFamily="34" charset="0"/>
              </a:rPr>
              <a:t>1</a:t>
            </a:r>
            <a:r>
              <a:rPr lang="en-US" sz="4400" dirty="0">
                <a:latin typeface="Calibri" panose="020F0502020204030204" pitchFamily="34" charset="0"/>
                <a:ea typeface="Times New Roman" panose="02020603050405020304" pitchFamily="18" charset="0"/>
                <a:cs typeface="Arial" panose="020B0604020202020204" pitchFamily="34" charset="0"/>
              </a:rPr>
              <a:t>=P</a:t>
            </a:r>
            <a:r>
              <a:rPr lang="en-US" sz="4400" baseline="-25000" dirty="0">
                <a:latin typeface="Calibri" panose="020F0502020204030204" pitchFamily="34" charset="0"/>
                <a:ea typeface="Times New Roman" panose="02020603050405020304" pitchFamily="18" charset="0"/>
                <a:cs typeface="Arial" panose="020B0604020202020204" pitchFamily="34" charset="0"/>
              </a:rPr>
              <a:t>2</a:t>
            </a:r>
            <a:r>
              <a:rPr lang="en-US" sz="4400" dirty="0">
                <a:latin typeface="Calibri" panose="020F0502020204030204" pitchFamily="34" charset="0"/>
                <a:ea typeface="Times New Roman" panose="02020603050405020304" pitchFamily="18" charset="0"/>
                <a:cs typeface="Arial" panose="020B0604020202020204" pitchFamily="34" charset="0"/>
              </a:rPr>
              <a:t>V</a:t>
            </a:r>
            <a:r>
              <a:rPr lang="en-US" sz="4400" baseline="-25000" dirty="0">
                <a:latin typeface="Calibri" panose="020F0502020204030204" pitchFamily="34" charset="0"/>
                <a:ea typeface="Times New Roman" panose="02020603050405020304" pitchFamily="18" charset="0"/>
                <a:cs typeface="Arial" panose="020B0604020202020204" pitchFamily="34" charset="0"/>
              </a:rPr>
              <a:t>2</a:t>
            </a:r>
            <a:endParaRPr lang="ar-SA" sz="4400"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1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4620"/>
                            </p:stCondLst>
                            <p:childTnLst>
                              <p:par>
                                <p:cTn id="17" presetID="23" presetClass="entr" presetSubtype="16"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5870"/>
                            </p:stCondLst>
                            <p:childTnLst>
                              <p:par>
                                <p:cTn id="22" presetID="54" presetClass="entr" presetSubtype="0" accel="100000" fill="hold" nodeType="afterEffect">
                                  <p:stCondLst>
                                    <p:cond delay="0"/>
                                  </p:stCondLst>
                                  <p:childTnLst>
                                    <p:set>
                                      <p:cBhvr>
                                        <p:cTn id="23" dur="1" fill="hold">
                                          <p:stCondLst>
                                            <p:cond delay="0"/>
                                          </p:stCondLst>
                                        </p:cTn>
                                        <p:tgtEl>
                                          <p:spTgt spid="37890"/>
                                        </p:tgtEl>
                                        <p:attrNameLst>
                                          <p:attrName>style.visibility</p:attrName>
                                        </p:attrNameLst>
                                      </p:cBhvr>
                                      <p:to>
                                        <p:strVal val="visible"/>
                                      </p:to>
                                    </p:set>
                                    <p:anim calcmode="lin" valueType="num">
                                      <p:cBhvr>
                                        <p:cTn id="24" dur="500" fill="hold"/>
                                        <p:tgtEl>
                                          <p:spTgt spid="37890"/>
                                        </p:tgtEl>
                                        <p:attrNameLst>
                                          <p:attrName>ppt_w</p:attrName>
                                        </p:attrNameLst>
                                      </p:cBhvr>
                                      <p:tavLst>
                                        <p:tav tm="0">
                                          <p:val>
                                            <p:strVal val="#ppt_w*0.05"/>
                                          </p:val>
                                        </p:tav>
                                        <p:tav tm="100000">
                                          <p:val>
                                            <p:strVal val="#ppt_w"/>
                                          </p:val>
                                        </p:tav>
                                      </p:tavLst>
                                    </p:anim>
                                    <p:anim calcmode="lin" valueType="num">
                                      <p:cBhvr>
                                        <p:cTn id="25" dur="500" fill="hold"/>
                                        <p:tgtEl>
                                          <p:spTgt spid="37890"/>
                                        </p:tgtEl>
                                        <p:attrNameLst>
                                          <p:attrName>ppt_h</p:attrName>
                                        </p:attrNameLst>
                                      </p:cBhvr>
                                      <p:tavLst>
                                        <p:tav tm="0">
                                          <p:val>
                                            <p:strVal val="#ppt_h"/>
                                          </p:val>
                                        </p:tav>
                                        <p:tav tm="100000">
                                          <p:val>
                                            <p:strVal val="#ppt_h"/>
                                          </p:val>
                                        </p:tav>
                                      </p:tavLst>
                                    </p:anim>
                                    <p:anim calcmode="lin" valueType="num">
                                      <p:cBhvr>
                                        <p:cTn id="26" dur="500" fill="hold"/>
                                        <p:tgtEl>
                                          <p:spTgt spid="37890"/>
                                        </p:tgtEl>
                                        <p:attrNameLst>
                                          <p:attrName>ppt_x</p:attrName>
                                        </p:attrNameLst>
                                      </p:cBhvr>
                                      <p:tavLst>
                                        <p:tav tm="0">
                                          <p:val>
                                            <p:strVal val="#ppt_x-.2"/>
                                          </p:val>
                                        </p:tav>
                                        <p:tav tm="100000">
                                          <p:val>
                                            <p:strVal val="#ppt_x"/>
                                          </p:val>
                                        </p:tav>
                                      </p:tavLst>
                                    </p:anim>
                                    <p:anim calcmode="lin" valueType="num">
                                      <p:cBhvr>
                                        <p:cTn id="27" dur="500" fill="hold"/>
                                        <p:tgtEl>
                                          <p:spTgt spid="37890"/>
                                        </p:tgtEl>
                                        <p:attrNameLst>
                                          <p:attrName>ppt_y</p:attrName>
                                        </p:attrNameLst>
                                      </p:cBhvr>
                                      <p:tavLst>
                                        <p:tav tm="0">
                                          <p:val>
                                            <p:strVal val="#ppt_y"/>
                                          </p:val>
                                        </p:tav>
                                        <p:tav tm="100000">
                                          <p:val>
                                            <p:strVal val="#ppt_y"/>
                                          </p:val>
                                        </p:tav>
                                      </p:tavLst>
                                    </p:anim>
                                    <p:animEffect transition="in" filter="fade">
                                      <p:cBhvr>
                                        <p:cTn id="28" dur="500"/>
                                        <p:tgtEl>
                                          <p:spTgt spid="37890"/>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37893"/>
                                        </p:tgtEl>
                                        <p:attrNameLst>
                                          <p:attrName>style.visibility</p:attrName>
                                        </p:attrNameLst>
                                      </p:cBhvr>
                                      <p:to>
                                        <p:strVal val="visible"/>
                                      </p:to>
                                    </p:set>
                                    <p:anim calcmode="lin" valueType="num">
                                      <p:cBhvr>
                                        <p:cTn id="31" dur="1000" fill="hold"/>
                                        <p:tgtEl>
                                          <p:spTgt spid="37893"/>
                                        </p:tgtEl>
                                        <p:attrNameLst>
                                          <p:attrName>ppt_w</p:attrName>
                                        </p:attrNameLst>
                                      </p:cBhvr>
                                      <p:tavLst>
                                        <p:tav tm="0">
                                          <p:val>
                                            <p:strVal val="#ppt_w+.3"/>
                                          </p:val>
                                        </p:tav>
                                        <p:tav tm="100000">
                                          <p:val>
                                            <p:strVal val="#ppt_w"/>
                                          </p:val>
                                        </p:tav>
                                      </p:tavLst>
                                    </p:anim>
                                    <p:anim calcmode="lin" valueType="num">
                                      <p:cBhvr>
                                        <p:cTn id="32" dur="1000" fill="hold"/>
                                        <p:tgtEl>
                                          <p:spTgt spid="37893"/>
                                        </p:tgtEl>
                                        <p:attrNameLst>
                                          <p:attrName>ppt_h</p:attrName>
                                        </p:attrNameLst>
                                      </p:cBhvr>
                                      <p:tavLst>
                                        <p:tav tm="0">
                                          <p:val>
                                            <p:strVal val="#ppt_h"/>
                                          </p:val>
                                        </p:tav>
                                        <p:tav tm="100000">
                                          <p:val>
                                            <p:strVal val="#ppt_h"/>
                                          </p:val>
                                        </p:tav>
                                      </p:tavLst>
                                    </p:anim>
                                    <p:animEffect transition="in" filter="fade">
                                      <p:cBhvr>
                                        <p:cTn id="33" dur="1000"/>
                                        <p:tgtEl>
                                          <p:spTgt spid="37893"/>
                                        </p:tgtEl>
                                      </p:cBhvr>
                                    </p:animEffect>
                                  </p:childTnLst>
                                </p:cTn>
                              </p:par>
                            </p:childTnLst>
                          </p:cTn>
                        </p:par>
                        <p:par>
                          <p:cTn id="34" fill="hold">
                            <p:stCondLst>
                              <p:cond delay="6870"/>
                            </p:stCondLst>
                            <p:childTnLst>
                              <p:par>
                                <p:cTn id="35" presetID="48" presetClass="entr" presetSubtype="0" accel="5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10"/>
                                        </p:tgtEl>
                                        <p:attrNameLst>
                                          <p:attrName>ppt_y</p:attrName>
                                        </p:attrNameLst>
                                      </p:cBhvr>
                                      <p:tavLst>
                                        <p:tav tm="0">
                                          <p:val>
                                            <p:strVal val="#ppt_y"/>
                                          </p:val>
                                        </p:tav>
                                        <p:tav tm="100000">
                                          <p:val>
                                            <p:strVal val="#ppt_y"/>
                                          </p:val>
                                        </p:tav>
                                      </p:tavLst>
                                    </p:anim>
                                    <p:animEffect transition="in" filter="fade">
                                      <p:cBhvr>
                                        <p:cTn id="40" dur="1000"/>
                                        <p:tgtEl>
                                          <p:spTgt spid="10"/>
                                        </p:tgtEl>
                                      </p:cBhvr>
                                    </p:animEffect>
                                  </p:childTnLst>
                                </p:cTn>
                              </p:par>
                              <p:par>
                                <p:cTn id="41" presetID="54" presetClass="entr" presetSubtype="0" accel="100000" fill="hold" nodeType="withEffect">
                                  <p:stCondLst>
                                    <p:cond delay="0"/>
                                  </p:stCondLst>
                                  <p:childTnLst>
                                    <p:set>
                                      <p:cBhvr>
                                        <p:cTn id="42" dur="1" fill="hold">
                                          <p:stCondLst>
                                            <p:cond delay="0"/>
                                          </p:stCondLst>
                                        </p:cTn>
                                        <p:tgtEl>
                                          <p:spTgt spid="37894"/>
                                        </p:tgtEl>
                                        <p:attrNameLst>
                                          <p:attrName>style.visibility</p:attrName>
                                        </p:attrNameLst>
                                      </p:cBhvr>
                                      <p:to>
                                        <p:strVal val="visible"/>
                                      </p:to>
                                    </p:set>
                                    <p:anim calcmode="lin" valueType="num">
                                      <p:cBhvr>
                                        <p:cTn id="43" dur="500" fill="hold"/>
                                        <p:tgtEl>
                                          <p:spTgt spid="37894"/>
                                        </p:tgtEl>
                                        <p:attrNameLst>
                                          <p:attrName>ppt_w</p:attrName>
                                        </p:attrNameLst>
                                      </p:cBhvr>
                                      <p:tavLst>
                                        <p:tav tm="0">
                                          <p:val>
                                            <p:strVal val="#ppt_w*0.05"/>
                                          </p:val>
                                        </p:tav>
                                        <p:tav tm="100000">
                                          <p:val>
                                            <p:strVal val="#ppt_w"/>
                                          </p:val>
                                        </p:tav>
                                      </p:tavLst>
                                    </p:anim>
                                    <p:anim calcmode="lin" valueType="num">
                                      <p:cBhvr>
                                        <p:cTn id="44" dur="500" fill="hold"/>
                                        <p:tgtEl>
                                          <p:spTgt spid="37894"/>
                                        </p:tgtEl>
                                        <p:attrNameLst>
                                          <p:attrName>ppt_h</p:attrName>
                                        </p:attrNameLst>
                                      </p:cBhvr>
                                      <p:tavLst>
                                        <p:tav tm="0">
                                          <p:val>
                                            <p:strVal val="#ppt_h"/>
                                          </p:val>
                                        </p:tav>
                                        <p:tav tm="100000">
                                          <p:val>
                                            <p:strVal val="#ppt_h"/>
                                          </p:val>
                                        </p:tav>
                                      </p:tavLst>
                                    </p:anim>
                                    <p:anim calcmode="lin" valueType="num">
                                      <p:cBhvr>
                                        <p:cTn id="45" dur="500" fill="hold"/>
                                        <p:tgtEl>
                                          <p:spTgt spid="37894"/>
                                        </p:tgtEl>
                                        <p:attrNameLst>
                                          <p:attrName>ppt_x</p:attrName>
                                        </p:attrNameLst>
                                      </p:cBhvr>
                                      <p:tavLst>
                                        <p:tav tm="0">
                                          <p:val>
                                            <p:strVal val="#ppt_x-.2"/>
                                          </p:val>
                                        </p:tav>
                                        <p:tav tm="100000">
                                          <p:val>
                                            <p:strVal val="#ppt_x"/>
                                          </p:val>
                                        </p:tav>
                                      </p:tavLst>
                                    </p:anim>
                                    <p:anim calcmode="lin" valueType="num">
                                      <p:cBhvr>
                                        <p:cTn id="46" dur="500" fill="hold"/>
                                        <p:tgtEl>
                                          <p:spTgt spid="37894"/>
                                        </p:tgtEl>
                                        <p:attrNameLst>
                                          <p:attrName>ppt_y</p:attrName>
                                        </p:attrNameLst>
                                      </p:cBhvr>
                                      <p:tavLst>
                                        <p:tav tm="0">
                                          <p:val>
                                            <p:strVal val="#ppt_y"/>
                                          </p:val>
                                        </p:tav>
                                        <p:tav tm="100000">
                                          <p:val>
                                            <p:strVal val="#ppt_y"/>
                                          </p:val>
                                        </p:tav>
                                      </p:tavLst>
                                    </p:anim>
                                    <p:animEffect transition="in" filter="fade">
                                      <p:cBhvr>
                                        <p:cTn id="4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22001" y="437922"/>
            <a:ext cx="9122274" cy="769441"/>
          </a:xfrm>
          <a:prstGeom prst="rect">
            <a:avLst/>
          </a:prstGeom>
          <a:noFill/>
        </p:spPr>
        <p:txBody>
          <a:bodyPr wrap="square" rtlCol="1">
            <a:spAutoFit/>
          </a:bodyPr>
          <a:lstStyle/>
          <a:p>
            <a:pPr algn="justLow"/>
            <a:r>
              <a:rPr lang="ar-SA" sz="2200" dirty="0">
                <a:cs typeface="PT Bold Heading" pitchFamily="2" charset="-78"/>
              </a:rPr>
              <a:t>هناك أيضا علاقة أخرى اكتشفت بعد 100 سنه من اكتشاف بويل على يد </a:t>
            </a:r>
            <a:r>
              <a:rPr lang="ar-SA" sz="2200" dirty="0">
                <a:ln>
                  <a:solidFill>
                    <a:schemeClr val="tx1"/>
                  </a:solidFill>
                </a:ln>
                <a:solidFill>
                  <a:srgbClr val="FF0000"/>
                </a:solidFill>
                <a:cs typeface="PT Bold Heading" pitchFamily="2" charset="-78"/>
              </a:rPr>
              <a:t>جاك تشارلز </a:t>
            </a:r>
            <a:r>
              <a:rPr lang="ar-SA" sz="2200" dirty="0">
                <a:ln>
                  <a:solidFill>
                    <a:schemeClr val="tx1"/>
                  </a:solidFill>
                </a:ln>
                <a:cs typeface="PT Bold Heading" pitchFamily="2" charset="-78"/>
              </a:rPr>
              <a:t>.</a:t>
            </a:r>
          </a:p>
          <a:p>
            <a:pPr algn="justLow"/>
            <a:r>
              <a:rPr lang="ar-SA" sz="2200" dirty="0">
                <a:cs typeface="PT Bold Heading" pitchFamily="2" charset="-78"/>
              </a:rPr>
              <a:t>إذا العلاقة بين حجم الغاز و درجة حرارته علاقة خطية .</a:t>
            </a:r>
          </a:p>
        </p:txBody>
      </p:sp>
      <p:sp>
        <p:nvSpPr>
          <p:cNvPr id="3" name="مستطيل 2"/>
          <p:cNvSpPr/>
          <p:nvPr/>
        </p:nvSpPr>
        <p:spPr>
          <a:xfrm>
            <a:off x="1343025" y="2088055"/>
            <a:ext cx="10392445"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Low"/>
            <a:r>
              <a:rPr lang="ar-SA" sz="2200" dirty="0">
                <a:solidFill>
                  <a:schemeClr val="tx1">
                    <a:lumMod val="95000"/>
                    <a:lumOff val="5000"/>
                  </a:schemeClr>
                </a:solidFill>
                <a:cs typeface="PT Bold Heading" pitchFamily="2" charset="-78"/>
              </a:rPr>
              <a:t>وينص قانون شارل ....</a:t>
            </a:r>
          </a:p>
          <a:p>
            <a:pPr algn="justLow"/>
            <a:r>
              <a:rPr lang="ar-SA" sz="2200" dirty="0">
                <a:cs typeface="PT Bold Heading" pitchFamily="2" charset="-78"/>
              </a:rPr>
              <a:t>   عند ثبوت الضغط فإن حجم عينة من الغاز تتناسب تناسباً طردياً مع درجة الحرارة المطلقة ..</a:t>
            </a:r>
          </a:p>
        </p:txBody>
      </p:sp>
      <p:pic>
        <p:nvPicPr>
          <p:cNvPr id="36866" name="Picture 2" descr="maxresdefault"/>
          <p:cNvPicPr>
            <a:picLocks noChangeAspect="1" noChangeArrowheads="1"/>
          </p:cNvPicPr>
          <p:nvPr/>
        </p:nvPicPr>
        <p:blipFill>
          <a:blip r:embed="rId2"/>
          <a:srcRect l="20813" t="10811" r="18274" b="13513"/>
          <a:stretch>
            <a:fillRect/>
          </a:stretch>
        </p:blipFill>
        <p:spPr bwMode="auto">
          <a:xfrm>
            <a:off x="3464076" y="4450545"/>
            <a:ext cx="3000380" cy="2100266"/>
          </a:xfrm>
          <a:prstGeom prst="rect">
            <a:avLst/>
          </a:prstGeom>
          <a:noFill/>
          <a:ln w="9525">
            <a:noFill/>
            <a:miter lim="800000"/>
            <a:headEnd/>
            <a:tailEnd/>
          </a:ln>
        </p:spPr>
      </p:pic>
      <p:pic>
        <p:nvPicPr>
          <p:cNvPr id="36867" name="Picture 3" descr="Charless-law-a-plot-of-volume-versus-temperature%D8%A7%D9%84%D8%B9%D8%B1%D8%A8%D9%8A2"/>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338138" y="2857496"/>
            <a:ext cx="3129363" cy="264318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مستطيل 4"/>
              <p:cNvSpPr/>
              <p:nvPr/>
            </p:nvSpPr>
            <p:spPr>
              <a:xfrm>
                <a:off x="7657530" y="4450545"/>
                <a:ext cx="3058095" cy="126207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ar-SA" sz="4000" i="1" smtClean="0">
                              <a:latin typeface="Cambria Math" panose="02040503050406030204" pitchFamily="18" charset="0"/>
                            </a:rPr>
                          </m:ctrlPr>
                        </m:fPr>
                        <m:num>
                          <m:r>
                            <a:rPr lang="en-US" sz="4000" b="0" i="1" smtClean="0">
                              <a:latin typeface="Cambria Math" panose="02040503050406030204" pitchFamily="18" charset="0"/>
                            </a:rPr>
                            <m:t>𝑉</m:t>
                          </m:r>
                          <m:r>
                            <m:rPr>
                              <m:nor/>
                            </m:rPr>
                            <a:rPr lang="en-US" sz="4000" baseline="-25000"/>
                            <m:t>1</m:t>
                          </m:r>
                          <m:r>
                            <m:rPr>
                              <m:nor/>
                            </m:rPr>
                            <a:rPr lang="en-US" sz="4000"/>
                            <m:t> </m:t>
                          </m:r>
                        </m:num>
                        <m:den>
                          <m:r>
                            <a:rPr lang="ar-SA" sz="4000" i="1">
                              <a:latin typeface="Cambria Math" panose="02040503050406030204" pitchFamily="18" charset="0"/>
                            </a:rPr>
                            <m:t>𝑇</m:t>
                          </m:r>
                          <m:r>
                            <m:rPr>
                              <m:nor/>
                            </m:rPr>
                            <a:rPr lang="en-US" sz="4000" baseline="-25000"/>
                            <m:t>1</m:t>
                          </m:r>
                          <m:r>
                            <m:rPr>
                              <m:nor/>
                            </m:rPr>
                            <a:rPr lang="en-US" sz="4000"/>
                            <m:t> </m:t>
                          </m:r>
                        </m:den>
                      </m:f>
                      <m:r>
                        <a:rPr lang="ar-SA" sz="4000" i="0">
                          <a:latin typeface="Cambria Math" panose="02040503050406030204" pitchFamily="18" charset="0"/>
                        </a:rPr>
                        <m:t>=</m:t>
                      </m:r>
                      <m:f>
                        <m:fPr>
                          <m:ctrlPr>
                            <a:rPr lang="ar-SA" sz="4000" i="1">
                              <a:latin typeface="Cambria Math" panose="02040503050406030204" pitchFamily="18" charset="0"/>
                            </a:rPr>
                          </m:ctrlPr>
                        </m:fPr>
                        <m:num>
                          <m:r>
                            <a:rPr lang="en-US" sz="4000" b="0" i="1" smtClean="0">
                              <a:latin typeface="Cambria Math" panose="02040503050406030204" pitchFamily="18" charset="0"/>
                            </a:rPr>
                            <m:t>𝑉</m:t>
                          </m:r>
                          <m:r>
                            <m:rPr>
                              <m:nor/>
                            </m:rPr>
                            <a:rPr lang="en-US" sz="4000" baseline="-25000"/>
                            <m:t>2</m:t>
                          </m:r>
                          <m:r>
                            <m:rPr>
                              <m:nor/>
                            </m:rPr>
                            <a:rPr lang="en-US" sz="4000"/>
                            <m:t> </m:t>
                          </m:r>
                        </m:num>
                        <m:den>
                          <m:r>
                            <a:rPr lang="ar-SA" sz="4000" i="1">
                              <a:latin typeface="Cambria Math" panose="02040503050406030204" pitchFamily="18" charset="0"/>
                            </a:rPr>
                            <m:t>𝑇</m:t>
                          </m:r>
                          <m:r>
                            <m:rPr>
                              <m:nor/>
                            </m:rPr>
                            <a:rPr lang="en-US" sz="4000" baseline="-25000"/>
                            <m:t>2</m:t>
                          </m:r>
                          <m:r>
                            <m:rPr>
                              <m:nor/>
                            </m:rPr>
                            <a:rPr lang="en-US" sz="4000"/>
                            <m:t> </m:t>
                          </m:r>
                        </m:den>
                      </m:f>
                      <m:r>
                        <a:rPr lang="ar-SA" sz="4000" i="0">
                          <a:latin typeface="Cambria Math" panose="02040503050406030204" pitchFamily="18" charset="0"/>
                        </a:rPr>
                        <m:t> </m:t>
                      </m:r>
                    </m:oMath>
                  </m:oMathPara>
                </a14:m>
                <a:endParaRPr lang="ar-SA" sz="4000" dirty="0"/>
              </a:p>
            </p:txBody>
          </p:sp>
        </mc:Choice>
        <mc:Fallback xmlns="">
          <p:sp>
            <p:nvSpPr>
              <p:cNvPr id="5" name="مستطيل 4"/>
              <p:cNvSpPr>
                <a:spLocks noRot="1" noChangeAspect="1" noMove="1" noResize="1" noEditPoints="1" noAdjustHandles="1" noChangeArrowheads="1" noChangeShapeType="1" noTextEdit="1"/>
              </p:cNvSpPr>
              <p:nvPr/>
            </p:nvSpPr>
            <p:spPr>
              <a:xfrm>
                <a:off x="7657530" y="4450545"/>
                <a:ext cx="3058095" cy="1262077"/>
              </a:xfrm>
              <a:prstGeom prst="rect">
                <a:avLst/>
              </a:prstGeom>
              <a:blipFill rotWithShape="0">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8" name="مستطيل 7"/>
              <p:cNvSpPr/>
              <p:nvPr/>
            </p:nvSpPr>
            <p:spPr>
              <a:xfrm>
                <a:off x="7657529" y="3033498"/>
                <a:ext cx="3058095" cy="124104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ar-SA" sz="4000" i="1" smtClean="0">
                              <a:latin typeface="Cambria Math" panose="02040503050406030204" pitchFamily="18" charset="0"/>
                            </a:rPr>
                          </m:ctrlPr>
                        </m:fPr>
                        <m:num>
                          <m:r>
                            <m:rPr>
                              <m:nor/>
                            </m:rPr>
                            <a:rPr lang="en-US" sz="4000" b="0" i="0" smtClean="0">
                              <a:latin typeface="Cambria Math" panose="02040503050406030204" pitchFamily="18" charset="0"/>
                            </a:rPr>
                            <m:t>V</m:t>
                          </m:r>
                          <m:r>
                            <m:rPr>
                              <m:nor/>
                            </m:rPr>
                            <a:rPr lang="en-US" sz="4000"/>
                            <m:t> </m:t>
                          </m:r>
                        </m:num>
                        <m:den>
                          <m:r>
                            <a:rPr lang="ar-SA" sz="4000" i="1">
                              <a:latin typeface="Cambria Math" panose="02040503050406030204" pitchFamily="18" charset="0"/>
                            </a:rPr>
                            <m:t>𝑇</m:t>
                          </m:r>
                          <m:r>
                            <m:rPr>
                              <m:nor/>
                            </m:rPr>
                            <a:rPr lang="en-US" sz="4000"/>
                            <m:t> </m:t>
                          </m:r>
                        </m:den>
                      </m:f>
                      <m:r>
                        <a:rPr lang="ar-SA" sz="4000" i="0">
                          <a:latin typeface="Cambria Math" panose="02040503050406030204" pitchFamily="18" charset="0"/>
                        </a:rPr>
                        <m:t>=</m:t>
                      </m:r>
                      <m:r>
                        <a:rPr lang="ar-SA" sz="4000" b="0" i="0" smtClean="0">
                          <a:latin typeface="Cambria Math" panose="02040503050406030204" pitchFamily="18" charset="0"/>
                        </a:rPr>
                        <m:t>ثابت</m:t>
                      </m:r>
                    </m:oMath>
                  </m:oMathPara>
                </a14:m>
                <a:endParaRPr lang="ar-SA" sz="4000" dirty="0"/>
              </a:p>
            </p:txBody>
          </p:sp>
        </mc:Choice>
        <mc:Fallback xmlns="">
          <p:sp>
            <p:nvSpPr>
              <p:cNvPr id="8" name="مستطيل 7"/>
              <p:cNvSpPr>
                <a:spLocks noRot="1" noChangeAspect="1" noMove="1" noResize="1" noEditPoints="1" noAdjustHandles="1" noChangeArrowheads="1" noChangeShapeType="1" noTextEdit="1"/>
              </p:cNvSpPr>
              <p:nvPr/>
            </p:nvSpPr>
            <p:spPr>
              <a:xfrm>
                <a:off x="7657529" y="3033498"/>
                <a:ext cx="3058095" cy="1241045"/>
              </a:xfrm>
              <a:prstGeom prst="rect">
                <a:avLst/>
              </a:prstGeom>
              <a:blipFill rotWithShape="0">
                <a:blip r:embed="rId5"/>
                <a:stretch>
                  <a:fillRect/>
                </a:stretch>
              </a:blipFill>
            </p:spPr>
            <p:txBody>
              <a:bodyPr/>
              <a:lstStyle/>
              <a:p>
                <a:r>
                  <a:rPr lang="ar-SA">
                    <a:noFill/>
                  </a:rPr>
                  <a:t> </a:t>
                </a:r>
              </a:p>
            </p:txBody>
          </p:sp>
        </mc:Fallback>
      </mc:AlternateContent>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9" presetClass="entr" presetSubtype="0" fill="hold" nodeType="withEffect">
                                  <p:stCondLst>
                                    <p:cond delay="0"/>
                                  </p:stCondLst>
                                  <p:childTnLst>
                                    <p:set>
                                      <p:cBhvr>
                                        <p:cTn id="13" dur="1" fill="hold">
                                          <p:stCondLst>
                                            <p:cond delay="0"/>
                                          </p:stCondLst>
                                        </p:cTn>
                                        <p:tgtEl>
                                          <p:spTgt spid="36866"/>
                                        </p:tgtEl>
                                        <p:attrNameLst>
                                          <p:attrName>style.visibility</p:attrName>
                                        </p:attrNameLst>
                                      </p:cBhvr>
                                      <p:to>
                                        <p:strVal val="visible"/>
                                      </p:to>
                                    </p:set>
                                    <p:animEffect transition="in" filter="dissolve">
                                      <p:cBhvr>
                                        <p:cTn id="14" dur="500"/>
                                        <p:tgtEl>
                                          <p:spTgt spid="36866"/>
                                        </p:tgtEl>
                                      </p:cBhvr>
                                    </p:animEffect>
                                  </p:childTnLst>
                                </p:cTn>
                              </p:par>
                            </p:childTnLst>
                          </p:cTn>
                        </p:par>
                        <p:par>
                          <p:cTn id="15" fill="hold">
                            <p:stCondLst>
                              <p:cond delay="1800"/>
                            </p:stCondLst>
                            <p:childTnLst>
                              <p:par>
                                <p:cTn id="16" presetID="5"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24364" y="214291"/>
            <a:ext cx="3448380" cy="584775"/>
          </a:xfrm>
          <a:prstGeom prst="rect">
            <a:avLst/>
          </a:prstGeom>
        </p:spPr>
        <p:txBody>
          <a:bodyPr wrap="none">
            <a:spAutoFit/>
          </a:bodyPr>
          <a:lstStyle/>
          <a:p>
            <a:pPr algn="ctr"/>
            <a:r>
              <a:rPr lang="ar-SA" sz="3200" dirty="0">
                <a:solidFill>
                  <a:srgbClr val="990099"/>
                </a:solidFill>
                <a:cs typeface="PT Bold Heading" pitchFamily="2" charset="-78"/>
              </a:rPr>
              <a:t>القانون العام للغازات</a:t>
            </a:r>
          </a:p>
        </p:txBody>
      </p:sp>
      <p:sp>
        <p:nvSpPr>
          <p:cNvPr id="3" name="مربع نص 2"/>
          <p:cNvSpPr txBox="1"/>
          <p:nvPr/>
        </p:nvSpPr>
        <p:spPr>
          <a:xfrm>
            <a:off x="4524364" y="1774537"/>
            <a:ext cx="6786610" cy="769441"/>
          </a:xfrm>
          <a:prstGeom prst="rect">
            <a:avLst/>
          </a:prstGeom>
          <a:noFill/>
        </p:spPr>
        <p:txBody>
          <a:bodyPr wrap="square" rtlCol="1">
            <a:spAutoFit/>
          </a:bodyPr>
          <a:lstStyle/>
          <a:p>
            <a:pPr algn="justLow"/>
            <a:r>
              <a:rPr lang="ar-SA" sz="2200" dirty="0">
                <a:cs typeface="PT Bold Heading" pitchFamily="2" charset="-78"/>
              </a:rPr>
              <a:t>هو دمج بين قانوني بويل </a:t>
            </a:r>
            <a:r>
              <a:rPr lang="ar-SA" sz="2200" dirty="0" err="1">
                <a:cs typeface="PT Bold Heading" pitchFamily="2" charset="-78"/>
              </a:rPr>
              <a:t>و</a:t>
            </a:r>
            <a:r>
              <a:rPr lang="ar-SA" sz="2200" dirty="0">
                <a:cs typeface="PT Bold Heading" pitchFamily="2" charset="-78"/>
              </a:rPr>
              <a:t> تشارلز الذي يربط بين الضغط والحرارة </a:t>
            </a:r>
            <a:r>
              <a:rPr lang="ar-SA" sz="2200" dirty="0" err="1">
                <a:cs typeface="PT Bold Heading" pitchFamily="2" charset="-78"/>
              </a:rPr>
              <a:t>و</a:t>
            </a:r>
            <a:r>
              <a:rPr lang="ar-SA" sz="2200" dirty="0">
                <a:cs typeface="PT Bold Heading" pitchFamily="2" charset="-78"/>
              </a:rPr>
              <a:t> جم معين للغاز المثالي .</a:t>
            </a:r>
          </a:p>
        </p:txBody>
      </p:sp>
      <p:sp>
        <p:nvSpPr>
          <p:cNvPr id="5" name="مربع نص 4"/>
          <p:cNvSpPr txBox="1"/>
          <p:nvPr/>
        </p:nvSpPr>
        <p:spPr>
          <a:xfrm>
            <a:off x="2666976" y="4400560"/>
            <a:ext cx="8705871" cy="1446550"/>
          </a:xfrm>
          <a:prstGeom prst="rect">
            <a:avLst/>
          </a:prstGeom>
          <a:noFill/>
        </p:spPr>
        <p:txBody>
          <a:bodyPr wrap="square" rtlCol="1">
            <a:spAutoFit/>
          </a:bodyPr>
          <a:lstStyle/>
          <a:p>
            <a:pPr algn="ctr"/>
            <a:r>
              <a:rPr lang="ar-SA" sz="2200" dirty="0">
                <a:cs typeface="PT Bold Heading" pitchFamily="2" charset="-78"/>
              </a:rPr>
              <a:t>إذا فإن القانون العام للغازات يُختزل لقانون بويل </a:t>
            </a:r>
            <a:r>
              <a:rPr lang="ar-SA" sz="2200" u="sng" dirty="0">
                <a:cs typeface="PT Bold Heading" pitchFamily="2" charset="-78"/>
              </a:rPr>
              <a:t>عند ثبات درجة الحرارة .</a:t>
            </a:r>
          </a:p>
          <a:p>
            <a:pPr algn="ctr"/>
            <a:endParaRPr lang="ar-SA" sz="2200" dirty="0">
              <a:cs typeface="PT Bold Heading" pitchFamily="2" charset="-78"/>
            </a:endParaRPr>
          </a:p>
          <a:p>
            <a:pPr algn="ctr"/>
            <a:r>
              <a:rPr lang="ar-SA" sz="2200" dirty="0">
                <a:cs typeface="PT Bold Heading" pitchFamily="2" charset="-78"/>
              </a:rPr>
              <a:t>ويُختزل أيضاً لقانون تشارلز </a:t>
            </a:r>
            <a:r>
              <a:rPr lang="ar-SA" sz="2200" u="sng" dirty="0">
                <a:cs typeface="PT Bold Heading" pitchFamily="2" charset="-78"/>
              </a:rPr>
              <a:t>عند ثبات الضغط </a:t>
            </a:r>
            <a:r>
              <a:rPr lang="ar-SA" sz="2200" dirty="0">
                <a:cs typeface="PT Bold Heading" pitchFamily="2" charset="-78"/>
              </a:rPr>
              <a:t>.</a:t>
            </a:r>
          </a:p>
          <a:p>
            <a:pPr algn="ctr"/>
            <a:endParaRPr lang="ar-SA" sz="2200" dirty="0">
              <a:cs typeface="PT Bold Heading" pitchFamily="2" charset="-78"/>
            </a:endParaRPr>
          </a:p>
        </p:txBody>
      </p:sp>
      <p:pic>
        <p:nvPicPr>
          <p:cNvPr id="7" name="صورة 6" descr="beaker_bubbles_steam_pt_res.thm.jpg"/>
          <p:cNvPicPr>
            <a:picLocks noChangeAspect="1"/>
          </p:cNvPicPr>
          <p:nvPr/>
        </p:nvPicPr>
        <p:blipFill>
          <a:blip r:embed="rId2">
            <a:clrChange>
              <a:clrFrom>
                <a:srgbClr val="FFFFFF"/>
              </a:clrFrom>
              <a:clrTo>
                <a:srgbClr val="FFFFFF">
                  <a:alpha val="0"/>
                </a:srgbClr>
              </a:clrTo>
            </a:clrChange>
          </a:blip>
          <a:stretch>
            <a:fillRect/>
          </a:stretch>
        </p:blipFill>
        <p:spPr>
          <a:xfrm>
            <a:off x="595306" y="4400560"/>
            <a:ext cx="1538053" cy="1839914"/>
          </a:xfrm>
          <a:prstGeom prst="rect">
            <a:avLst/>
          </a:prstGeom>
        </p:spPr>
      </p:pic>
      <p:pic>
        <p:nvPicPr>
          <p:cNvPr id="8" name="صورة 7" descr="0060-0505-2613-1558.jpg"/>
          <p:cNvPicPr>
            <a:picLocks noChangeAspect="1"/>
          </p:cNvPicPr>
          <p:nvPr/>
        </p:nvPicPr>
        <p:blipFill>
          <a:blip r:embed="rId3">
            <a:clrChange>
              <a:clrFrom>
                <a:srgbClr val="FDFDFD"/>
              </a:clrFrom>
              <a:clrTo>
                <a:srgbClr val="FDFDFD">
                  <a:alpha val="0"/>
                </a:srgbClr>
              </a:clrTo>
            </a:clrChange>
          </a:blip>
          <a:stretch>
            <a:fillRect/>
          </a:stretch>
        </p:blipFill>
        <p:spPr>
          <a:xfrm>
            <a:off x="2666976" y="1500174"/>
            <a:ext cx="1555752" cy="1540194"/>
          </a:xfrm>
          <a:prstGeom prst="rect">
            <a:avLst/>
          </a:prstGeom>
        </p:spPr>
      </p:pic>
      <mc:AlternateContent xmlns:mc="http://schemas.openxmlformats.org/markup-compatibility/2006" xmlns:a14="http://schemas.microsoft.com/office/drawing/2010/main">
        <mc:Choice Requires="a14">
          <p:sp>
            <p:nvSpPr>
              <p:cNvPr id="4" name="مستطيل 3"/>
              <p:cNvSpPr/>
              <p:nvPr/>
            </p:nvSpPr>
            <p:spPr>
              <a:xfrm>
                <a:off x="5664459" y="2718264"/>
                <a:ext cx="327334" cy="12407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ar-SA" sz="4000" i="1" smtClean="0">
                              <a:latin typeface="Cambria Math" panose="02040503050406030204" pitchFamily="18" charset="0"/>
                            </a:rPr>
                          </m:ctrlPr>
                        </m:fPr>
                        <m:num>
                          <m:r>
                            <a:rPr lang="ar-SA" sz="4000" i="1">
                              <a:latin typeface="Cambria Math" panose="02040503050406030204" pitchFamily="18" charset="0"/>
                            </a:rPr>
                            <m:t>𝑃</m:t>
                          </m:r>
                          <m:r>
                            <m:rPr>
                              <m:nor/>
                            </m:rPr>
                            <a:rPr lang="en-US" sz="4000" baseline="-25000"/>
                            <m:t>1</m:t>
                          </m:r>
                          <m:r>
                            <a:rPr lang="ar-SA" sz="4000" i="1">
                              <a:latin typeface="Cambria Math" panose="02040503050406030204" pitchFamily="18" charset="0"/>
                            </a:rPr>
                            <m:t>𝑉</m:t>
                          </m:r>
                          <m:r>
                            <m:rPr>
                              <m:nor/>
                            </m:rPr>
                            <a:rPr lang="en-US" sz="4000" baseline="-25000"/>
                            <m:t>1</m:t>
                          </m:r>
                        </m:num>
                        <m:den>
                          <m:r>
                            <a:rPr lang="ar-SA" sz="4000" i="1">
                              <a:latin typeface="Cambria Math" panose="02040503050406030204" pitchFamily="18" charset="0"/>
                            </a:rPr>
                            <m:t>𝑇</m:t>
                          </m:r>
                          <m:r>
                            <m:rPr>
                              <m:nor/>
                            </m:rPr>
                            <a:rPr lang="en-US" sz="4000" baseline="-25000"/>
                            <m:t>1</m:t>
                          </m:r>
                        </m:den>
                      </m:f>
                      <m:r>
                        <a:rPr lang="ar-SA" sz="4000" i="0">
                          <a:latin typeface="Cambria Math" panose="02040503050406030204" pitchFamily="18" charset="0"/>
                        </a:rPr>
                        <m:t>=</m:t>
                      </m:r>
                      <m:f>
                        <m:fPr>
                          <m:ctrlPr>
                            <a:rPr lang="ar-SA" sz="4000" i="1">
                              <a:latin typeface="Cambria Math" panose="02040503050406030204" pitchFamily="18" charset="0"/>
                            </a:rPr>
                          </m:ctrlPr>
                        </m:fPr>
                        <m:num>
                          <m:r>
                            <a:rPr lang="ar-SA" sz="4000" i="1">
                              <a:latin typeface="Cambria Math" panose="02040503050406030204" pitchFamily="18" charset="0"/>
                            </a:rPr>
                            <m:t>𝑃</m:t>
                          </m:r>
                          <m:r>
                            <m:rPr>
                              <m:nor/>
                            </m:rPr>
                            <a:rPr lang="en-US" sz="4000" baseline="-25000"/>
                            <m:t>2</m:t>
                          </m:r>
                          <m:r>
                            <a:rPr lang="ar-SA" sz="4000" i="1">
                              <a:latin typeface="Cambria Math" panose="02040503050406030204" pitchFamily="18" charset="0"/>
                            </a:rPr>
                            <m:t>𝑉</m:t>
                          </m:r>
                          <m:r>
                            <m:rPr>
                              <m:nor/>
                            </m:rPr>
                            <a:rPr lang="en-US" sz="4000" baseline="-25000"/>
                            <m:t>2</m:t>
                          </m:r>
                        </m:num>
                        <m:den>
                          <m:r>
                            <a:rPr lang="ar-SA" sz="4000" i="1">
                              <a:latin typeface="Cambria Math" panose="02040503050406030204" pitchFamily="18" charset="0"/>
                            </a:rPr>
                            <m:t>𝑇</m:t>
                          </m:r>
                          <m:r>
                            <m:rPr>
                              <m:nor/>
                            </m:rPr>
                            <a:rPr lang="en-US" sz="4000" baseline="-25000"/>
                            <m:t>2</m:t>
                          </m:r>
                        </m:den>
                      </m:f>
                    </m:oMath>
                  </m:oMathPara>
                </a14:m>
                <a:endParaRPr lang="ar-SA" sz="4000" dirty="0"/>
              </a:p>
            </p:txBody>
          </p:sp>
        </mc:Choice>
        <mc:Fallback xmlns="">
          <p:sp>
            <p:nvSpPr>
              <p:cNvPr id="4" name="مستطيل 3"/>
              <p:cNvSpPr>
                <a:spLocks noRot="1" noChangeAspect="1" noMove="1" noResize="1" noEditPoints="1" noAdjustHandles="1" noChangeArrowheads="1" noChangeShapeType="1" noTextEdit="1"/>
              </p:cNvSpPr>
              <p:nvPr/>
            </p:nvSpPr>
            <p:spPr>
              <a:xfrm>
                <a:off x="5664459" y="2718264"/>
                <a:ext cx="327334" cy="1240789"/>
              </a:xfrm>
              <a:prstGeom prst="rect">
                <a:avLst/>
              </a:prstGeom>
              <a:blipFill rotWithShape="0">
                <a:blip r:embed="rId4"/>
                <a:stretch>
                  <a:fillRect r="-722222" b="-5911"/>
                </a:stretch>
              </a:blipFill>
            </p:spPr>
            <p:txBody>
              <a:bodyPr/>
              <a:lstStyle/>
              <a:p>
                <a:r>
                  <a:rPr lang="ar-SA">
                    <a:noFill/>
                  </a:rPr>
                  <a:t> </a:t>
                </a:r>
              </a:p>
            </p:txBody>
          </p:sp>
        </mc:Fallback>
      </mc:AlternateContent>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par>
                          <p:cTn id="19" fill="hold">
                            <p:stCondLst>
                              <p:cond delay="3700"/>
                            </p:stCondLst>
                            <p:childTnLst>
                              <p:par>
                                <p:cTn id="20" presetID="34" presetClass="entr" presetSubtype="0" fill="hold" grpId="0" nodeType="after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468532" y="157139"/>
            <a:ext cx="324640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قانون الغاز المثالــي</a:t>
            </a:r>
          </a:p>
        </p:txBody>
      </p:sp>
      <p:pic>
        <p:nvPicPr>
          <p:cNvPr id="34817" name="Picture 1" descr="Gay-lussac-law"/>
          <p:cNvPicPr>
            <a:picLocks noChangeAspect="1" noChangeArrowheads="1"/>
          </p:cNvPicPr>
          <p:nvPr/>
        </p:nvPicPr>
        <p:blipFill>
          <a:blip r:embed="rId2"/>
          <a:srcRect/>
          <a:stretch>
            <a:fillRect/>
          </a:stretch>
        </p:blipFill>
        <p:spPr bwMode="auto">
          <a:xfrm>
            <a:off x="1879990" y="285728"/>
            <a:ext cx="2376738" cy="2357454"/>
          </a:xfrm>
          <a:prstGeom prst="rect">
            <a:avLst/>
          </a:prstGeom>
          <a:noFill/>
          <a:ln w="9525">
            <a:noFill/>
            <a:miter lim="800000"/>
            <a:headEnd/>
            <a:tailEnd/>
          </a:ln>
        </p:spPr>
      </p:pic>
      <p:sp>
        <p:nvSpPr>
          <p:cNvPr id="5" name="مربع نص 4"/>
          <p:cNvSpPr txBox="1"/>
          <p:nvPr/>
        </p:nvSpPr>
        <p:spPr>
          <a:xfrm>
            <a:off x="4381488" y="914385"/>
            <a:ext cx="5429288" cy="1384995"/>
          </a:xfrm>
          <a:prstGeom prst="rect">
            <a:avLst/>
          </a:prstGeom>
          <a:noFill/>
        </p:spPr>
        <p:txBody>
          <a:bodyPr wrap="square" rtlCol="1">
            <a:spAutoFit/>
          </a:bodyPr>
          <a:lstStyle/>
          <a:p>
            <a:pPr algn="justLow"/>
            <a:r>
              <a:rPr lang="ar-SA" sz="2100" dirty="0">
                <a:cs typeface="PT Bold Heading" pitchFamily="2" charset="-78"/>
              </a:rPr>
              <a:t>   إذا زاد عدد الجزيئات N سوف يزداد عدد التصادمات التي تؤثر </a:t>
            </a:r>
            <a:r>
              <a:rPr lang="ar-SA" sz="2100" dirty="0" err="1">
                <a:cs typeface="PT Bold Heading" pitchFamily="2" charset="-78"/>
              </a:rPr>
              <a:t>بها</a:t>
            </a:r>
            <a:r>
              <a:rPr lang="ar-SA" sz="2100" dirty="0">
                <a:cs typeface="PT Bold Heading" pitchFamily="2" charset="-78"/>
              </a:rPr>
              <a:t> الجزيئات في الإناء لذا يزداد الضغط .</a:t>
            </a:r>
          </a:p>
          <a:p>
            <a:pPr algn="justLow"/>
            <a:r>
              <a:rPr lang="ar-SA" sz="2100" dirty="0">
                <a:cs typeface="PT Bold Heading" pitchFamily="2" charset="-78"/>
              </a:rPr>
              <a:t>   في المقابل تقلل إزالة بعض الجزيئات من عدد التصادمات لذا يقل الضغط .</a:t>
            </a:r>
          </a:p>
        </p:txBody>
      </p:sp>
      <p:sp>
        <p:nvSpPr>
          <p:cNvPr id="6" name="مربع نص 5"/>
          <p:cNvSpPr txBox="1"/>
          <p:nvPr/>
        </p:nvSpPr>
        <p:spPr>
          <a:xfrm>
            <a:off x="4238612" y="2500306"/>
            <a:ext cx="5572164" cy="738664"/>
          </a:xfrm>
          <a:prstGeom prst="rect">
            <a:avLst/>
          </a:prstGeom>
          <a:noFill/>
        </p:spPr>
        <p:txBody>
          <a:bodyPr wrap="square" rtlCol="1">
            <a:spAutoFit/>
          </a:bodyPr>
          <a:lstStyle/>
          <a:p>
            <a:pPr algn="justLow"/>
            <a:r>
              <a:rPr lang="ar-SA" sz="2100" dirty="0">
                <a:cs typeface="PT Bold Heading" pitchFamily="2" charset="-78"/>
              </a:rPr>
              <a:t>استنتج من ذلك أن الثابت في معادلة القانون العالم للغازيات يتناسب طردياً N .</a:t>
            </a:r>
          </a:p>
        </p:txBody>
      </p:sp>
      <p:pic>
        <p:nvPicPr>
          <p:cNvPr id="34819" name="Picture 3" descr="%D8%B1%D9%88%D9%86%D8%A73"/>
          <p:cNvPicPr>
            <a:picLocks noChangeAspect="1" noChangeArrowheads="1"/>
          </p:cNvPicPr>
          <p:nvPr/>
        </p:nvPicPr>
        <p:blipFill>
          <a:blip r:embed="rId3"/>
          <a:srcRect/>
          <a:stretch>
            <a:fillRect/>
          </a:stretch>
        </p:blipFill>
        <p:spPr bwMode="auto">
          <a:xfrm>
            <a:off x="1506905" y="2844108"/>
            <a:ext cx="3122908" cy="1493564"/>
          </a:xfrm>
          <a:prstGeom prst="rect">
            <a:avLst/>
          </a:prstGeom>
          <a:noFill/>
          <a:ln w="9525">
            <a:noFill/>
            <a:miter lim="800000"/>
            <a:headEnd/>
            <a:tailEnd/>
          </a:ln>
        </p:spPr>
      </p:pic>
      <p:sp>
        <p:nvSpPr>
          <p:cNvPr id="8" name="مربع نص 7"/>
          <p:cNvSpPr txBox="1"/>
          <p:nvPr/>
        </p:nvSpPr>
        <p:spPr>
          <a:xfrm>
            <a:off x="928688" y="4345552"/>
            <a:ext cx="10904954" cy="1723549"/>
          </a:xfrm>
          <a:prstGeom prst="rect">
            <a:avLst/>
          </a:prstGeom>
          <a:noFill/>
        </p:spPr>
        <p:txBody>
          <a:bodyPr wrap="square" rtlCol="1">
            <a:spAutoFit/>
          </a:bodyPr>
          <a:lstStyle/>
          <a:p>
            <a:pPr algn="justLow"/>
            <a:r>
              <a:rPr lang="ar-SA" sz="2100" dirty="0">
                <a:cs typeface="PT Bold Heading" pitchFamily="2" charset="-78"/>
              </a:rPr>
              <a:t>يسمى الثابت k بثابت </a:t>
            </a:r>
            <a:r>
              <a:rPr lang="ar-SA" sz="2100" dirty="0" err="1">
                <a:cs typeface="PT Bold Heading" pitchFamily="2" charset="-78"/>
              </a:rPr>
              <a:t>بولتزمان</a:t>
            </a:r>
            <a:r>
              <a:rPr lang="ar-SA" sz="2100" dirty="0">
                <a:cs typeface="PT Bold Heading" pitchFamily="2" charset="-78"/>
              </a:rPr>
              <a:t> , </a:t>
            </a:r>
            <a:r>
              <a:rPr lang="ar-SA" sz="2100" dirty="0" err="1">
                <a:cs typeface="PT Bold Heading" pitchFamily="2" charset="-78"/>
              </a:rPr>
              <a:t>و</a:t>
            </a:r>
            <a:r>
              <a:rPr lang="ar-SA" sz="2100" dirty="0">
                <a:cs typeface="PT Bold Heading" pitchFamily="2" charset="-78"/>
              </a:rPr>
              <a:t> يساوي  </a:t>
            </a:r>
            <a:r>
              <a:rPr lang="en-US" sz="3200" dirty="0">
                <a:solidFill>
                  <a:srgbClr val="FF0000"/>
                </a:solidFill>
                <a:cs typeface="PT Bold Heading" pitchFamily="2" charset="-78"/>
              </a:rPr>
              <a:t>1.38 X 10</a:t>
            </a:r>
            <a:r>
              <a:rPr lang="en-US" sz="3200" baseline="30000" dirty="0">
                <a:solidFill>
                  <a:srgbClr val="FF0000"/>
                </a:solidFill>
                <a:cs typeface="PT Bold Heading" pitchFamily="2" charset="-78"/>
              </a:rPr>
              <a:t>-23</a:t>
            </a:r>
            <a:r>
              <a:rPr lang="en-US" sz="3200" dirty="0">
                <a:solidFill>
                  <a:srgbClr val="FF0000"/>
                </a:solidFill>
                <a:cs typeface="PT Bold Heading" pitchFamily="2" charset="-78"/>
              </a:rPr>
              <a:t> Pa.m</a:t>
            </a:r>
            <a:r>
              <a:rPr lang="en-US" sz="3200" baseline="30000" dirty="0">
                <a:solidFill>
                  <a:srgbClr val="FF0000"/>
                </a:solidFill>
                <a:cs typeface="PT Bold Heading" pitchFamily="2" charset="-78"/>
              </a:rPr>
              <a:t>3</a:t>
            </a:r>
            <a:r>
              <a:rPr lang="en-US" sz="3200" dirty="0">
                <a:solidFill>
                  <a:srgbClr val="FF0000"/>
                </a:solidFill>
                <a:cs typeface="PT Bold Heading" pitchFamily="2" charset="-78"/>
              </a:rPr>
              <a:t>/K</a:t>
            </a:r>
            <a:endParaRPr lang="ar-SA" sz="3200" dirty="0">
              <a:solidFill>
                <a:srgbClr val="FF0000"/>
              </a:solidFill>
              <a:cs typeface="PT Bold Heading" pitchFamily="2" charset="-78"/>
            </a:endParaRPr>
          </a:p>
          <a:p>
            <a:pPr algn="justLow"/>
            <a:r>
              <a:rPr lang="ar-SA" sz="2100" dirty="0">
                <a:cs typeface="PT Bold Heading" pitchFamily="2" charset="-78"/>
              </a:rPr>
              <a:t>وبالطبع فإن N الذي يمثل عدد الجزيئات هو عدد كبير جداً , لذلك بدلاً من استخدام N لجأ العلماء إلى استخدام وحدة تسمى مول (mol) </a:t>
            </a:r>
            <a:r>
              <a:rPr lang="ar-SA" sz="2100" dirty="0" err="1">
                <a:cs typeface="PT Bold Heading" pitchFamily="2" charset="-78"/>
              </a:rPr>
              <a:t>و</a:t>
            </a:r>
            <a:r>
              <a:rPr lang="ar-SA" sz="2100" dirty="0">
                <a:cs typeface="PT Bold Heading" pitchFamily="2" charset="-78"/>
              </a:rPr>
              <a:t> تُمثل في المعادلات بالحرف (N) , </a:t>
            </a:r>
            <a:r>
              <a:rPr lang="ar-SA" sz="2100" dirty="0" err="1">
                <a:cs typeface="PT Bold Heading" pitchFamily="2" charset="-78"/>
              </a:rPr>
              <a:t>والمول</a:t>
            </a:r>
            <a:r>
              <a:rPr lang="ar-SA" sz="2100" dirty="0">
                <a:cs typeface="PT Bold Heading" pitchFamily="2" charset="-78"/>
              </a:rPr>
              <a:t> الواحد يساوي </a:t>
            </a:r>
            <a:r>
              <a:rPr lang="en-US" sz="3200" dirty="0">
                <a:solidFill>
                  <a:srgbClr val="FF0000"/>
                </a:solidFill>
                <a:cs typeface="PT Bold Heading" pitchFamily="2" charset="-78"/>
              </a:rPr>
              <a:t>6.022 X 10</a:t>
            </a:r>
            <a:r>
              <a:rPr lang="en-US" sz="3200" baseline="30000" dirty="0">
                <a:solidFill>
                  <a:srgbClr val="FF0000"/>
                </a:solidFill>
                <a:cs typeface="PT Bold Heading" pitchFamily="2" charset="-78"/>
              </a:rPr>
              <a:t>23</a:t>
            </a:r>
            <a:r>
              <a:rPr lang="ar-SA" sz="3200" dirty="0">
                <a:solidFill>
                  <a:srgbClr val="FF0000"/>
                </a:solidFill>
                <a:cs typeface="PT Bold Heading" pitchFamily="2" charset="-78"/>
              </a:rPr>
              <a:t> </a:t>
            </a:r>
            <a:r>
              <a:rPr lang="ar-SA" sz="2100" dirty="0">
                <a:cs typeface="PT Bold Heading" pitchFamily="2" charset="-78"/>
              </a:rPr>
              <a:t>من الجزيئات , ويسمى هذا العدد بعدد </a:t>
            </a:r>
            <a:r>
              <a:rPr lang="ar-SA" sz="2100" dirty="0" err="1">
                <a:cs typeface="PT Bold Heading" pitchFamily="2" charset="-78"/>
              </a:rPr>
              <a:t>افوجادرو</a:t>
            </a:r>
            <a:r>
              <a:rPr lang="ar-SA" sz="2100" dirty="0">
                <a:cs typeface="PT Bold Heading" pitchFamily="2" charset="-78"/>
              </a:rPr>
              <a:t> نسبه إلى العالم الايطالي </a:t>
            </a:r>
            <a:r>
              <a:rPr lang="ar-SA" sz="2100" dirty="0" err="1">
                <a:cs typeface="PT Bold Heading" pitchFamily="2" charset="-78"/>
              </a:rPr>
              <a:t>أميديو</a:t>
            </a:r>
            <a:r>
              <a:rPr lang="ar-SA" sz="2100" dirty="0">
                <a:cs typeface="PT Bold Heading" pitchFamily="2" charset="-78"/>
              </a:rPr>
              <a:t> </a:t>
            </a:r>
            <a:r>
              <a:rPr lang="ar-SA" sz="2100" dirty="0" err="1">
                <a:cs typeface="PT Bold Heading" pitchFamily="2" charset="-78"/>
              </a:rPr>
              <a:t>أفوجادرو</a:t>
            </a:r>
            <a:r>
              <a:rPr lang="ar-SA" sz="2100" dirty="0">
                <a:cs typeface="PT Bold Heading" pitchFamily="2" charset="-78"/>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34817"/>
                                        </p:tgtEl>
                                        <p:attrNameLst>
                                          <p:attrName>style.visibility</p:attrName>
                                        </p:attrNameLst>
                                      </p:cBhvr>
                                      <p:to>
                                        <p:strVal val="visible"/>
                                      </p:to>
                                    </p:set>
                                    <p:anim calcmode="lin" valueType="num">
                                      <p:cBhvr>
                                        <p:cTn id="21" dur="1000" fill="hold"/>
                                        <p:tgtEl>
                                          <p:spTgt spid="34817"/>
                                        </p:tgtEl>
                                        <p:attrNameLst>
                                          <p:attrName>ppt_w</p:attrName>
                                        </p:attrNameLst>
                                      </p:cBhvr>
                                      <p:tavLst>
                                        <p:tav tm="0">
                                          <p:val>
                                            <p:strVal val="#ppt_w+.3"/>
                                          </p:val>
                                        </p:tav>
                                        <p:tav tm="100000">
                                          <p:val>
                                            <p:strVal val="#ppt_w"/>
                                          </p:val>
                                        </p:tav>
                                      </p:tavLst>
                                    </p:anim>
                                    <p:anim calcmode="lin" valueType="num">
                                      <p:cBhvr>
                                        <p:cTn id="22" dur="1000" fill="hold"/>
                                        <p:tgtEl>
                                          <p:spTgt spid="34817"/>
                                        </p:tgtEl>
                                        <p:attrNameLst>
                                          <p:attrName>ppt_h</p:attrName>
                                        </p:attrNameLst>
                                      </p:cBhvr>
                                      <p:tavLst>
                                        <p:tav tm="0">
                                          <p:val>
                                            <p:strVal val="#ppt_h"/>
                                          </p:val>
                                        </p:tav>
                                        <p:tav tm="100000">
                                          <p:val>
                                            <p:strVal val="#ppt_h"/>
                                          </p:val>
                                        </p:tav>
                                      </p:tavLst>
                                    </p:anim>
                                    <p:animEffect transition="in" filter="fade">
                                      <p:cBhvr>
                                        <p:cTn id="23" dur="1000"/>
                                        <p:tgtEl>
                                          <p:spTgt spid="34817"/>
                                        </p:tgtEl>
                                      </p:cBhvr>
                                    </p:animEffect>
                                  </p:childTnLst>
                                </p:cTn>
                              </p:par>
                            </p:childTnLst>
                          </p:cTn>
                        </p:par>
                        <p:par>
                          <p:cTn id="24" fill="hold">
                            <p:stCondLst>
                              <p:cond delay="3150"/>
                            </p:stCondLst>
                            <p:childTnLst>
                              <p:par>
                                <p:cTn id="25" presetID="25"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par>
                          <p:cTn id="35" fill="hold">
                            <p:stCondLst>
                              <p:cond delay="4150"/>
                            </p:stCondLst>
                            <p:childTnLst>
                              <p:par>
                                <p:cTn id="36" presetID="15" presetClass="entr" presetSubtype="0" fill="hold" nodeType="afterEffect">
                                  <p:stCondLst>
                                    <p:cond delay="0"/>
                                  </p:stCondLst>
                                  <p:childTnLst>
                                    <p:set>
                                      <p:cBhvr>
                                        <p:cTn id="37" dur="1" fill="hold">
                                          <p:stCondLst>
                                            <p:cond delay="0"/>
                                          </p:stCondLst>
                                        </p:cTn>
                                        <p:tgtEl>
                                          <p:spTgt spid="34819"/>
                                        </p:tgtEl>
                                        <p:attrNameLst>
                                          <p:attrName>style.visibility</p:attrName>
                                        </p:attrNameLst>
                                      </p:cBhvr>
                                      <p:to>
                                        <p:strVal val="visible"/>
                                      </p:to>
                                    </p:set>
                                    <p:anim calcmode="lin" valueType="num">
                                      <p:cBhvr>
                                        <p:cTn id="38" dur="1000" fill="hold"/>
                                        <p:tgtEl>
                                          <p:spTgt spid="34819"/>
                                        </p:tgtEl>
                                        <p:attrNameLst>
                                          <p:attrName>ppt_w</p:attrName>
                                        </p:attrNameLst>
                                      </p:cBhvr>
                                      <p:tavLst>
                                        <p:tav tm="0">
                                          <p:val>
                                            <p:fltVal val="0"/>
                                          </p:val>
                                        </p:tav>
                                        <p:tav tm="100000">
                                          <p:val>
                                            <p:strVal val="#ppt_w"/>
                                          </p:val>
                                        </p:tav>
                                      </p:tavLst>
                                    </p:anim>
                                    <p:anim calcmode="lin" valueType="num">
                                      <p:cBhvr>
                                        <p:cTn id="39" dur="1000" fill="hold"/>
                                        <p:tgtEl>
                                          <p:spTgt spid="34819"/>
                                        </p:tgtEl>
                                        <p:attrNameLst>
                                          <p:attrName>ppt_h</p:attrName>
                                        </p:attrNameLst>
                                      </p:cBhvr>
                                      <p:tavLst>
                                        <p:tav tm="0">
                                          <p:val>
                                            <p:fltVal val="0"/>
                                          </p:val>
                                        </p:tav>
                                        <p:tav tm="100000">
                                          <p:val>
                                            <p:strVal val="#ppt_h"/>
                                          </p:val>
                                        </p:tav>
                                      </p:tavLst>
                                    </p:anim>
                                    <p:anim calcmode="lin" valueType="num">
                                      <p:cBhvr>
                                        <p:cTn id="40" dur="1000" fill="hold"/>
                                        <p:tgtEl>
                                          <p:spTgt spid="3481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4819"/>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5150"/>
                            </p:stCondLst>
                            <p:childTnLst>
                              <p:par>
                                <p:cTn id="43" presetID="52" presetClass="entr" presetSubtype="0" fill="hold" grpId="0" nodeType="afterEffect">
                                  <p:stCondLst>
                                    <p:cond delay="0"/>
                                  </p:stCondLst>
                                  <p:iterate type="wd">
                                    <p:tmPct val="10000"/>
                                  </p:iterate>
                                  <p:childTnLst>
                                    <p:set>
                                      <p:cBhvr>
                                        <p:cTn id="44" dur="1" fill="hold">
                                          <p:stCondLst>
                                            <p:cond delay="0"/>
                                          </p:stCondLst>
                                        </p:cTn>
                                        <p:tgtEl>
                                          <p:spTgt spid="8"/>
                                        </p:tgtEl>
                                        <p:attrNameLst>
                                          <p:attrName>style.visibility</p:attrName>
                                        </p:attrNameLst>
                                      </p:cBhvr>
                                      <p:to>
                                        <p:strVal val="visible"/>
                                      </p:to>
                                    </p:set>
                                    <p:animScale>
                                      <p:cBhvr>
                                        <p:cTn id="4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8"/>
                                        </p:tgtEl>
                                        <p:attrNameLst>
                                          <p:attrName>ppt_x</p:attrName>
                                          <p:attrName>ppt_y</p:attrName>
                                        </p:attrNameLst>
                                      </p:cBhvr>
                                    </p:animMotion>
                                    <p:animEffect transition="in" filter="fade">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71713" y="452605"/>
            <a:ext cx="8867799" cy="1261884"/>
          </a:xfrm>
          <a:prstGeom prst="rect">
            <a:avLst/>
          </a:prstGeom>
          <a:noFill/>
        </p:spPr>
        <p:txBody>
          <a:bodyPr wrap="square" rtlCol="1">
            <a:spAutoFit/>
          </a:bodyPr>
          <a:lstStyle/>
          <a:p>
            <a:pPr algn="justLow"/>
            <a:r>
              <a:rPr lang="ar-SA" sz="2200" dirty="0">
                <a:cs typeface="PT Bold Heading" pitchFamily="2" charset="-78"/>
              </a:rPr>
              <a:t>إن استخدام </a:t>
            </a:r>
            <a:r>
              <a:rPr lang="ar-SA" sz="2200" dirty="0" err="1">
                <a:cs typeface="PT Bold Heading" pitchFamily="2" charset="-78"/>
              </a:rPr>
              <a:t>المولات</a:t>
            </a:r>
            <a:r>
              <a:rPr lang="ar-SA" sz="2200" dirty="0">
                <a:cs typeface="PT Bold Heading" pitchFamily="2" charset="-78"/>
              </a:rPr>
              <a:t> عوضاً عن عدد الجزيئات يغير ثابت </a:t>
            </a:r>
            <a:r>
              <a:rPr lang="ar-SA" sz="2200" dirty="0" err="1">
                <a:cs typeface="PT Bold Heading" pitchFamily="2" charset="-78"/>
              </a:rPr>
              <a:t>بولزمان</a:t>
            </a:r>
            <a:r>
              <a:rPr lang="ar-SA" sz="2200" dirty="0">
                <a:cs typeface="PT Bold Heading" pitchFamily="2" charset="-78"/>
              </a:rPr>
              <a:t> , ويختصر هذا الثابت بالحرف R </a:t>
            </a:r>
            <a:r>
              <a:rPr lang="ar-SA" sz="2200" dirty="0" err="1">
                <a:cs typeface="PT Bold Heading" pitchFamily="2" charset="-78"/>
              </a:rPr>
              <a:t>و</a:t>
            </a:r>
            <a:r>
              <a:rPr lang="ar-SA" sz="2200" dirty="0">
                <a:cs typeface="PT Bold Heading" pitchFamily="2" charset="-78"/>
              </a:rPr>
              <a:t> قيمة تساوي </a:t>
            </a:r>
            <a:r>
              <a:rPr lang="en-US" sz="3200" dirty="0">
                <a:solidFill>
                  <a:srgbClr val="FF0000"/>
                </a:solidFill>
                <a:cs typeface="PT Bold Heading" pitchFamily="2" charset="-78"/>
              </a:rPr>
              <a:t>8.31 Pa.m</a:t>
            </a:r>
            <a:r>
              <a:rPr lang="en-US" sz="3200" baseline="30000" dirty="0">
                <a:solidFill>
                  <a:srgbClr val="FF0000"/>
                </a:solidFill>
                <a:cs typeface="PT Bold Heading" pitchFamily="2" charset="-78"/>
              </a:rPr>
              <a:t>3</a:t>
            </a:r>
            <a:r>
              <a:rPr lang="en-US" sz="3200" dirty="0">
                <a:solidFill>
                  <a:srgbClr val="FF0000"/>
                </a:solidFill>
                <a:cs typeface="PT Bold Heading" pitchFamily="2" charset="-78"/>
              </a:rPr>
              <a:t>/</a:t>
            </a:r>
            <a:r>
              <a:rPr lang="en-US" sz="3200" dirty="0" err="1">
                <a:solidFill>
                  <a:srgbClr val="FF0000"/>
                </a:solidFill>
                <a:cs typeface="PT Bold Heading" pitchFamily="2" charset="-78"/>
              </a:rPr>
              <a:t>mol.K</a:t>
            </a:r>
            <a:r>
              <a:rPr lang="ar-SA" sz="2200" dirty="0">
                <a:cs typeface="PT Bold Heading" pitchFamily="2" charset="-78"/>
              </a:rPr>
              <a:t> وبإعادة الترتيب تستطيع كتابة قانون الغاز المثالي بأكثر الصيغ شيوعاً </a:t>
            </a:r>
          </a:p>
        </p:txBody>
      </p:sp>
      <p:sp>
        <p:nvSpPr>
          <p:cNvPr id="3" name="مربع نص 2"/>
          <p:cNvSpPr txBox="1"/>
          <p:nvPr/>
        </p:nvSpPr>
        <p:spPr>
          <a:xfrm>
            <a:off x="4524364" y="1714489"/>
            <a:ext cx="3429024" cy="954107"/>
          </a:xfrm>
          <a:prstGeom prst="rect">
            <a:avLst/>
          </a:prstGeom>
          <a:noFill/>
        </p:spPr>
        <p:txBody>
          <a:bodyPr wrap="square" rtlCol="1">
            <a:spAutoFit/>
          </a:bodyPr>
          <a:lstStyle/>
          <a:p>
            <a:pPr algn="ctr"/>
            <a:r>
              <a:rPr lang="ar-SA" sz="2800" dirty="0">
                <a:solidFill>
                  <a:schemeClr val="accent2">
                    <a:lumMod val="75000"/>
                  </a:schemeClr>
                </a:solidFill>
                <a:cs typeface="PT Bold Heading" pitchFamily="2" charset="-78"/>
              </a:rPr>
              <a:t>قانون الغاز المثالي</a:t>
            </a:r>
          </a:p>
          <a:p>
            <a:pPr algn="ctr"/>
            <a:r>
              <a:rPr lang="en-US" sz="2800" dirty="0" err="1">
                <a:solidFill>
                  <a:schemeClr val="accent2">
                    <a:lumMod val="75000"/>
                  </a:schemeClr>
                </a:solidFill>
                <a:cs typeface="PT Bold Heading" pitchFamily="2" charset="-78"/>
              </a:rPr>
              <a:t>Pv</a:t>
            </a:r>
            <a:r>
              <a:rPr lang="en-US" sz="2800" dirty="0">
                <a:solidFill>
                  <a:schemeClr val="accent2">
                    <a:lumMod val="75000"/>
                  </a:schemeClr>
                </a:solidFill>
                <a:cs typeface="PT Bold Heading" pitchFamily="2" charset="-78"/>
              </a:rPr>
              <a:t> = </a:t>
            </a:r>
            <a:r>
              <a:rPr lang="en-US" sz="2800" dirty="0" err="1">
                <a:solidFill>
                  <a:schemeClr val="accent2">
                    <a:lumMod val="75000"/>
                  </a:schemeClr>
                </a:solidFill>
                <a:cs typeface="PT Bold Heading" pitchFamily="2" charset="-78"/>
              </a:rPr>
              <a:t>nRT</a:t>
            </a:r>
            <a:endParaRPr lang="ar-SA" sz="2800" dirty="0">
              <a:solidFill>
                <a:schemeClr val="accent2">
                  <a:lumMod val="75000"/>
                </a:schemeClr>
              </a:solidFill>
              <a:cs typeface="PT Bold Heading" pitchFamily="2" charset="-78"/>
            </a:endParaRPr>
          </a:p>
        </p:txBody>
      </p:sp>
      <p:pic>
        <p:nvPicPr>
          <p:cNvPr id="5" name="صورة 4" descr="88.png"/>
          <p:cNvPicPr>
            <a:picLocks noChangeAspect="1"/>
          </p:cNvPicPr>
          <p:nvPr/>
        </p:nvPicPr>
        <p:blipFill>
          <a:blip r:embed="rId2">
            <a:lum bright="-20000" contrast="30000"/>
          </a:blip>
          <a:stretch>
            <a:fillRect/>
          </a:stretch>
        </p:blipFill>
        <p:spPr>
          <a:xfrm>
            <a:off x="2595538" y="2857496"/>
            <a:ext cx="7286676" cy="3429024"/>
          </a:xfrm>
          <a:prstGeom prst="rect">
            <a:avLst/>
          </a:prstGeom>
          <a:ln>
            <a:solidFill>
              <a:schemeClr val="tx1"/>
            </a:solidFill>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4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par>
                          <p:cTn id="20" fill="hold">
                            <p:stCondLst>
                              <p:cond delay="5000"/>
                            </p:stCondLst>
                            <p:childTnLst>
                              <p:par>
                                <p:cTn id="21" presetID="50"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3"/>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p:cNvSpPr>
            <a:spLocks/>
          </p:cNvSpPr>
          <p:nvPr/>
        </p:nvSpPr>
        <p:spPr bwMode="gray">
          <a:xfrm rot="5400000">
            <a:off x="6677195" y="2213820"/>
            <a:ext cx="3051848" cy="40534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latin typeface="Tw Cen MT" panose="020B0602020104020603"/>
              <a:ea typeface="+mn-ea"/>
              <a:cs typeface="Arial" panose="020B0604020202020204" pitchFamily="34" charset="0"/>
            </a:endParaRPr>
          </a:p>
        </p:txBody>
      </p:sp>
      <p:sp>
        <p:nvSpPr>
          <p:cNvPr id="12" name="Freeform 2"/>
          <p:cNvSpPr>
            <a:spLocks/>
          </p:cNvSpPr>
          <p:nvPr/>
        </p:nvSpPr>
        <p:spPr bwMode="gray">
          <a:xfrm rot="5400000">
            <a:off x="6269198" y="2451021"/>
            <a:ext cx="1323256" cy="15154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latin typeface="Tw Cen MT" panose="020B0602020104020603"/>
              <a:ea typeface="+mn-ea"/>
              <a:cs typeface="Arial" panose="020B0604020202020204" pitchFamily="34" charset="0"/>
            </a:endParaRPr>
          </a:p>
        </p:txBody>
      </p:sp>
      <p:sp>
        <p:nvSpPr>
          <p:cNvPr id="15" name="Rectangle 89"/>
          <p:cNvSpPr>
            <a:spLocks noChangeArrowheads="1"/>
          </p:cNvSpPr>
          <p:nvPr/>
        </p:nvSpPr>
        <p:spPr bwMode="auto">
          <a:xfrm>
            <a:off x="1557735" y="3348249"/>
            <a:ext cx="4230101" cy="646986"/>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rtl="0" eaLnBrk="0" hangingPunct="0">
              <a:defRPr/>
            </a:pPr>
            <a:r>
              <a:rPr lang="ar-SA" sz="3200" b="1" dirty="0" smtClean="0">
                <a:solidFill>
                  <a:sysClr val="windowText" lastClr="000000"/>
                </a:solidFill>
                <a:latin typeface="Andalus" panose="02020603050405020304" pitchFamily="18" charset="-78"/>
                <a:cs typeface="Andalus" panose="02020603050405020304" pitchFamily="18" charset="-78"/>
              </a:rPr>
              <a:t>خصائص الموائع</a:t>
            </a:r>
            <a:endParaRPr kumimoji="0" lang="en-US" sz="3200" b="0" i="0" u="none" strike="noStrike" kern="0" cap="none" spc="0" normalizeH="0" baseline="0" noProof="0" dirty="0">
              <a:ln>
                <a:noFill/>
              </a:ln>
              <a:solidFill>
                <a:srgbClr val="080808"/>
              </a:solidFill>
              <a:uLnTx/>
              <a:uFillTx/>
              <a:latin typeface="Andalus" panose="02020603050405020304" pitchFamily="18" charset="-78"/>
              <a:cs typeface="Andalus" panose="02020603050405020304" pitchFamily="18" charset="-78"/>
            </a:endParaRPr>
          </a:p>
        </p:txBody>
      </p:sp>
      <p:sp>
        <p:nvSpPr>
          <p:cNvPr id="23" name="Freeform 2"/>
          <p:cNvSpPr>
            <a:spLocks/>
          </p:cNvSpPr>
          <p:nvPr/>
        </p:nvSpPr>
        <p:spPr bwMode="gray">
          <a:xfrm rot="5400000">
            <a:off x="6464422" y="2159573"/>
            <a:ext cx="2448271" cy="302433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latin typeface="Tw Cen MT" panose="020B0602020104020603"/>
              <a:ea typeface="+mn-ea"/>
              <a:cs typeface="Arial" panose="020B0604020202020204" pitchFamily="34" charset="0"/>
            </a:endParaRPr>
          </a:p>
        </p:txBody>
      </p:sp>
      <p:sp>
        <p:nvSpPr>
          <p:cNvPr id="26" name="Rectangle 89"/>
          <p:cNvSpPr>
            <a:spLocks noChangeArrowheads="1"/>
          </p:cNvSpPr>
          <p:nvPr/>
        </p:nvSpPr>
        <p:spPr bwMode="auto">
          <a:xfrm>
            <a:off x="1557735" y="4273094"/>
            <a:ext cx="4230101" cy="646986"/>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rtl="0" eaLnBrk="0" hangingPunct="0">
              <a:defRPr/>
            </a:pPr>
            <a:r>
              <a:rPr lang="ar-SA" sz="3200" b="1" dirty="0" smtClean="0">
                <a:solidFill>
                  <a:sysClr val="windowText" lastClr="000000"/>
                </a:solidFill>
                <a:latin typeface="Andalus" panose="02020603050405020304" pitchFamily="18" charset="-78"/>
                <a:cs typeface="Andalus" panose="02020603050405020304" pitchFamily="18" charset="-78"/>
              </a:rPr>
              <a:t>القوى داخل السوائل</a:t>
            </a:r>
            <a:endParaRPr kumimoji="0" lang="en-US" sz="3200" b="0" i="0" u="none" strike="noStrike" kern="0" cap="none" spc="0" normalizeH="0" baseline="0" noProof="0" dirty="0">
              <a:ln>
                <a:noFill/>
              </a:ln>
              <a:solidFill>
                <a:srgbClr val="080808"/>
              </a:solidFill>
              <a:uLnTx/>
              <a:uFillTx/>
              <a:latin typeface="Andalus" panose="02020603050405020304" pitchFamily="18" charset="-78"/>
              <a:cs typeface="Andalus" panose="02020603050405020304" pitchFamily="18" charset="-78"/>
            </a:endParaRPr>
          </a:p>
        </p:txBody>
      </p:sp>
      <p:sp>
        <p:nvSpPr>
          <p:cNvPr id="31" name="عنوان 1"/>
          <p:cNvSpPr txBox="1">
            <a:spLocks/>
          </p:cNvSpPr>
          <p:nvPr/>
        </p:nvSpPr>
        <p:spPr>
          <a:xfrm>
            <a:off x="2207568" y="1457614"/>
            <a:ext cx="8136904" cy="1612776"/>
          </a:xfrm>
          <a:prstGeom prst="roundRect">
            <a:avLst/>
          </a:prstGeom>
        </p:spPr>
        <p:style>
          <a:lnRef idx="1">
            <a:schemeClr val="accent1"/>
          </a:lnRef>
          <a:fillRef idx="2">
            <a:schemeClr val="accent1"/>
          </a:fillRef>
          <a:effectRef idx="1">
            <a:schemeClr val="accent1"/>
          </a:effectRef>
          <a:fontRef idx="minor">
            <a:schemeClr val="dk1"/>
          </a:fontRef>
        </p:style>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8000" b="1" i="0" u="none" strike="noStrike" kern="1200" cap="none" spc="0" normalizeH="0" baseline="0" noProof="0" dirty="0" smtClean="0">
                <a:ln>
                  <a:noFill/>
                </a:ln>
                <a:solidFill>
                  <a:sysClr val="windowText" lastClr="000000"/>
                </a:solidFill>
                <a:effectLst>
                  <a:outerShdw blurRad="38100" dist="25400" dir="5400000" algn="tl" rotWithShape="0">
                    <a:srgbClr val="000000">
                      <a:alpha val="43000"/>
                    </a:srgbClr>
                  </a:outerShdw>
                </a:effectLst>
                <a:uLnTx/>
                <a:uFillTx/>
                <a:latin typeface="Andalus" panose="02020603050405020304" pitchFamily="18" charset="-78"/>
                <a:ea typeface="+mn-ea"/>
                <a:cs typeface="Andalus" panose="02020603050405020304" pitchFamily="18" charset="-78"/>
              </a:rPr>
              <a:t>حالات المادة</a:t>
            </a:r>
            <a:endParaRPr kumimoji="0" lang="ar-SA" sz="8000" b="1" i="0" u="none" strike="noStrike" kern="1200" cap="none" spc="0" normalizeH="0" baseline="0" noProof="0" dirty="0">
              <a:ln>
                <a:noFill/>
              </a:ln>
              <a:solidFill>
                <a:sysClr val="windowText" lastClr="000000"/>
              </a:solidFill>
              <a:effectLst>
                <a:outerShdw blurRad="38100" dist="25400" dir="5400000" algn="tl" rotWithShape="0">
                  <a:srgbClr val="000000">
                    <a:alpha val="43000"/>
                  </a:srgbClr>
                </a:outerShdw>
              </a:effectLst>
              <a:uLnTx/>
              <a:uFillTx/>
              <a:latin typeface="Andalus" panose="02020603050405020304" pitchFamily="18" charset="-78"/>
              <a:ea typeface="+mn-ea"/>
              <a:cs typeface="Andalus" panose="02020603050405020304" pitchFamily="18" charset="-78"/>
            </a:endParaRPr>
          </a:p>
        </p:txBody>
      </p:sp>
      <p:sp>
        <p:nvSpPr>
          <p:cNvPr id="34" name="سهم منحني 33"/>
          <p:cNvSpPr/>
          <p:nvPr/>
        </p:nvSpPr>
        <p:spPr>
          <a:xfrm rot="5400000" flipV="1">
            <a:off x="6140018" y="830629"/>
            <a:ext cx="614568" cy="541821"/>
          </a:xfrm>
          <a:prstGeom prst="bentArrow">
            <a:avLst>
              <a:gd name="adj1" fmla="val 25000"/>
              <a:gd name="adj2" fmla="val 24479"/>
              <a:gd name="adj3" fmla="val 25000"/>
              <a:gd name="adj4" fmla="val 43750"/>
            </a:avLst>
          </a:prstGeom>
        </p:spPr>
        <p:style>
          <a:lnRef idx="1">
            <a:schemeClr val="accent6"/>
          </a:lnRef>
          <a:fillRef idx="2">
            <a:schemeClr val="accent6"/>
          </a:fillRef>
          <a:effectRef idx="1">
            <a:schemeClr val="accent6"/>
          </a:effectRef>
          <a:fontRef idx="minor">
            <a:schemeClr val="dk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endParaRPr>
          </a:p>
        </p:txBody>
      </p:sp>
      <p:sp>
        <p:nvSpPr>
          <p:cNvPr id="35" name="مستطيل مستدير الزوايا 34"/>
          <p:cNvSpPr/>
          <p:nvPr/>
        </p:nvSpPr>
        <p:spPr>
          <a:xfrm>
            <a:off x="6672064" y="430261"/>
            <a:ext cx="3672408" cy="79208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200" cap="none" spc="0" normalizeH="0" baseline="0" noProof="0" dirty="0">
                <a:ln>
                  <a:noFill/>
                </a:ln>
                <a:solidFill>
                  <a:prstClr val="black"/>
                </a:solidFill>
                <a:effectLst/>
                <a:uLnTx/>
                <a:uFillTx/>
                <a:latin typeface="Andalus" panose="02020603050405020304" pitchFamily="18" charset="-78"/>
                <a:ea typeface="+mn-ea"/>
                <a:cs typeface="Andalus" panose="02020603050405020304" pitchFamily="18" charset="-78"/>
              </a:rPr>
              <a:t>الفصل </a:t>
            </a:r>
            <a:r>
              <a:rPr kumimoji="0" lang="ar-SA" sz="3600" b="0" i="0" u="none" strike="noStrike" kern="1200" cap="none" spc="0" normalizeH="0" baseline="0" noProof="0" dirty="0" smtClean="0">
                <a:ln>
                  <a:noFill/>
                </a:ln>
                <a:solidFill>
                  <a:prstClr val="black"/>
                </a:solidFill>
                <a:effectLst/>
                <a:uLnTx/>
                <a:uFillTx/>
                <a:latin typeface="Andalus" panose="02020603050405020304" pitchFamily="18" charset="-78"/>
                <a:ea typeface="+mn-ea"/>
                <a:cs typeface="Andalus" panose="02020603050405020304" pitchFamily="18" charset="-78"/>
              </a:rPr>
              <a:t>السادس</a:t>
            </a:r>
            <a:endParaRPr kumimoji="0" lang="ar-SA" sz="3600" b="0" i="0" u="none" strike="noStrike" kern="1200" cap="none" spc="0" normalizeH="0" baseline="0" noProof="0" dirty="0">
              <a:ln>
                <a:noFill/>
              </a:ln>
              <a:solidFill>
                <a:prstClr val="black"/>
              </a:solidFill>
              <a:effectLst/>
              <a:uLnTx/>
              <a:uFillTx/>
              <a:latin typeface="Andalus" panose="02020603050405020304" pitchFamily="18" charset="-78"/>
              <a:ea typeface="+mn-ea"/>
              <a:cs typeface="Andalus" panose="02020603050405020304" pitchFamily="18" charset="-78"/>
            </a:endParaRPr>
          </a:p>
        </p:txBody>
      </p:sp>
      <p:pic>
        <p:nvPicPr>
          <p:cNvPr id="14" name="صورة 13">
            <a:extLst>
              <a:ext uri="{FF2B5EF4-FFF2-40B4-BE49-F238E27FC236}">
                <a16:creationId xmlns="" xmlns:a16="http://schemas.microsoft.com/office/drawing/2014/main" id="{C62ACB54-A97B-496E-81A3-4BEB077C722B}"/>
              </a:ext>
            </a:extLst>
          </p:cNvPr>
          <p:cNvPicPr>
            <a:picLocks noChangeAspect="1"/>
          </p:cNvPicPr>
          <p:nvPr/>
        </p:nvPicPr>
        <p:blipFill rotWithShape="1">
          <a:blip r:embed="rId2">
            <a:extLst>
              <a:ext uri="{28A0092B-C50C-407E-A947-70E740481C1C}">
                <a14:useLocalDpi xmlns:a14="http://schemas.microsoft.com/office/drawing/2010/main" val="0"/>
              </a:ext>
            </a:extLst>
          </a:blip>
          <a:srcRect t="26036" b="25902"/>
          <a:stretch/>
        </p:blipFill>
        <p:spPr>
          <a:xfrm>
            <a:off x="194260" y="132840"/>
            <a:ext cx="2107485" cy="2100871"/>
          </a:xfrm>
          <a:prstGeom prst="rect">
            <a:avLst/>
          </a:prstGeom>
        </p:spPr>
      </p:pic>
      <p:sp>
        <p:nvSpPr>
          <p:cNvPr id="11" name="Rectangle 89"/>
          <p:cNvSpPr>
            <a:spLocks noChangeArrowheads="1"/>
          </p:cNvSpPr>
          <p:nvPr/>
        </p:nvSpPr>
        <p:spPr bwMode="auto">
          <a:xfrm>
            <a:off x="1457523" y="5197939"/>
            <a:ext cx="4430523" cy="646986"/>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rtl="0" eaLnBrk="0" hangingPunct="0">
              <a:defRPr/>
            </a:pPr>
            <a:r>
              <a:rPr lang="ar-SA" sz="3200" b="1" dirty="0" smtClean="0">
                <a:solidFill>
                  <a:sysClr val="windowText" lastClr="000000"/>
                </a:solidFill>
                <a:latin typeface="Andalus" panose="02020603050405020304" pitchFamily="18" charset="-78"/>
                <a:cs typeface="Andalus" panose="02020603050405020304" pitchFamily="18" charset="-78"/>
              </a:rPr>
              <a:t>الموائع الساكنة و الموائع المتحركة</a:t>
            </a:r>
            <a:endParaRPr kumimoji="0" lang="en-US" sz="3200" b="0" i="0" u="none" strike="noStrike" kern="0" cap="none" spc="0" normalizeH="0" baseline="0" noProof="0" dirty="0">
              <a:ln>
                <a:noFill/>
              </a:ln>
              <a:solidFill>
                <a:srgbClr val="080808"/>
              </a:solidFill>
              <a:uLnTx/>
              <a:uFillTx/>
              <a:latin typeface="Andalus" panose="02020603050405020304" pitchFamily="18" charset="-78"/>
              <a:cs typeface="Andalus" panose="02020603050405020304" pitchFamily="18" charset="-78"/>
            </a:endParaRPr>
          </a:p>
        </p:txBody>
      </p:sp>
      <p:sp>
        <p:nvSpPr>
          <p:cNvPr id="16" name="Rectangle 89"/>
          <p:cNvSpPr>
            <a:spLocks noChangeArrowheads="1"/>
          </p:cNvSpPr>
          <p:nvPr/>
        </p:nvSpPr>
        <p:spPr bwMode="auto">
          <a:xfrm>
            <a:off x="1557735" y="6122784"/>
            <a:ext cx="4230101" cy="646986"/>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rtl="0" eaLnBrk="0" hangingPunct="0">
              <a:defRPr/>
            </a:pPr>
            <a:r>
              <a:rPr lang="ar-SA" sz="3200" b="1" dirty="0">
                <a:solidFill>
                  <a:sysClr val="windowText" lastClr="000000"/>
                </a:solidFill>
                <a:latin typeface="Andalus" panose="02020603050405020304" pitchFamily="18" charset="-78"/>
                <a:cs typeface="Andalus" panose="02020603050405020304" pitchFamily="18" charset="-78"/>
              </a:rPr>
              <a:t>ال</a:t>
            </a:r>
            <a:r>
              <a:rPr lang="ar-SA" sz="3200" b="1" dirty="0">
                <a:solidFill>
                  <a:sysClr val="windowText" lastClr="000000"/>
                </a:solidFill>
                <a:latin typeface="Andalus" panose="02020603050405020304" pitchFamily="18" charset="-78"/>
                <a:cs typeface="Andalus" panose="02020603050405020304" pitchFamily="18" charset="-78"/>
              </a:rPr>
              <a:t>مواد الصلبة</a:t>
            </a:r>
            <a:endParaRPr lang="en-US" sz="3200" b="1" dirty="0">
              <a:solidFill>
                <a:sysClr val="windowText" lastClr="000000"/>
              </a:solidFill>
              <a:latin typeface="Andalus" panose="02020603050405020304" pitchFamily="18" charset="-78"/>
              <a:cs typeface="Andalus" panose="02020603050405020304" pitchFamily="18" charset="-78"/>
            </a:endParaRPr>
          </a:p>
        </p:txBody>
      </p:sp>
      <p:sp>
        <p:nvSpPr>
          <p:cNvPr id="17" name="Freeform 2"/>
          <p:cNvSpPr>
            <a:spLocks/>
          </p:cNvSpPr>
          <p:nvPr/>
        </p:nvSpPr>
        <p:spPr bwMode="gray">
          <a:xfrm rot="5400000">
            <a:off x="6673900" y="3217117"/>
            <a:ext cx="3051848" cy="40534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Text" lastClr="000000"/>
              </a:solidFill>
              <a:effectLst/>
              <a:uLnTx/>
              <a:uFillTx/>
              <a:latin typeface="Tw Cen MT" panose="020B0602020104020603"/>
              <a:ea typeface="+mn-ea"/>
              <a:cs typeface="Arial" panose="020B0604020202020204" pitchFamily="34" charset="0"/>
            </a:endParaRPr>
          </a:p>
        </p:txBody>
      </p:sp>
    </p:spTree>
    <p:extLst>
      <p:ext uri="{BB962C8B-B14F-4D97-AF65-F5344CB8AC3E}">
        <p14:creationId xmlns:p14="http://schemas.microsoft.com/office/powerpoint/2010/main" val="422817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1446213" y="587375"/>
            <a:ext cx="10369550" cy="13849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800" dirty="0">
                <a:latin typeface="Times New Roman" pitchFamily="18" charset="0"/>
                <a:cs typeface="Times New Roman" pitchFamily="18" charset="0"/>
              </a:rPr>
              <a:t>.6</a:t>
            </a:r>
            <a:r>
              <a:rPr lang="ar-EG" sz="2800" dirty="0">
                <a:latin typeface="Times New Roman" pitchFamily="18" charset="0"/>
                <a:cs typeface="+mj-cs"/>
              </a:rPr>
              <a:t> يُستخدم خزان من الهليوم ضغطه </a:t>
            </a:r>
            <a:r>
              <a:rPr lang="en-US" sz="2800" dirty="0">
                <a:latin typeface="Times New Roman" pitchFamily="18" charset="0"/>
                <a:cs typeface="Times New Roman" pitchFamily="18" charset="0"/>
              </a:rPr>
              <a:t>15.5 × 10</a:t>
            </a:r>
            <a:r>
              <a:rPr lang="en-US" sz="2800" baseline="30000" dirty="0">
                <a:latin typeface="Times New Roman" pitchFamily="18" charset="0"/>
                <a:cs typeface="Times New Roman" pitchFamily="18" charset="0"/>
              </a:rPr>
              <a:t>6</a:t>
            </a:r>
            <a:r>
              <a:rPr lang="en-US" sz="2800" dirty="0">
                <a:latin typeface="Times New Roman" pitchFamily="18" charset="0"/>
                <a:cs typeface="Times New Roman" pitchFamily="18" charset="0"/>
              </a:rPr>
              <a:t> Pa</a:t>
            </a:r>
            <a:r>
              <a:rPr lang="ar-EG" sz="2800" dirty="0">
                <a:latin typeface="Times New Roman" pitchFamily="18" charset="0"/>
                <a:cs typeface="+mj-cs"/>
              </a:rPr>
              <a:t>، ودرجة حرارته </a:t>
            </a:r>
            <a:r>
              <a:rPr lang="en-US" sz="2800" dirty="0">
                <a:latin typeface="Times New Roman" pitchFamily="18" charset="0"/>
                <a:cs typeface="Times New Roman" pitchFamily="18" charset="0"/>
              </a:rPr>
              <a:t>293 k</a:t>
            </a:r>
            <a:r>
              <a:rPr lang="ar-EG" sz="2800" dirty="0">
                <a:latin typeface="Times New Roman" pitchFamily="18" charset="0"/>
                <a:cs typeface="+mj-cs"/>
              </a:rPr>
              <a:t>، لنف</a:t>
            </a:r>
            <a:r>
              <a:rPr lang="ar-SA" sz="2800" dirty="0">
                <a:latin typeface="Times New Roman" pitchFamily="18" charset="0"/>
                <a:cs typeface="+mj-cs"/>
              </a:rPr>
              <a:t>خ</a:t>
            </a:r>
            <a:r>
              <a:rPr lang="ar-EG" sz="2800" dirty="0">
                <a:latin typeface="Times New Roman" pitchFamily="18" charset="0"/>
                <a:cs typeface="+mj-cs"/>
              </a:rPr>
              <a:t> البالون على صورة دمية، فإذا كان حجم الخزان </a:t>
            </a:r>
            <a:r>
              <a:rPr lang="en-US" sz="2800" dirty="0">
                <a:latin typeface="Times New Roman" pitchFamily="18" charset="0"/>
                <a:cs typeface="Times New Roman" pitchFamily="18" charset="0"/>
              </a:rPr>
              <a:t>0.020 m</a:t>
            </a:r>
            <a:r>
              <a:rPr lang="en-US" sz="2800" baseline="30000" dirty="0">
                <a:latin typeface="Times New Roman" pitchFamily="18" charset="0"/>
                <a:cs typeface="Times New Roman" pitchFamily="18" charset="0"/>
              </a:rPr>
              <a:t>3</a:t>
            </a:r>
            <a:r>
              <a:rPr lang="ar-EG" sz="2800" dirty="0">
                <a:latin typeface="Times New Roman" pitchFamily="18" charset="0"/>
                <a:cs typeface="+mj-cs"/>
              </a:rPr>
              <a:t>، فما حجم البالون إذا امتلأ عند </a:t>
            </a:r>
            <a:r>
              <a:rPr lang="en-US" sz="2800" dirty="0">
                <a:latin typeface="Times New Roman" pitchFamily="18" charset="0"/>
                <a:cs typeface="Times New Roman" pitchFamily="18" charset="0"/>
              </a:rPr>
              <a:t>1.00 </a:t>
            </a:r>
            <a:r>
              <a:rPr lang="ar-EG" sz="2800" dirty="0">
                <a:latin typeface="Times New Roman" pitchFamily="18" charset="0"/>
                <a:cs typeface="+mj-cs"/>
              </a:rPr>
              <a:t> ضغط جوي، ودرجة حرارة </a:t>
            </a:r>
            <a:r>
              <a:rPr lang="en-US" sz="2800" dirty="0">
                <a:latin typeface="Times New Roman" pitchFamily="18" charset="0"/>
                <a:cs typeface="Times New Roman" pitchFamily="18" charset="0"/>
              </a:rPr>
              <a:t>323 k</a:t>
            </a:r>
            <a:r>
              <a:rPr lang="ar-EG" sz="2800" dirty="0">
                <a:latin typeface="Times New Roman" pitchFamily="18" charset="0"/>
                <a:cs typeface="+mj-cs"/>
              </a:rPr>
              <a:t>؟</a:t>
            </a:r>
            <a:endParaRPr lang="en-US" sz="2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مستطيل 2"/>
              <p:cNvSpPr/>
              <p:nvPr/>
            </p:nvSpPr>
            <p:spPr>
              <a:xfrm>
                <a:off x="1118878" y="2232489"/>
                <a:ext cx="3698927" cy="124078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ar-SA" sz="4000" i="1" smtClean="0">
                              <a:latin typeface="Cambria Math" panose="02040503050406030204" pitchFamily="18" charset="0"/>
                            </a:rPr>
                          </m:ctrlPr>
                        </m:fPr>
                        <m:num>
                          <m:r>
                            <a:rPr lang="ar-SA" sz="4000" i="1">
                              <a:latin typeface="Cambria Math" panose="02040503050406030204" pitchFamily="18" charset="0"/>
                            </a:rPr>
                            <m:t>𝑃</m:t>
                          </m:r>
                          <m:r>
                            <m:rPr>
                              <m:nor/>
                            </m:rPr>
                            <a:rPr lang="en-US" sz="4000" baseline="-25000"/>
                            <m:t>1</m:t>
                          </m:r>
                          <m:r>
                            <a:rPr lang="ar-SA" sz="4000" i="1">
                              <a:latin typeface="Cambria Math" panose="02040503050406030204" pitchFamily="18" charset="0"/>
                            </a:rPr>
                            <m:t>𝑉</m:t>
                          </m:r>
                          <m:r>
                            <m:rPr>
                              <m:nor/>
                            </m:rPr>
                            <a:rPr lang="en-US" sz="4000" baseline="-25000"/>
                            <m:t>1</m:t>
                          </m:r>
                        </m:num>
                        <m:den>
                          <m:r>
                            <a:rPr lang="ar-SA" sz="4000" i="1">
                              <a:latin typeface="Cambria Math" panose="02040503050406030204" pitchFamily="18" charset="0"/>
                            </a:rPr>
                            <m:t>𝑇</m:t>
                          </m:r>
                          <m:r>
                            <m:rPr>
                              <m:nor/>
                            </m:rPr>
                            <a:rPr lang="en-US" sz="4000" baseline="-25000"/>
                            <m:t>1</m:t>
                          </m:r>
                        </m:den>
                      </m:f>
                      <m:r>
                        <a:rPr lang="ar-SA" sz="4000" i="0">
                          <a:latin typeface="Cambria Math" panose="02040503050406030204" pitchFamily="18" charset="0"/>
                        </a:rPr>
                        <m:t>=</m:t>
                      </m:r>
                      <m:f>
                        <m:fPr>
                          <m:ctrlPr>
                            <a:rPr lang="ar-SA" sz="4000" i="1">
                              <a:latin typeface="Cambria Math" panose="02040503050406030204" pitchFamily="18" charset="0"/>
                            </a:rPr>
                          </m:ctrlPr>
                        </m:fPr>
                        <m:num>
                          <m:r>
                            <a:rPr lang="ar-SA" sz="4000" i="1">
                              <a:latin typeface="Cambria Math" panose="02040503050406030204" pitchFamily="18" charset="0"/>
                            </a:rPr>
                            <m:t>𝑃</m:t>
                          </m:r>
                          <m:r>
                            <m:rPr>
                              <m:nor/>
                            </m:rPr>
                            <a:rPr lang="en-US" sz="4000" baseline="-25000"/>
                            <m:t>2</m:t>
                          </m:r>
                          <m:r>
                            <a:rPr lang="ar-SA" sz="4000" i="1">
                              <a:latin typeface="Cambria Math" panose="02040503050406030204" pitchFamily="18" charset="0"/>
                            </a:rPr>
                            <m:t>𝑉</m:t>
                          </m:r>
                          <m:r>
                            <m:rPr>
                              <m:nor/>
                            </m:rPr>
                            <a:rPr lang="en-US" sz="4000" baseline="-25000"/>
                            <m:t>2</m:t>
                          </m:r>
                        </m:num>
                        <m:den>
                          <m:r>
                            <a:rPr lang="ar-SA" sz="4000" i="1">
                              <a:latin typeface="Cambria Math" panose="02040503050406030204" pitchFamily="18" charset="0"/>
                            </a:rPr>
                            <m:t>𝑇</m:t>
                          </m:r>
                          <m:r>
                            <m:rPr>
                              <m:nor/>
                            </m:rPr>
                            <a:rPr lang="en-US" sz="4000" baseline="-25000"/>
                            <m:t>2</m:t>
                          </m:r>
                        </m:den>
                      </m:f>
                    </m:oMath>
                  </m:oMathPara>
                </a14:m>
                <a:endParaRPr lang="ar-SA" sz="4000" dirty="0"/>
              </a:p>
            </p:txBody>
          </p:sp>
        </mc:Choice>
        <mc:Fallback xmlns="">
          <p:sp>
            <p:nvSpPr>
              <p:cNvPr id="3" name="مستطيل 2"/>
              <p:cNvSpPr>
                <a:spLocks noRot="1" noChangeAspect="1" noMove="1" noResize="1" noEditPoints="1" noAdjustHandles="1" noChangeArrowheads="1" noChangeShapeType="1" noTextEdit="1"/>
              </p:cNvSpPr>
              <p:nvPr/>
            </p:nvSpPr>
            <p:spPr>
              <a:xfrm>
                <a:off x="1118878" y="2232489"/>
                <a:ext cx="3698927" cy="1240789"/>
              </a:xfrm>
              <a:prstGeom prst="rect">
                <a:avLst/>
              </a:prstGeom>
              <a:blipFill>
                <a:blip r:embed="rId2"/>
                <a:stretch>
                  <a:fillRect b="-432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مستطيل: زوايا مستديرة 3">
                <a:extLst>
                  <a:ext uri="{FF2B5EF4-FFF2-40B4-BE49-F238E27FC236}">
                    <a16:creationId xmlns="" xmlns:a16="http://schemas.microsoft.com/office/drawing/2014/main" id="{C65AF987-5989-413E-9C9F-4062A7D409B8}"/>
                  </a:ext>
                </a:extLst>
              </p:cNvPr>
              <p:cNvSpPr/>
              <p:nvPr/>
            </p:nvSpPr>
            <p:spPr>
              <a:xfrm>
                <a:off x="5879690" y="2232489"/>
                <a:ext cx="5584723" cy="894169"/>
              </a:xfrm>
              <a:prstGeom prst="roundRect">
                <a:avLst/>
              </a:prstGeom>
              <a:ln/>
            </p:spPr>
            <p:style>
              <a:lnRef idx="1">
                <a:schemeClr val="dk1"/>
              </a:lnRef>
              <a:fillRef idx="2">
                <a:schemeClr val="dk1"/>
              </a:fillRef>
              <a:effectRef idx="1">
                <a:schemeClr val="dk1"/>
              </a:effectRef>
              <a:fontRef idx="minor">
                <a:schemeClr val="dk1"/>
              </a:fontRef>
            </p:style>
            <p:txBody>
              <a:bodyPr rtlCol="1" anchor="ctr"/>
              <a:lstStyle/>
              <a:p>
                <a:pPr algn="ctr"/>
                <a:r>
                  <a:rPr lang="en-US" sz="3200" dirty="0"/>
                  <a:t>1</a:t>
                </a:r>
                <a:r>
                  <a:rPr lang="ar-SA" sz="3200" dirty="0"/>
                  <a:t>ضغط جوي =</a:t>
                </a:r>
                <a:r>
                  <a:rPr lang="en-US" sz="3200" dirty="0"/>
                  <a:t>pa</a:t>
                </a:r>
                <a:r>
                  <a:rPr lang="ar-SA" sz="3200" dirty="0"/>
                  <a:t> </a:t>
                </a:r>
                <a:r>
                  <a:rPr lang="en-US" sz="3200" dirty="0"/>
                  <a:t>1.013</a:t>
                </a:r>
                <a14:m>
                  <m:oMath xmlns:m="http://schemas.openxmlformats.org/officeDocument/2006/math">
                    <m:r>
                      <a:rPr lang="ar-SA" sz="3200" i="1" smtClean="0">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10</m:t>
                    </m:r>
                    <m:r>
                      <m:rPr>
                        <m:nor/>
                      </m:rPr>
                      <a:rPr lang="en-US" sz="3200" b="0" i="0" baseline="30000" dirty="0" smtClean="0"/>
                      <m:t>5</m:t>
                    </m:r>
                  </m:oMath>
                </a14:m>
                <a:endParaRPr lang="en-US" sz="3200" baseline="30000" dirty="0"/>
              </a:p>
              <a:p>
                <a:pPr algn="ctr"/>
                <a:endParaRPr lang="ar-SA" sz="3200" dirty="0"/>
              </a:p>
            </p:txBody>
          </p:sp>
        </mc:Choice>
        <mc:Fallback xmlns="">
          <p:sp>
            <p:nvSpPr>
              <p:cNvPr id="4" name="مستطيل: زوايا مستديرة 3">
                <a:extLst>
                  <a:ext uri="{FF2B5EF4-FFF2-40B4-BE49-F238E27FC236}">
                    <a16:creationId xmlns:a16="http://schemas.microsoft.com/office/drawing/2014/main" id="{C65AF987-5989-413E-9C9F-4062A7D409B8}"/>
                  </a:ext>
                </a:extLst>
              </p:cNvPr>
              <p:cNvSpPr>
                <a:spLocks noRot="1" noChangeAspect="1" noMove="1" noResize="1" noEditPoints="1" noAdjustHandles="1" noChangeArrowheads="1" noChangeShapeType="1" noTextEdit="1"/>
              </p:cNvSpPr>
              <p:nvPr/>
            </p:nvSpPr>
            <p:spPr>
              <a:xfrm>
                <a:off x="5879690" y="2232489"/>
                <a:ext cx="5584723" cy="894169"/>
              </a:xfrm>
              <a:prstGeom prst="roundRect">
                <a:avLst/>
              </a:prstGeom>
              <a:blipFill>
                <a:blip r:embed="rId3"/>
                <a:stretch>
                  <a:fillRect/>
                </a:stretch>
              </a:blipFill>
              <a:ln/>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5" name="مستطيل 4">
                <a:extLst>
                  <a:ext uri="{FF2B5EF4-FFF2-40B4-BE49-F238E27FC236}">
                    <a16:creationId xmlns="" xmlns:a16="http://schemas.microsoft.com/office/drawing/2014/main" id="{378DD95C-1F96-4375-ADAD-6269ADB243F8}"/>
                  </a:ext>
                </a:extLst>
              </p:cNvPr>
              <p:cNvSpPr/>
              <p:nvPr/>
            </p:nvSpPr>
            <p:spPr>
              <a:xfrm>
                <a:off x="1099213" y="3830233"/>
                <a:ext cx="8649469" cy="126085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ar-SA" sz="4000" i="1" smtClean="0">
                              <a:latin typeface="Cambria Math" panose="02040503050406030204" pitchFamily="18" charset="0"/>
                              <a:cs typeface="Times New Roman" pitchFamily="18" charset="0"/>
                            </a:rPr>
                          </m:ctrlPr>
                        </m:fPr>
                        <m:num>
                          <m:r>
                            <m:rPr>
                              <m:nor/>
                            </m:rPr>
                            <a:rPr lang="en-US" sz="4000">
                              <a:latin typeface="Times New Roman" pitchFamily="18" charset="0"/>
                              <a:cs typeface="Times New Roman" pitchFamily="18" charset="0"/>
                            </a:rPr>
                            <m:t>(</m:t>
                          </m:r>
                          <m:r>
                            <m:rPr>
                              <m:nor/>
                            </m:rPr>
                            <a:rPr lang="en-US" sz="4000" dirty="0">
                              <a:latin typeface="Times New Roman" pitchFamily="18" charset="0"/>
                              <a:cs typeface="Times New Roman" pitchFamily="18" charset="0"/>
                            </a:rPr>
                            <m:t>15</m:t>
                          </m:r>
                          <m:r>
                            <m:rPr>
                              <m:nor/>
                            </m:rPr>
                            <a:rPr lang="en-US" sz="4000" dirty="0">
                              <a:latin typeface="Times New Roman" pitchFamily="18" charset="0"/>
                              <a:cs typeface="Times New Roman" pitchFamily="18" charset="0"/>
                            </a:rPr>
                            <m:t>.</m:t>
                          </m:r>
                          <m:r>
                            <m:rPr>
                              <m:nor/>
                            </m:rPr>
                            <a:rPr lang="en-US" sz="4000" dirty="0">
                              <a:latin typeface="Times New Roman" pitchFamily="18" charset="0"/>
                              <a:cs typeface="Times New Roman" pitchFamily="18" charset="0"/>
                            </a:rPr>
                            <m:t>5 </m:t>
                          </m:r>
                          <m:r>
                            <m:rPr>
                              <m:nor/>
                            </m:rPr>
                            <a:rPr lang="en-US" sz="4000" dirty="0">
                              <a:latin typeface="Times New Roman" pitchFamily="18" charset="0"/>
                              <a:cs typeface="Times New Roman" pitchFamily="18" charset="0"/>
                            </a:rPr>
                            <m:t>×</m:t>
                          </m:r>
                          <m:r>
                            <m:rPr>
                              <m:nor/>
                            </m:rPr>
                            <a:rPr lang="en-US" sz="4000" dirty="0">
                              <a:latin typeface="Times New Roman" pitchFamily="18" charset="0"/>
                              <a:cs typeface="Times New Roman" pitchFamily="18" charset="0"/>
                            </a:rPr>
                            <m:t> </m:t>
                          </m:r>
                          <m:r>
                            <m:rPr>
                              <m:nor/>
                            </m:rPr>
                            <a:rPr lang="en-US" sz="4000" dirty="0">
                              <a:latin typeface="Times New Roman" pitchFamily="18" charset="0"/>
                              <a:cs typeface="Times New Roman" pitchFamily="18" charset="0"/>
                            </a:rPr>
                            <m:t>106</m:t>
                          </m:r>
                          <m:r>
                            <a:rPr lang="en-US" sz="4000">
                              <a:latin typeface="Cambria Math" panose="02040503050406030204" pitchFamily="18" charset="0"/>
                              <a:cs typeface="Times New Roman" pitchFamily="18" charset="0"/>
                            </a:rPr>
                            <m:t>) (</m:t>
                          </m:r>
                          <m:r>
                            <m:rPr>
                              <m:nor/>
                            </m:rPr>
                            <a:rPr lang="en-US" sz="4000" dirty="0">
                              <a:latin typeface="Times New Roman" pitchFamily="18" charset="0"/>
                              <a:cs typeface="Times New Roman" pitchFamily="18" charset="0"/>
                            </a:rPr>
                            <m:t>0</m:t>
                          </m:r>
                          <m:r>
                            <m:rPr>
                              <m:nor/>
                            </m:rPr>
                            <a:rPr lang="en-US" sz="4000" dirty="0">
                              <a:latin typeface="Times New Roman" pitchFamily="18" charset="0"/>
                              <a:cs typeface="Times New Roman" pitchFamily="18" charset="0"/>
                            </a:rPr>
                            <m:t>.</m:t>
                          </m:r>
                          <m:r>
                            <m:rPr>
                              <m:nor/>
                            </m:rPr>
                            <a:rPr lang="en-US" sz="4000" dirty="0">
                              <a:latin typeface="Times New Roman" pitchFamily="18" charset="0"/>
                              <a:cs typeface="Times New Roman" pitchFamily="18" charset="0"/>
                            </a:rPr>
                            <m:t>020</m:t>
                          </m:r>
                          <m:r>
                            <a:rPr lang="en-US" sz="4000" dirty="0">
                              <a:latin typeface="Cambria Math" panose="02040503050406030204" pitchFamily="18" charset="0"/>
                              <a:cs typeface="Times New Roman" pitchFamily="18" charset="0"/>
                            </a:rPr>
                            <m:t>)</m:t>
                          </m:r>
                        </m:num>
                        <m:den>
                          <m:r>
                            <a:rPr lang="en-US" sz="4000">
                              <a:latin typeface="Cambria Math" panose="02040503050406030204" pitchFamily="18" charset="0"/>
                              <a:cs typeface="Times New Roman" pitchFamily="18" charset="0"/>
                            </a:rPr>
                            <m:t>293</m:t>
                          </m:r>
                        </m:den>
                      </m:f>
                      <m:r>
                        <a:rPr lang="ar-SA" sz="4000">
                          <a:latin typeface="Cambria Math" panose="02040503050406030204" pitchFamily="18" charset="0"/>
                          <a:cs typeface="Times New Roman" pitchFamily="18" charset="0"/>
                        </a:rPr>
                        <m:t>=</m:t>
                      </m:r>
                      <m:f>
                        <m:fPr>
                          <m:ctrlPr>
                            <a:rPr lang="ar-SA" sz="4000" i="1">
                              <a:latin typeface="Cambria Math" panose="02040503050406030204" pitchFamily="18" charset="0"/>
                              <a:cs typeface="Times New Roman" pitchFamily="18" charset="0"/>
                            </a:rPr>
                          </m:ctrlPr>
                        </m:fPr>
                        <m:num>
                          <m:r>
                            <m:rPr>
                              <m:nor/>
                            </m:rPr>
                            <a:rPr lang="en-US" sz="4000" b="0" i="0" smtClean="0">
                              <a:latin typeface="Times New Roman" pitchFamily="18" charset="0"/>
                              <a:cs typeface="Times New Roman" pitchFamily="18" charset="0"/>
                            </a:rPr>
                            <m:t>(</m:t>
                          </m:r>
                          <m:r>
                            <m:rPr>
                              <m:nor/>
                            </m:rPr>
                            <a:rPr lang="en-US" sz="4000" dirty="0"/>
                            <m:t>1</m:t>
                          </m:r>
                          <m:r>
                            <m:rPr>
                              <m:nor/>
                            </m:rPr>
                            <a:rPr lang="en-US" sz="4000" dirty="0"/>
                            <m:t>.</m:t>
                          </m:r>
                          <m:r>
                            <m:rPr>
                              <m:nor/>
                            </m:rPr>
                            <a:rPr lang="en-US" sz="4000" dirty="0"/>
                            <m:t>013</m:t>
                          </m:r>
                          <m:r>
                            <a:rPr lang="ar-SA" sz="4000" i="1">
                              <a:latin typeface="Cambria Math" panose="02040503050406030204" pitchFamily="18" charset="0"/>
                              <a:ea typeface="Cambria Math" panose="02040503050406030204" pitchFamily="18" charset="0"/>
                            </a:rPr>
                            <m:t>×</m:t>
                          </m:r>
                          <m:r>
                            <a:rPr lang="en-US" sz="4000">
                              <a:latin typeface="Cambria Math" panose="02040503050406030204" pitchFamily="18" charset="0"/>
                              <a:ea typeface="Cambria Math" panose="02040503050406030204" pitchFamily="18" charset="0"/>
                            </a:rPr>
                            <m:t>10</m:t>
                          </m:r>
                          <m:r>
                            <m:rPr>
                              <m:nor/>
                            </m:rPr>
                            <a:rPr lang="en-US" sz="4000" baseline="30000" dirty="0" smtClean="0"/>
                            <m:t>5</m:t>
                          </m:r>
                          <m:r>
                            <m:rPr>
                              <m:nor/>
                            </m:rPr>
                            <a:rPr lang="en-US" sz="4000" baseline="30000" dirty="0"/>
                            <m:t> </m:t>
                          </m:r>
                          <m:r>
                            <a:rPr lang="en-US" sz="4000" b="0" i="0" smtClean="0">
                              <a:latin typeface="Cambria Math" panose="02040503050406030204" pitchFamily="18" charset="0"/>
                              <a:cs typeface="Times New Roman" pitchFamily="18" charset="0"/>
                            </a:rPr>
                            <m:t>)</m:t>
                          </m:r>
                          <m:r>
                            <a:rPr lang="ar-SA" sz="4000">
                              <a:latin typeface="Cambria Math" panose="02040503050406030204" pitchFamily="18" charset="0"/>
                              <a:cs typeface="Times New Roman" pitchFamily="18" charset="0"/>
                            </a:rPr>
                            <m:t>𝑉</m:t>
                          </m:r>
                          <m:r>
                            <m:rPr>
                              <m:nor/>
                            </m:rPr>
                            <a:rPr lang="en-US" sz="4000" baseline="-25000"/>
                            <m:t>2</m:t>
                          </m:r>
                        </m:num>
                        <m:den>
                          <m:r>
                            <a:rPr lang="en-US" sz="4000" b="0" i="0" smtClean="0">
                              <a:latin typeface="Cambria Math" panose="02040503050406030204" pitchFamily="18" charset="0"/>
                              <a:cs typeface="Times New Roman" pitchFamily="18" charset="0"/>
                            </a:rPr>
                            <m:t>323</m:t>
                          </m:r>
                        </m:den>
                      </m:f>
                    </m:oMath>
                  </m:oMathPara>
                </a14:m>
                <a:endParaRPr lang="ar-SA" sz="4000" dirty="0">
                  <a:latin typeface="Times New Roman" pitchFamily="18" charset="0"/>
                  <a:cs typeface="Times New Roman" pitchFamily="18" charset="0"/>
                </a:endParaRPr>
              </a:p>
            </p:txBody>
          </p:sp>
        </mc:Choice>
        <mc:Fallback xmlns="">
          <p:sp>
            <p:nvSpPr>
              <p:cNvPr id="5" name="مستطيل 4">
                <a:extLst>
                  <a:ext uri="{FF2B5EF4-FFF2-40B4-BE49-F238E27FC236}">
                    <a16:creationId xmlns:a16="http://schemas.microsoft.com/office/drawing/2014/main" id="{378DD95C-1F96-4375-ADAD-6269ADB243F8}"/>
                  </a:ext>
                </a:extLst>
              </p:cNvPr>
              <p:cNvSpPr>
                <a:spLocks noRot="1" noChangeAspect="1" noMove="1" noResize="1" noEditPoints="1" noAdjustHandles="1" noChangeArrowheads="1" noChangeShapeType="1" noTextEdit="1"/>
              </p:cNvSpPr>
              <p:nvPr/>
            </p:nvSpPr>
            <p:spPr>
              <a:xfrm>
                <a:off x="1099213" y="3830233"/>
                <a:ext cx="8649469" cy="1260858"/>
              </a:xfrm>
              <a:prstGeom prst="rect">
                <a:avLst/>
              </a:prstGeom>
              <a:blipFill>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6" name="مستطيل 5">
                <a:extLst>
                  <a:ext uri="{FF2B5EF4-FFF2-40B4-BE49-F238E27FC236}">
                    <a16:creationId xmlns="" xmlns:a16="http://schemas.microsoft.com/office/drawing/2014/main" id="{DA9F9A81-F33B-4834-A7D6-8BE1C003077C}"/>
                  </a:ext>
                </a:extLst>
              </p:cNvPr>
              <p:cNvSpPr/>
              <p:nvPr/>
            </p:nvSpPr>
            <p:spPr>
              <a:xfrm>
                <a:off x="1602658" y="5091092"/>
                <a:ext cx="7354529" cy="154760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4400" dirty="0"/>
                  <a:t>1058.02 = 313.6 </a:t>
                </a:r>
                <a14:m>
                  <m:oMath xmlns:m="http://schemas.openxmlformats.org/officeDocument/2006/math">
                    <m:r>
                      <a:rPr lang="ar-SA" sz="4400">
                        <a:latin typeface="Cambria Math" panose="02040503050406030204" pitchFamily="18" charset="0"/>
                        <a:cs typeface="Times New Roman" pitchFamily="18" charset="0"/>
                      </a:rPr>
                      <m:t>𝑉</m:t>
                    </m:r>
                    <m:r>
                      <m:rPr>
                        <m:nor/>
                      </m:rPr>
                      <a:rPr lang="en-US" sz="4400" baseline="-25000"/>
                      <m:t>2</m:t>
                    </m:r>
                  </m:oMath>
                </a14:m>
                <a:endParaRPr lang="en-US" sz="4400" dirty="0"/>
              </a:p>
              <a:p>
                <a:pPr algn="ctr"/>
                <a14:m>
                  <m:oMath xmlns:m="http://schemas.openxmlformats.org/officeDocument/2006/math">
                    <m:r>
                      <a:rPr lang="ar-SA" sz="4400">
                        <a:latin typeface="Cambria Math" panose="02040503050406030204" pitchFamily="18" charset="0"/>
                        <a:cs typeface="Times New Roman" pitchFamily="18" charset="0"/>
                      </a:rPr>
                      <m:t>𝑉</m:t>
                    </m:r>
                    <m:r>
                      <m:rPr>
                        <m:nor/>
                      </m:rPr>
                      <a:rPr lang="en-US" sz="4400" baseline="-25000"/>
                      <m:t>2</m:t>
                    </m:r>
                  </m:oMath>
                </a14:m>
                <a:r>
                  <a:rPr lang="en-US" sz="4400" dirty="0"/>
                  <a:t> = 3.37 m</a:t>
                </a:r>
                <a14:m>
                  <m:oMath xmlns:m="http://schemas.openxmlformats.org/officeDocument/2006/math">
                    <m:r>
                      <m:rPr>
                        <m:nor/>
                      </m:rPr>
                      <a:rPr lang="en-US" sz="4400" b="0" i="0" baseline="30000" dirty="0" smtClean="0"/>
                      <m:t>3</m:t>
                    </m:r>
                  </m:oMath>
                </a14:m>
                <a:endParaRPr lang="ar-SA" sz="4400" dirty="0"/>
              </a:p>
            </p:txBody>
          </p:sp>
        </mc:Choice>
        <mc:Fallback xmlns="">
          <p:sp>
            <p:nvSpPr>
              <p:cNvPr id="6" name="مستطيل 5">
                <a:extLst>
                  <a:ext uri="{FF2B5EF4-FFF2-40B4-BE49-F238E27FC236}">
                    <a16:creationId xmlns:a16="http://schemas.microsoft.com/office/drawing/2014/main" id="{DA9F9A81-F33B-4834-A7D6-8BE1C003077C}"/>
                  </a:ext>
                </a:extLst>
              </p:cNvPr>
              <p:cNvSpPr>
                <a:spLocks noRot="1" noChangeAspect="1" noMove="1" noResize="1" noEditPoints="1" noAdjustHandles="1" noChangeArrowheads="1" noChangeShapeType="1" noTextEdit="1"/>
              </p:cNvSpPr>
              <p:nvPr/>
            </p:nvSpPr>
            <p:spPr>
              <a:xfrm>
                <a:off x="1602658" y="5091092"/>
                <a:ext cx="7354529" cy="1547608"/>
              </a:xfrm>
              <a:prstGeom prst="rect">
                <a:avLst/>
              </a:prstGeom>
              <a:blipFill>
                <a:blip r:embed="rId5"/>
                <a:stretch>
                  <a:fillRect t="-3488" b="-14729"/>
                </a:stretch>
              </a:blipFill>
            </p:spPr>
            <p:txBody>
              <a:bodyPr/>
              <a:lstStyle/>
              <a:p>
                <a:r>
                  <a:rPr lang="ar-SA">
                    <a:noFill/>
                  </a:rPr>
                  <a:t> </a:t>
                </a:r>
              </a:p>
            </p:txBody>
          </p:sp>
        </mc:Fallback>
      </mc:AlternateContent>
    </p:spTree>
    <p:extLst>
      <p:ext uri="{BB962C8B-B14F-4D97-AF65-F5344CB8AC3E}">
        <p14:creationId xmlns:p14="http://schemas.microsoft.com/office/powerpoint/2010/main" val="3768302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660401" y="430213"/>
            <a:ext cx="11155362" cy="18158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800" dirty="0">
                <a:latin typeface="Calibri" pitchFamily="34" charset="0"/>
                <a:cs typeface="Times New Roman" pitchFamily="18" charset="0"/>
              </a:rPr>
              <a:t>11</a:t>
            </a:r>
            <a:r>
              <a:rPr lang="ar-EG" sz="2800" dirty="0">
                <a:latin typeface="Calibri" pitchFamily="34" charset="0"/>
              </a:rPr>
              <a:t>. </a:t>
            </a:r>
            <a:r>
              <a:rPr lang="ar-EG" sz="2800" dirty="0">
                <a:solidFill>
                  <a:srgbClr val="C00000"/>
                </a:solidFill>
                <a:latin typeface="Times New Roman" pitchFamily="18" charset="0"/>
              </a:rPr>
              <a:t>علم الأرصاد الجوية </a:t>
            </a:r>
            <a:r>
              <a:rPr lang="ar-EG" sz="2800" dirty="0">
                <a:latin typeface="Times New Roman" pitchFamily="18" charset="0"/>
              </a:rPr>
              <a:t>يتكون منطاد الطقس الذي يستخدمه الراصد الجوي من كيس مرن يسمح للغاز في داخله أن يتمدد بحرية. إذا كان المنطاد يحتوي على </a:t>
            </a:r>
            <a:r>
              <a:rPr lang="en-US" sz="2800" dirty="0">
                <a:latin typeface="Times New Roman" pitchFamily="18" charset="0"/>
                <a:cs typeface="Times New Roman" pitchFamily="18" charset="0"/>
              </a:rPr>
              <a:t>25.0 m</a:t>
            </a:r>
            <a:r>
              <a:rPr lang="en-US" sz="2800" baseline="30000" dirty="0">
                <a:latin typeface="Times New Roman" pitchFamily="18" charset="0"/>
                <a:cs typeface="Times New Roman" pitchFamily="18" charset="0"/>
              </a:rPr>
              <a:t>3</a:t>
            </a:r>
            <a:r>
              <a:rPr lang="ar-EG" sz="2800" dirty="0">
                <a:latin typeface="Times New Roman" pitchFamily="18" charset="0"/>
              </a:rPr>
              <a:t> من غاز الهيليوم وأطلق من منطقة عند مستوى سطح البحر، فما حجم الغاز عندما يصل المنطاد ارتفاع </a:t>
            </a:r>
            <a:r>
              <a:rPr lang="en-US" sz="2800" dirty="0">
                <a:latin typeface="Times New Roman" pitchFamily="18" charset="0"/>
                <a:cs typeface="Times New Roman" pitchFamily="18" charset="0"/>
              </a:rPr>
              <a:t>2100 m</a:t>
            </a:r>
            <a:r>
              <a:rPr lang="ar-EG" sz="2800" dirty="0">
                <a:latin typeface="Times New Roman" pitchFamily="18" charset="0"/>
              </a:rPr>
              <a:t>، حيث الضغط عند ذلك الارتفاع </a:t>
            </a:r>
            <a:r>
              <a:rPr lang="en-US" sz="2800" dirty="0">
                <a:latin typeface="Times New Roman" pitchFamily="18" charset="0"/>
                <a:cs typeface="Times New Roman" pitchFamily="18" charset="0"/>
              </a:rPr>
              <a:t>0.85 × 10</a:t>
            </a:r>
            <a:r>
              <a:rPr lang="en-US" sz="2800" baseline="30000" dirty="0">
                <a:latin typeface="Times New Roman" pitchFamily="18" charset="0"/>
                <a:cs typeface="Times New Roman" pitchFamily="18" charset="0"/>
              </a:rPr>
              <a:t>5</a:t>
            </a:r>
            <a:r>
              <a:rPr lang="en-US" sz="2800" dirty="0">
                <a:latin typeface="Times New Roman" pitchFamily="18" charset="0"/>
                <a:cs typeface="Times New Roman" pitchFamily="18" charset="0"/>
              </a:rPr>
              <a:t> Pa</a:t>
            </a:r>
            <a:r>
              <a:rPr lang="ar-EG" sz="2800" dirty="0">
                <a:latin typeface="Times New Roman" pitchFamily="18" charset="0"/>
              </a:rPr>
              <a:t>؟ افترض أن </a:t>
            </a:r>
            <a:r>
              <a:rPr lang="ar-EG" sz="2800" u="dbl" dirty="0">
                <a:solidFill>
                  <a:srgbClr val="FF0000"/>
                </a:solidFill>
                <a:latin typeface="Times New Roman" pitchFamily="18" charset="0"/>
              </a:rPr>
              <a:t>درجة الحرارة ثابتة لا تتغير</a:t>
            </a:r>
            <a:r>
              <a:rPr lang="ar-EG" sz="2800" dirty="0">
                <a:latin typeface="Times New Roman" pitchFamily="18" charset="0"/>
              </a:rPr>
              <a:t>.</a:t>
            </a:r>
            <a:endParaRPr lang="en-US" sz="2800" dirty="0">
              <a:latin typeface="Calibri" pitchFamily="34" charset="0"/>
              <a:cs typeface="Times New Roman" pitchFamily="18" charset="0"/>
            </a:endParaRPr>
          </a:p>
        </p:txBody>
      </p:sp>
      <p:sp>
        <p:nvSpPr>
          <p:cNvPr id="6" name="مستطيل 5">
            <a:extLst>
              <a:ext uri="{FF2B5EF4-FFF2-40B4-BE49-F238E27FC236}">
                <a16:creationId xmlns="" xmlns:a16="http://schemas.microsoft.com/office/drawing/2014/main" id="{DC6D653B-FB93-4B17-85DB-D804B66B0AD4}"/>
              </a:ext>
            </a:extLst>
          </p:cNvPr>
          <p:cNvSpPr/>
          <p:nvPr/>
        </p:nvSpPr>
        <p:spPr>
          <a:xfrm>
            <a:off x="562744" y="2491802"/>
            <a:ext cx="2452916" cy="76944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4400" dirty="0">
                <a:latin typeface="Calibri" panose="020F0502020204030204" pitchFamily="34" charset="0"/>
                <a:ea typeface="Times New Roman" panose="02020603050405020304" pitchFamily="18" charset="0"/>
                <a:cs typeface="Arial" panose="020B0604020202020204" pitchFamily="34" charset="0"/>
              </a:rPr>
              <a:t>P</a:t>
            </a:r>
            <a:r>
              <a:rPr lang="en-US" sz="4400" baseline="-25000" dirty="0">
                <a:latin typeface="Calibri" panose="020F0502020204030204" pitchFamily="34" charset="0"/>
                <a:ea typeface="Times New Roman" panose="02020603050405020304" pitchFamily="18" charset="0"/>
                <a:cs typeface="Arial" panose="020B0604020202020204" pitchFamily="34" charset="0"/>
              </a:rPr>
              <a:t>1</a:t>
            </a:r>
            <a:r>
              <a:rPr lang="en-US" sz="4400" dirty="0">
                <a:latin typeface="Calibri" panose="020F0502020204030204" pitchFamily="34" charset="0"/>
                <a:ea typeface="Times New Roman" panose="02020603050405020304" pitchFamily="18" charset="0"/>
                <a:cs typeface="Arial" panose="020B0604020202020204" pitchFamily="34" charset="0"/>
              </a:rPr>
              <a:t>V</a:t>
            </a:r>
            <a:r>
              <a:rPr lang="en-US" sz="4400" baseline="-25000" dirty="0">
                <a:latin typeface="Calibri" panose="020F0502020204030204" pitchFamily="34" charset="0"/>
                <a:ea typeface="Times New Roman" panose="02020603050405020304" pitchFamily="18" charset="0"/>
                <a:cs typeface="Arial" panose="020B0604020202020204" pitchFamily="34" charset="0"/>
              </a:rPr>
              <a:t>1</a:t>
            </a:r>
            <a:r>
              <a:rPr lang="en-US" sz="4400" dirty="0">
                <a:latin typeface="Calibri" panose="020F0502020204030204" pitchFamily="34" charset="0"/>
                <a:ea typeface="Times New Roman" panose="02020603050405020304" pitchFamily="18" charset="0"/>
                <a:cs typeface="Arial" panose="020B0604020202020204" pitchFamily="34" charset="0"/>
              </a:rPr>
              <a:t>=P</a:t>
            </a:r>
            <a:r>
              <a:rPr lang="en-US" sz="4400" baseline="-25000" dirty="0">
                <a:latin typeface="Calibri" panose="020F0502020204030204" pitchFamily="34" charset="0"/>
                <a:ea typeface="Times New Roman" panose="02020603050405020304" pitchFamily="18" charset="0"/>
                <a:cs typeface="Arial" panose="020B0604020202020204" pitchFamily="34" charset="0"/>
              </a:rPr>
              <a:t>2</a:t>
            </a:r>
            <a:r>
              <a:rPr lang="en-US" sz="4400" dirty="0">
                <a:latin typeface="Calibri" panose="020F0502020204030204" pitchFamily="34" charset="0"/>
                <a:ea typeface="Times New Roman" panose="02020603050405020304" pitchFamily="18" charset="0"/>
                <a:cs typeface="Arial" panose="020B0604020202020204" pitchFamily="34" charset="0"/>
              </a:rPr>
              <a:t>V</a:t>
            </a:r>
            <a:r>
              <a:rPr lang="en-US" sz="4400" baseline="-25000" dirty="0">
                <a:latin typeface="Calibri" panose="020F0502020204030204" pitchFamily="34" charset="0"/>
                <a:ea typeface="Times New Roman" panose="02020603050405020304" pitchFamily="18" charset="0"/>
                <a:cs typeface="Arial" panose="020B0604020202020204" pitchFamily="34" charset="0"/>
              </a:rPr>
              <a:t>2</a:t>
            </a:r>
            <a:endParaRPr lang="ar-SA" sz="4400" dirty="0"/>
          </a:p>
        </p:txBody>
      </p:sp>
      <mc:AlternateContent xmlns:mc="http://schemas.openxmlformats.org/markup-compatibility/2006" xmlns:a14="http://schemas.microsoft.com/office/drawing/2010/main">
        <mc:Choice Requires="a14">
          <p:sp>
            <p:nvSpPr>
              <p:cNvPr id="7" name="مستطيل 6">
                <a:extLst>
                  <a:ext uri="{FF2B5EF4-FFF2-40B4-BE49-F238E27FC236}">
                    <a16:creationId xmlns="" xmlns:a16="http://schemas.microsoft.com/office/drawing/2014/main" id="{460C135B-C515-4549-AFAB-1131E5EF165A}"/>
                  </a:ext>
                </a:extLst>
              </p:cNvPr>
              <p:cNvSpPr/>
              <p:nvPr/>
            </p:nvSpPr>
            <p:spPr>
              <a:xfrm>
                <a:off x="363793" y="3429000"/>
                <a:ext cx="8750710" cy="154760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4400" dirty="0"/>
                  <a:t>(1.013</a:t>
                </a:r>
                <a14:m>
                  <m:oMath xmlns:m="http://schemas.openxmlformats.org/officeDocument/2006/math">
                    <m:r>
                      <a:rPr lang="ar-SA" sz="4400" i="1">
                        <a:latin typeface="Cambria Math" panose="02040503050406030204" pitchFamily="18" charset="0"/>
                        <a:ea typeface="Cambria Math" panose="02040503050406030204" pitchFamily="18" charset="0"/>
                      </a:rPr>
                      <m:t>×</m:t>
                    </m:r>
                    <m:r>
                      <a:rPr lang="en-US" sz="4400">
                        <a:latin typeface="Cambria Math" panose="02040503050406030204" pitchFamily="18" charset="0"/>
                        <a:ea typeface="Cambria Math" panose="02040503050406030204" pitchFamily="18" charset="0"/>
                      </a:rPr>
                      <m:t>10</m:t>
                    </m:r>
                    <m:r>
                      <m:rPr>
                        <m:nor/>
                      </m:rPr>
                      <a:rPr lang="en-US" sz="4400" baseline="30000" dirty="0"/>
                      <m:t>5</m:t>
                    </m:r>
                  </m:oMath>
                </a14:m>
                <a:r>
                  <a:rPr lang="en-US" sz="4400" dirty="0"/>
                  <a:t> )(25) = (</a:t>
                </a:r>
                <a:r>
                  <a:rPr lang="en-US" sz="4400" dirty="0">
                    <a:latin typeface="Times New Roman" pitchFamily="18" charset="0"/>
                    <a:cs typeface="Times New Roman" pitchFamily="18" charset="0"/>
                  </a:rPr>
                  <a:t>0.85 × 10</a:t>
                </a:r>
                <a:r>
                  <a:rPr lang="en-US" sz="4400" baseline="30000" dirty="0">
                    <a:latin typeface="Times New Roman" pitchFamily="18" charset="0"/>
                    <a:cs typeface="Times New Roman" pitchFamily="18" charset="0"/>
                  </a:rPr>
                  <a:t>5</a:t>
                </a:r>
                <a:r>
                  <a:rPr lang="en-US" sz="4400" dirty="0"/>
                  <a:t> )</a:t>
                </a:r>
                <a14:m>
                  <m:oMath xmlns:m="http://schemas.openxmlformats.org/officeDocument/2006/math">
                    <m:r>
                      <a:rPr lang="ar-SA" sz="4400">
                        <a:latin typeface="Cambria Math" panose="02040503050406030204" pitchFamily="18" charset="0"/>
                        <a:cs typeface="Times New Roman" pitchFamily="18" charset="0"/>
                      </a:rPr>
                      <m:t>𝑉</m:t>
                    </m:r>
                    <m:r>
                      <m:rPr>
                        <m:nor/>
                      </m:rPr>
                      <a:rPr lang="en-US" sz="4400" baseline="-25000"/>
                      <m:t>2</m:t>
                    </m:r>
                  </m:oMath>
                </a14:m>
                <a:endParaRPr lang="en-US" sz="4400" dirty="0"/>
              </a:p>
              <a:p>
                <a:pPr algn="ctr"/>
                <a14:m>
                  <m:oMath xmlns:m="http://schemas.openxmlformats.org/officeDocument/2006/math">
                    <m:r>
                      <a:rPr lang="ar-SA" sz="4400">
                        <a:latin typeface="Cambria Math" panose="02040503050406030204" pitchFamily="18" charset="0"/>
                        <a:cs typeface="Times New Roman" pitchFamily="18" charset="0"/>
                      </a:rPr>
                      <m:t>𝑉</m:t>
                    </m:r>
                    <m:r>
                      <m:rPr>
                        <m:nor/>
                      </m:rPr>
                      <a:rPr lang="en-US" sz="4400" baseline="-25000"/>
                      <m:t>2</m:t>
                    </m:r>
                  </m:oMath>
                </a14:m>
                <a:r>
                  <a:rPr lang="en-US" sz="4400" dirty="0"/>
                  <a:t> = 29.79 m</a:t>
                </a:r>
                <a14:m>
                  <m:oMath xmlns:m="http://schemas.openxmlformats.org/officeDocument/2006/math">
                    <m:r>
                      <m:rPr>
                        <m:nor/>
                      </m:rPr>
                      <a:rPr lang="en-US" sz="4400" b="0" i="0" baseline="30000" dirty="0" smtClean="0"/>
                      <m:t>3</m:t>
                    </m:r>
                  </m:oMath>
                </a14:m>
                <a:endParaRPr lang="ar-SA" sz="4400" dirty="0"/>
              </a:p>
            </p:txBody>
          </p:sp>
        </mc:Choice>
        <mc:Fallback xmlns="">
          <p:sp>
            <p:nvSpPr>
              <p:cNvPr id="7" name="مستطيل 6">
                <a:extLst>
                  <a:ext uri="{FF2B5EF4-FFF2-40B4-BE49-F238E27FC236}">
                    <a16:creationId xmlns:a16="http://schemas.microsoft.com/office/drawing/2014/main" id="{460C135B-C515-4549-AFAB-1131E5EF165A}"/>
                  </a:ext>
                </a:extLst>
              </p:cNvPr>
              <p:cNvSpPr>
                <a:spLocks noRot="1" noChangeAspect="1" noMove="1" noResize="1" noEditPoints="1" noAdjustHandles="1" noChangeArrowheads="1" noChangeShapeType="1" noTextEdit="1"/>
              </p:cNvSpPr>
              <p:nvPr/>
            </p:nvSpPr>
            <p:spPr>
              <a:xfrm>
                <a:off x="363793" y="3429000"/>
                <a:ext cx="8750710" cy="1547608"/>
              </a:xfrm>
              <a:prstGeom prst="rect">
                <a:avLst/>
              </a:prstGeom>
              <a:blipFill>
                <a:blip r:embed="rId3"/>
                <a:stretch>
                  <a:fillRect t="-4669" b="-14786"/>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8" name="مستطيل: زوايا مستديرة 7">
                <a:extLst>
                  <a:ext uri="{FF2B5EF4-FFF2-40B4-BE49-F238E27FC236}">
                    <a16:creationId xmlns="" xmlns:a16="http://schemas.microsoft.com/office/drawing/2014/main" id="{934BEB4D-C996-48E2-9FB0-4418F13F1E30}"/>
                  </a:ext>
                </a:extLst>
              </p:cNvPr>
              <p:cNvSpPr/>
              <p:nvPr/>
            </p:nvSpPr>
            <p:spPr>
              <a:xfrm>
                <a:off x="6044533" y="2491802"/>
                <a:ext cx="5584723" cy="894169"/>
              </a:xfrm>
              <a:prstGeom prst="roundRect">
                <a:avLst/>
              </a:prstGeom>
              <a:ln/>
            </p:spPr>
            <p:style>
              <a:lnRef idx="1">
                <a:schemeClr val="dk1"/>
              </a:lnRef>
              <a:fillRef idx="2">
                <a:schemeClr val="dk1"/>
              </a:fillRef>
              <a:effectRef idx="1">
                <a:schemeClr val="dk1"/>
              </a:effectRef>
              <a:fontRef idx="minor">
                <a:schemeClr val="dk1"/>
              </a:fontRef>
            </p:style>
            <p:txBody>
              <a:bodyPr rtlCol="1" anchor="ctr"/>
              <a:lstStyle/>
              <a:p>
                <a:pPr algn="ctr"/>
                <a:r>
                  <a:rPr lang="en-US" sz="3200" dirty="0"/>
                  <a:t>1</a:t>
                </a:r>
                <a:r>
                  <a:rPr lang="ar-SA" sz="3200" dirty="0"/>
                  <a:t>ضغط جوي =</a:t>
                </a:r>
                <a:r>
                  <a:rPr lang="en-US" sz="3200" dirty="0"/>
                  <a:t>pa</a:t>
                </a:r>
                <a:r>
                  <a:rPr lang="ar-SA" sz="3200" dirty="0"/>
                  <a:t> </a:t>
                </a:r>
                <a:r>
                  <a:rPr lang="en-US" sz="3200" dirty="0"/>
                  <a:t>1.013</a:t>
                </a:r>
                <a14:m>
                  <m:oMath xmlns:m="http://schemas.openxmlformats.org/officeDocument/2006/math">
                    <m:r>
                      <a:rPr lang="ar-SA" sz="3200" i="1" smtClean="0">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10</m:t>
                    </m:r>
                    <m:r>
                      <m:rPr>
                        <m:nor/>
                      </m:rPr>
                      <a:rPr lang="en-US" sz="3200" b="0" i="0" baseline="30000" dirty="0" smtClean="0"/>
                      <m:t>5</m:t>
                    </m:r>
                  </m:oMath>
                </a14:m>
                <a:endParaRPr lang="en-US" sz="3200" baseline="30000" dirty="0"/>
              </a:p>
              <a:p>
                <a:pPr algn="ctr"/>
                <a:endParaRPr lang="ar-SA" sz="3200" dirty="0"/>
              </a:p>
            </p:txBody>
          </p:sp>
        </mc:Choice>
        <mc:Fallback xmlns="">
          <p:sp>
            <p:nvSpPr>
              <p:cNvPr id="8" name="مستطيل: زوايا مستديرة 7">
                <a:extLst>
                  <a:ext uri="{FF2B5EF4-FFF2-40B4-BE49-F238E27FC236}">
                    <a16:creationId xmlns:a16="http://schemas.microsoft.com/office/drawing/2014/main" id="{934BEB4D-C996-48E2-9FB0-4418F13F1E30}"/>
                  </a:ext>
                </a:extLst>
              </p:cNvPr>
              <p:cNvSpPr>
                <a:spLocks noRot="1" noChangeAspect="1" noMove="1" noResize="1" noEditPoints="1" noAdjustHandles="1" noChangeArrowheads="1" noChangeShapeType="1" noTextEdit="1"/>
              </p:cNvSpPr>
              <p:nvPr/>
            </p:nvSpPr>
            <p:spPr>
              <a:xfrm>
                <a:off x="6044533" y="2491802"/>
                <a:ext cx="5584723" cy="894169"/>
              </a:xfrm>
              <a:prstGeom prst="roundRect">
                <a:avLst/>
              </a:prstGeom>
              <a:blipFill>
                <a:blip r:embed="rId4"/>
                <a:stretch>
                  <a:fillRect/>
                </a:stretch>
              </a:blipFill>
              <a:ln/>
            </p:spPr>
            <p:txBody>
              <a:bodyPr/>
              <a:lstStyle/>
              <a:p>
                <a:r>
                  <a:rPr lang="ar-SA">
                    <a:noFill/>
                  </a:rPr>
                  <a:t> </a:t>
                </a:r>
              </a:p>
            </p:txBody>
          </p:sp>
        </mc:Fallback>
      </mc:AlternateContent>
    </p:spTree>
    <p:extLst>
      <p:ext uri="{BB962C8B-B14F-4D97-AF65-F5344CB8AC3E}">
        <p14:creationId xmlns:p14="http://schemas.microsoft.com/office/powerpoint/2010/main" val="282527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700088" y="587375"/>
            <a:ext cx="11115675" cy="13849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800" dirty="0">
                <a:solidFill>
                  <a:srgbClr val="C00000"/>
                </a:solidFill>
                <a:latin typeface="Times New Roman" panose="02020603050405020304" pitchFamily="18" charset="0"/>
                <a:cs typeface="Times New Roman" panose="02020603050405020304" pitchFamily="18" charset="0"/>
              </a:rPr>
              <a:t>12</a:t>
            </a:r>
            <a:r>
              <a:rPr lang="ar-EG" sz="2800" dirty="0">
                <a:solidFill>
                  <a:srgbClr val="C00000"/>
                </a:solidFill>
                <a:latin typeface="Times New Roman" panose="02020603050405020304" pitchFamily="18" charset="0"/>
                <a:cs typeface="Times New Roman" panose="02020603050405020304" pitchFamily="18" charset="0"/>
              </a:rPr>
              <a:t>. انضغاط الغاز </a:t>
            </a:r>
            <a:r>
              <a:rPr lang="ar-EG" sz="2800" dirty="0">
                <a:latin typeface="Times New Roman" panose="02020603050405020304" pitchFamily="18" charset="0"/>
                <a:cs typeface="Times New Roman" panose="02020603050405020304" pitchFamily="18" charset="0"/>
              </a:rPr>
              <a:t>تحصر آلة احتراق داخلي في محرك كمية من الهواء حجمها </a:t>
            </a:r>
            <a:r>
              <a:rPr lang="en-US" sz="2800" dirty="0">
                <a:latin typeface="Times New Roman" panose="02020603050405020304" pitchFamily="18" charset="0"/>
                <a:cs typeface="Times New Roman" panose="02020603050405020304" pitchFamily="18" charset="0"/>
              </a:rPr>
              <a:t>0.0021 m</a:t>
            </a:r>
            <a:r>
              <a:rPr lang="en-US" sz="2800" baseline="30000" dirty="0">
                <a:latin typeface="Times New Roman" panose="02020603050405020304" pitchFamily="18" charset="0"/>
                <a:cs typeface="Times New Roman" panose="02020603050405020304" pitchFamily="18" charset="0"/>
              </a:rPr>
              <a:t>3</a:t>
            </a:r>
            <a:r>
              <a:rPr lang="ar-EG" sz="2800" dirty="0">
                <a:latin typeface="Times New Roman" panose="02020603050405020304" pitchFamily="18" charset="0"/>
                <a:cs typeface="Times New Roman" panose="02020603050405020304" pitchFamily="18" charset="0"/>
              </a:rPr>
              <a:t> عند ضغط يعادل الضغط الجوي ودرجة حرارة </a:t>
            </a:r>
            <a:r>
              <a:rPr lang="en-US" sz="2800" dirty="0">
                <a:latin typeface="Times New Roman" panose="02020603050405020304" pitchFamily="18" charset="0"/>
                <a:cs typeface="Times New Roman" panose="02020603050405020304" pitchFamily="18" charset="0"/>
              </a:rPr>
              <a:t>303 k</a:t>
            </a:r>
            <a:r>
              <a:rPr lang="ar-EG" sz="2800" dirty="0">
                <a:latin typeface="Times New Roman" panose="02020603050405020304" pitchFamily="18" charset="0"/>
                <a:cs typeface="Times New Roman" panose="02020603050405020304" pitchFamily="18" charset="0"/>
              </a:rPr>
              <a:t>، ثم تضغط الهواء بسرعة ليصل إلى ضغط مقداره </a:t>
            </a:r>
            <a:r>
              <a:rPr lang="en-US" sz="2800" dirty="0">
                <a:latin typeface="Times New Roman" panose="02020603050405020304" pitchFamily="18" charset="0"/>
                <a:cs typeface="Times New Roman" panose="02020603050405020304" pitchFamily="18" charset="0"/>
              </a:rPr>
              <a:t>20.1 × 10</a:t>
            </a:r>
            <a:r>
              <a:rPr lang="en-US" sz="2800" baseline="30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 Pa</a:t>
            </a:r>
            <a:r>
              <a:rPr lang="ar-EG" sz="2800" dirty="0">
                <a:latin typeface="Times New Roman" panose="02020603050405020304" pitchFamily="18" charset="0"/>
                <a:cs typeface="Times New Roman" panose="02020603050405020304" pitchFamily="18" charset="0"/>
              </a:rPr>
              <a:t> وحجم </a:t>
            </a:r>
            <a:r>
              <a:rPr lang="en-US" sz="2800" dirty="0">
                <a:latin typeface="Times New Roman" panose="02020603050405020304" pitchFamily="18" charset="0"/>
                <a:cs typeface="Times New Roman" panose="02020603050405020304" pitchFamily="18" charset="0"/>
              </a:rPr>
              <a:t>0.0003 m</a:t>
            </a:r>
            <a:r>
              <a:rPr lang="en-US" sz="2800" baseline="30000" dirty="0">
                <a:latin typeface="Times New Roman" panose="02020603050405020304" pitchFamily="18" charset="0"/>
                <a:cs typeface="Times New Roman" panose="02020603050405020304" pitchFamily="18" charset="0"/>
              </a:rPr>
              <a:t>3</a:t>
            </a:r>
            <a:r>
              <a:rPr lang="ar-EG" sz="2800" dirty="0">
                <a:latin typeface="Times New Roman" panose="02020603050405020304" pitchFamily="18" charset="0"/>
                <a:cs typeface="Times New Roman" panose="02020603050405020304" pitchFamily="18" charset="0"/>
              </a:rPr>
              <a:t>، ما درجة الحرارة النهائية للهواء المضغوط؟</a:t>
            </a:r>
            <a:endParaRPr lang="ar-EG"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مستطيل 2"/>
              <p:cNvSpPr/>
              <p:nvPr/>
            </p:nvSpPr>
            <p:spPr>
              <a:xfrm>
                <a:off x="1118879" y="2232489"/>
                <a:ext cx="327334" cy="12407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ar-SA" sz="4000" i="1" smtClean="0">
                              <a:latin typeface="Cambria Math" panose="02040503050406030204" pitchFamily="18" charset="0"/>
                            </a:rPr>
                          </m:ctrlPr>
                        </m:fPr>
                        <m:num>
                          <m:r>
                            <a:rPr lang="ar-SA" sz="4000" i="1">
                              <a:latin typeface="Cambria Math" panose="02040503050406030204" pitchFamily="18" charset="0"/>
                            </a:rPr>
                            <m:t>𝑃</m:t>
                          </m:r>
                          <m:r>
                            <m:rPr>
                              <m:nor/>
                            </m:rPr>
                            <a:rPr lang="en-US" sz="4000" baseline="-25000"/>
                            <m:t>1</m:t>
                          </m:r>
                          <m:r>
                            <a:rPr lang="ar-SA" sz="4000" i="1">
                              <a:latin typeface="Cambria Math" panose="02040503050406030204" pitchFamily="18" charset="0"/>
                            </a:rPr>
                            <m:t>𝑉</m:t>
                          </m:r>
                          <m:r>
                            <m:rPr>
                              <m:nor/>
                            </m:rPr>
                            <a:rPr lang="en-US" sz="4000" baseline="-25000"/>
                            <m:t>1</m:t>
                          </m:r>
                        </m:num>
                        <m:den>
                          <m:r>
                            <a:rPr lang="ar-SA" sz="4000" i="1">
                              <a:latin typeface="Cambria Math" panose="02040503050406030204" pitchFamily="18" charset="0"/>
                            </a:rPr>
                            <m:t>𝑇</m:t>
                          </m:r>
                          <m:r>
                            <m:rPr>
                              <m:nor/>
                            </m:rPr>
                            <a:rPr lang="en-US" sz="4000" baseline="-25000"/>
                            <m:t>1</m:t>
                          </m:r>
                        </m:den>
                      </m:f>
                      <m:r>
                        <a:rPr lang="ar-SA" sz="4000" i="0">
                          <a:latin typeface="Cambria Math" panose="02040503050406030204" pitchFamily="18" charset="0"/>
                        </a:rPr>
                        <m:t>=</m:t>
                      </m:r>
                      <m:f>
                        <m:fPr>
                          <m:ctrlPr>
                            <a:rPr lang="ar-SA" sz="4000" i="1">
                              <a:latin typeface="Cambria Math" panose="02040503050406030204" pitchFamily="18" charset="0"/>
                            </a:rPr>
                          </m:ctrlPr>
                        </m:fPr>
                        <m:num>
                          <m:r>
                            <a:rPr lang="ar-SA" sz="4000" i="1">
                              <a:latin typeface="Cambria Math" panose="02040503050406030204" pitchFamily="18" charset="0"/>
                            </a:rPr>
                            <m:t>𝑃</m:t>
                          </m:r>
                          <m:r>
                            <m:rPr>
                              <m:nor/>
                            </m:rPr>
                            <a:rPr lang="en-US" sz="4000" baseline="-25000"/>
                            <m:t>2</m:t>
                          </m:r>
                          <m:r>
                            <a:rPr lang="ar-SA" sz="4000" i="1">
                              <a:latin typeface="Cambria Math" panose="02040503050406030204" pitchFamily="18" charset="0"/>
                            </a:rPr>
                            <m:t>𝑉</m:t>
                          </m:r>
                          <m:r>
                            <m:rPr>
                              <m:nor/>
                            </m:rPr>
                            <a:rPr lang="en-US" sz="4000" baseline="-25000"/>
                            <m:t>2</m:t>
                          </m:r>
                        </m:num>
                        <m:den>
                          <m:r>
                            <a:rPr lang="ar-SA" sz="4000" i="1">
                              <a:latin typeface="Cambria Math" panose="02040503050406030204" pitchFamily="18" charset="0"/>
                            </a:rPr>
                            <m:t>𝑇</m:t>
                          </m:r>
                          <m:r>
                            <m:rPr>
                              <m:nor/>
                            </m:rPr>
                            <a:rPr lang="en-US" sz="4000" baseline="-25000"/>
                            <m:t>2</m:t>
                          </m:r>
                        </m:den>
                      </m:f>
                    </m:oMath>
                  </m:oMathPara>
                </a14:m>
                <a:endParaRPr lang="ar-SA" sz="4000" dirty="0"/>
              </a:p>
            </p:txBody>
          </p:sp>
        </mc:Choice>
        <mc:Fallback xmlns="">
          <p:sp>
            <p:nvSpPr>
              <p:cNvPr id="3" name="مستطيل 2"/>
              <p:cNvSpPr>
                <a:spLocks noRot="1" noChangeAspect="1" noMove="1" noResize="1" noEditPoints="1" noAdjustHandles="1" noChangeArrowheads="1" noChangeShapeType="1" noTextEdit="1"/>
              </p:cNvSpPr>
              <p:nvPr/>
            </p:nvSpPr>
            <p:spPr>
              <a:xfrm>
                <a:off x="1118879" y="2232489"/>
                <a:ext cx="327334" cy="1240789"/>
              </a:xfrm>
              <a:prstGeom prst="rect">
                <a:avLst/>
              </a:prstGeom>
              <a:blipFill rotWithShape="0">
                <a:blip r:embed="rId2"/>
                <a:stretch>
                  <a:fillRect r="-735849" b="-5392"/>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مستطيل: زوايا مستديرة 3">
                <a:extLst>
                  <a:ext uri="{FF2B5EF4-FFF2-40B4-BE49-F238E27FC236}">
                    <a16:creationId xmlns="" xmlns:a16="http://schemas.microsoft.com/office/drawing/2014/main" id="{F2EDDC2D-5895-43A7-978D-18BD9204769C}"/>
                  </a:ext>
                </a:extLst>
              </p:cNvPr>
              <p:cNvSpPr/>
              <p:nvPr/>
            </p:nvSpPr>
            <p:spPr>
              <a:xfrm>
                <a:off x="6044533" y="2491802"/>
                <a:ext cx="5584723" cy="894169"/>
              </a:xfrm>
              <a:prstGeom prst="roundRect">
                <a:avLst/>
              </a:prstGeom>
              <a:ln/>
            </p:spPr>
            <p:style>
              <a:lnRef idx="1">
                <a:schemeClr val="dk1"/>
              </a:lnRef>
              <a:fillRef idx="2">
                <a:schemeClr val="dk1"/>
              </a:fillRef>
              <a:effectRef idx="1">
                <a:schemeClr val="dk1"/>
              </a:effectRef>
              <a:fontRef idx="minor">
                <a:schemeClr val="dk1"/>
              </a:fontRef>
            </p:style>
            <p:txBody>
              <a:bodyPr rtlCol="1" anchor="ctr"/>
              <a:lstStyle/>
              <a:p>
                <a:pPr algn="ctr"/>
                <a:r>
                  <a:rPr lang="en-US" sz="3200" dirty="0"/>
                  <a:t>1</a:t>
                </a:r>
                <a:r>
                  <a:rPr lang="ar-SA" sz="3200" dirty="0"/>
                  <a:t>ضغط جوي =</a:t>
                </a:r>
                <a:r>
                  <a:rPr lang="en-US" sz="3200" dirty="0"/>
                  <a:t>pa</a:t>
                </a:r>
                <a:r>
                  <a:rPr lang="ar-SA" sz="3200" dirty="0"/>
                  <a:t> </a:t>
                </a:r>
                <a:r>
                  <a:rPr lang="en-US" sz="3200" dirty="0"/>
                  <a:t>1.013</a:t>
                </a:r>
                <a14:m>
                  <m:oMath xmlns:m="http://schemas.openxmlformats.org/officeDocument/2006/math">
                    <m:r>
                      <a:rPr lang="ar-SA" sz="3200" i="1" smtClean="0">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10</m:t>
                    </m:r>
                    <m:r>
                      <m:rPr>
                        <m:nor/>
                      </m:rPr>
                      <a:rPr lang="en-US" sz="3200" b="0" i="0" baseline="30000" dirty="0" smtClean="0"/>
                      <m:t>5</m:t>
                    </m:r>
                  </m:oMath>
                </a14:m>
                <a:endParaRPr lang="en-US" sz="3200" baseline="30000" dirty="0"/>
              </a:p>
              <a:p>
                <a:pPr algn="ctr"/>
                <a:endParaRPr lang="ar-SA" sz="3200" dirty="0"/>
              </a:p>
            </p:txBody>
          </p:sp>
        </mc:Choice>
        <mc:Fallback xmlns="">
          <p:sp>
            <p:nvSpPr>
              <p:cNvPr id="4" name="مستطيل: زوايا مستديرة 3">
                <a:extLst>
                  <a:ext uri="{FF2B5EF4-FFF2-40B4-BE49-F238E27FC236}">
                    <a16:creationId xmlns:a16="http://schemas.microsoft.com/office/drawing/2014/main" id="{F2EDDC2D-5895-43A7-978D-18BD9204769C}"/>
                  </a:ext>
                </a:extLst>
              </p:cNvPr>
              <p:cNvSpPr>
                <a:spLocks noRot="1" noChangeAspect="1" noMove="1" noResize="1" noEditPoints="1" noAdjustHandles="1" noChangeArrowheads="1" noChangeShapeType="1" noTextEdit="1"/>
              </p:cNvSpPr>
              <p:nvPr/>
            </p:nvSpPr>
            <p:spPr>
              <a:xfrm>
                <a:off x="6044533" y="2491802"/>
                <a:ext cx="5584723" cy="894169"/>
              </a:xfrm>
              <a:prstGeom prst="roundRect">
                <a:avLst/>
              </a:prstGeom>
              <a:blipFill>
                <a:blip r:embed="rId3"/>
                <a:stretch>
                  <a:fillRect/>
                </a:stretch>
              </a:blipFill>
              <a:ln/>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5" name="مستطيل 4">
                <a:extLst>
                  <a:ext uri="{FF2B5EF4-FFF2-40B4-BE49-F238E27FC236}">
                    <a16:creationId xmlns="" xmlns:a16="http://schemas.microsoft.com/office/drawing/2014/main" id="{98F775FA-C9AE-46E9-8E27-675F58CDB411}"/>
                  </a:ext>
                </a:extLst>
              </p:cNvPr>
              <p:cNvSpPr/>
              <p:nvPr/>
            </p:nvSpPr>
            <p:spPr>
              <a:xfrm>
                <a:off x="782275" y="3606115"/>
                <a:ext cx="10846981" cy="126483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ar-SA" sz="4000" i="1" smtClean="0">
                              <a:latin typeface="Cambria Math" panose="02040503050406030204" pitchFamily="18" charset="0"/>
                              <a:cs typeface="Times New Roman" pitchFamily="18" charset="0"/>
                            </a:rPr>
                          </m:ctrlPr>
                        </m:fPr>
                        <m:num>
                          <m:r>
                            <m:rPr>
                              <m:nor/>
                            </m:rPr>
                            <a:rPr lang="en-US" sz="4000">
                              <a:latin typeface="Times New Roman" pitchFamily="18" charset="0"/>
                              <a:cs typeface="Times New Roman" pitchFamily="18" charset="0"/>
                            </a:rPr>
                            <m:t>(</m:t>
                          </m:r>
                          <m:r>
                            <m:rPr>
                              <m:nor/>
                            </m:rPr>
                            <a:rPr lang="en-US" sz="4000" dirty="0"/>
                            <m:t>1</m:t>
                          </m:r>
                          <m:r>
                            <m:rPr>
                              <m:nor/>
                            </m:rPr>
                            <a:rPr lang="en-US" sz="4000" dirty="0"/>
                            <m:t>.</m:t>
                          </m:r>
                          <m:r>
                            <m:rPr>
                              <m:nor/>
                            </m:rPr>
                            <a:rPr lang="en-US" sz="4000" dirty="0"/>
                            <m:t>013</m:t>
                          </m:r>
                          <m:r>
                            <a:rPr lang="ar-SA" sz="4000" i="1">
                              <a:latin typeface="Cambria Math" panose="02040503050406030204" pitchFamily="18" charset="0"/>
                              <a:ea typeface="Cambria Math" panose="02040503050406030204" pitchFamily="18" charset="0"/>
                            </a:rPr>
                            <m:t>×</m:t>
                          </m:r>
                          <m:r>
                            <a:rPr lang="en-US" sz="4000">
                              <a:latin typeface="Cambria Math" panose="02040503050406030204" pitchFamily="18" charset="0"/>
                              <a:ea typeface="Cambria Math" panose="02040503050406030204" pitchFamily="18" charset="0"/>
                            </a:rPr>
                            <m:t>10</m:t>
                          </m:r>
                          <m:r>
                            <m:rPr>
                              <m:nor/>
                            </m:rPr>
                            <a:rPr lang="en-US" sz="4000" baseline="30000" dirty="0"/>
                            <m:t>5</m:t>
                          </m:r>
                          <m:r>
                            <a:rPr lang="en-US" sz="4000">
                              <a:latin typeface="Cambria Math" panose="02040503050406030204" pitchFamily="18" charset="0"/>
                              <a:cs typeface="Times New Roman" pitchFamily="18" charset="0"/>
                            </a:rPr>
                            <m:t>) (</m:t>
                          </m:r>
                          <m:r>
                            <m:rPr>
                              <m:nor/>
                            </m:rPr>
                            <a:rPr lang="en-US" sz="4000" b="0" i="0" dirty="0" smtClean="0">
                              <a:latin typeface="Times New Roman" pitchFamily="18" charset="0"/>
                              <a:cs typeface="Times New Roman" pitchFamily="18" charset="0"/>
                            </a:rPr>
                            <m:t>0</m:t>
                          </m:r>
                          <m:r>
                            <m:rPr>
                              <m:nor/>
                            </m:rPr>
                            <a:rPr lang="en-US" sz="4000" b="0" i="0" dirty="0" smtClean="0">
                              <a:latin typeface="Times New Roman" pitchFamily="18" charset="0"/>
                              <a:cs typeface="Times New Roman" pitchFamily="18" charset="0"/>
                            </a:rPr>
                            <m:t>.</m:t>
                          </m:r>
                          <m:r>
                            <m:rPr>
                              <m:nor/>
                            </m:rPr>
                            <a:rPr lang="en-US" sz="4000" b="0" i="0" dirty="0" smtClean="0">
                              <a:latin typeface="Times New Roman" pitchFamily="18" charset="0"/>
                              <a:cs typeface="Times New Roman" pitchFamily="18" charset="0"/>
                            </a:rPr>
                            <m:t>0021</m:t>
                          </m:r>
                          <m:r>
                            <a:rPr lang="en-US" sz="4000" dirty="0">
                              <a:latin typeface="Cambria Math" panose="02040503050406030204" pitchFamily="18" charset="0"/>
                              <a:cs typeface="Times New Roman" pitchFamily="18" charset="0"/>
                            </a:rPr>
                            <m:t>)</m:t>
                          </m:r>
                        </m:num>
                        <m:den>
                          <m:r>
                            <a:rPr lang="en-US" sz="4000" b="0" i="0" smtClean="0">
                              <a:latin typeface="Cambria Math" panose="02040503050406030204" pitchFamily="18" charset="0"/>
                              <a:cs typeface="Times New Roman" pitchFamily="18" charset="0"/>
                            </a:rPr>
                            <m:t>30</m:t>
                          </m:r>
                          <m:r>
                            <a:rPr lang="en-US" sz="4000">
                              <a:latin typeface="Cambria Math" panose="02040503050406030204" pitchFamily="18" charset="0"/>
                              <a:cs typeface="Times New Roman" pitchFamily="18" charset="0"/>
                            </a:rPr>
                            <m:t>3</m:t>
                          </m:r>
                        </m:den>
                      </m:f>
                      <m:r>
                        <a:rPr lang="ar-SA" sz="4000">
                          <a:latin typeface="Cambria Math" panose="02040503050406030204" pitchFamily="18" charset="0"/>
                          <a:cs typeface="Times New Roman" pitchFamily="18" charset="0"/>
                        </a:rPr>
                        <m:t>=</m:t>
                      </m:r>
                      <m:f>
                        <m:fPr>
                          <m:ctrlPr>
                            <a:rPr lang="ar-SA" sz="4000" i="1">
                              <a:latin typeface="Cambria Math" panose="02040503050406030204" pitchFamily="18" charset="0"/>
                              <a:cs typeface="Times New Roman" pitchFamily="18" charset="0"/>
                            </a:rPr>
                          </m:ctrlPr>
                        </m:fPr>
                        <m:num>
                          <m:r>
                            <m:rPr>
                              <m:nor/>
                            </m:rPr>
                            <a:rPr lang="en-US" sz="4000" b="0" i="0" smtClean="0">
                              <a:latin typeface="Times New Roman" pitchFamily="18" charset="0"/>
                              <a:cs typeface="Times New Roman" pitchFamily="18" charset="0"/>
                            </a:rPr>
                            <m:t>(</m:t>
                          </m:r>
                          <m:r>
                            <m:rPr>
                              <m:nor/>
                            </m:rPr>
                            <a:rPr lang="en-US" sz="4000" dirty="0">
                              <a:latin typeface="Times New Roman" panose="02020603050405020304" pitchFamily="18" charset="0"/>
                              <a:cs typeface="Times New Roman" panose="02020603050405020304" pitchFamily="18" charset="0"/>
                            </a:rPr>
                            <m:t>20</m:t>
                          </m:r>
                          <m:r>
                            <m:rPr>
                              <m:nor/>
                            </m:rPr>
                            <a:rPr lang="en-US" sz="4000" dirty="0">
                              <a:latin typeface="Times New Roman" panose="02020603050405020304" pitchFamily="18" charset="0"/>
                              <a:cs typeface="Times New Roman" panose="02020603050405020304" pitchFamily="18" charset="0"/>
                            </a:rPr>
                            <m:t>.</m:t>
                          </m:r>
                          <m:r>
                            <m:rPr>
                              <m:nor/>
                            </m:rPr>
                            <a:rPr lang="en-US" sz="4000" dirty="0">
                              <a:latin typeface="Times New Roman" panose="02020603050405020304" pitchFamily="18" charset="0"/>
                              <a:cs typeface="Times New Roman" panose="02020603050405020304" pitchFamily="18" charset="0"/>
                            </a:rPr>
                            <m:t>1 </m:t>
                          </m:r>
                          <m:r>
                            <m:rPr>
                              <m:nor/>
                            </m:rPr>
                            <a:rPr lang="en-US" sz="4000" dirty="0">
                              <a:latin typeface="Times New Roman" panose="02020603050405020304" pitchFamily="18" charset="0"/>
                              <a:cs typeface="Times New Roman" panose="02020603050405020304" pitchFamily="18" charset="0"/>
                            </a:rPr>
                            <m:t>×</m:t>
                          </m:r>
                          <m:r>
                            <m:rPr>
                              <m:nor/>
                            </m:rPr>
                            <a:rPr lang="en-US" sz="4000" dirty="0">
                              <a:latin typeface="Times New Roman" panose="02020603050405020304" pitchFamily="18" charset="0"/>
                              <a:cs typeface="Times New Roman" panose="02020603050405020304" pitchFamily="18" charset="0"/>
                            </a:rPr>
                            <m:t> </m:t>
                          </m:r>
                          <m:r>
                            <m:rPr>
                              <m:nor/>
                            </m:rPr>
                            <a:rPr lang="en-US" sz="4000" dirty="0">
                              <a:latin typeface="Times New Roman" panose="02020603050405020304" pitchFamily="18" charset="0"/>
                              <a:cs typeface="Times New Roman" panose="02020603050405020304" pitchFamily="18" charset="0"/>
                            </a:rPr>
                            <m:t>105</m:t>
                          </m:r>
                          <m:r>
                            <a:rPr lang="en-US" sz="4000" b="0" i="0" smtClean="0">
                              <a:latin typeface="Cambria Math" panose="02040503050406030204" pitchFamily="18" charset="0"/>
                              <a:cs typeface="Times New Roman" pitchFamily="18" charset="0"/>
                            </a:rPr>
                            <m:t>)</m:t>
                          </m:r>
                          <m:r>
                            <a:rPr lang="en-US" sz="4000">
                              <a:latin typeface="Cambria Math" panose="02040503050406030204" pitchFamily="18" charset="0"/>
                              <a:cs typeface="Times New Roman" pitchFamily="18" charset="0"/>
                            </a:rPr>
                            <m:t>(</m:t>
                          </m:r>
                          <m:r>
                            <m:rPr>
                              <m:nor/>
                            </m:rPr>
                            <a:rPr lang="en-US" sz="4000" dirty="0">
                              <a:latin typeface="Times New Roman" pitchFamily="18" charset="0"/>
                              <a:cs typeface="Times New Roman" pitchFamily="18" charset="0"/>
                            </a:rPr>
                            <m:t>0</m:t>
                          </m:r>
                          <m:r>
                            <m:rPr>
                              <m:nor/>
                            </m:rPr>
                            <a:rPr lang="en-US" sz="4000" dirty="0">
                              <a:latin typeface="Times New Roman" pitchFamily="18" charset="0"/>
                              <a:cs typeface="Times New Roman" pitchFamily="18" charset="0"/>
                            </a:rPr>
                            <m:t>.</m:t>
                          </m:r>
                          <m:r>
                            <m:rPr>
                              <m:nor/>
                            </m:rPr>
                            <a:rPr lang="en-US" sz="4000" dirty="0">
                              <a:latin typeface="Times New Roman" pitchFamily="18" charset="0"/>
                              <a:cs typeface="Times New Roman" pitchFamily="18" charset="0"/>
                            </a:rPr>
                            <m:t>00</m:t>
                          </m:r>
                          <m:r>
                            <a:rPr lang="en-US" sz="4000" b="0" i="0" dirty="0" smtClean="0">
                              <a:latin typeface="Cambria Math" panose="02040503050406030204" pitchFamily="18" charset="0"/>
                              <a:cs typeface="Times New Roman" pitchFamily="18" charset="0"/>
                            </a:rPr>
                            <m:t>03</m:t>
                          </m:r>
                          <m:r>
                            <a:rPr lang="en-US" sz="4000" dirty="0">
                              <a:latin typeface="Cambria Math" panose="02040503050406030204" pitchFamily="18" charset="0"/>
                              <a:cs typeface="Times New Roman" pitchFamily="18" charset="0"/>
                            </a:rPr>
                            <m:t>)</m:t>
                          </m:r>
                        </m:num>
                        <m:den>
                          <m:r>
                            <m:rPr>
                              <m:sty m:val="p"/>
                            </m:rPr>
                            <a:rPr lang="en-US" sz="4000" b="0" i="0" smtClean="0">
                              <a:latin typeface="Cambria Math" panose="02040503050406030204" pitchFamily="18" charset="0"/>
                              <a:cs typeface="Times New Roman" pitchFamily="18" charset="0"/>
                            </a:rPr>
                            <m:t>T</m:t>
                          </m:r>
                        </m:den>
                      </m:f>
                    </m:oMath>
                  </m:oMathPara>
                </a14:m>
                <a:endParaRPr lang="ar-SA" sz="4000" dirty="0">
                  <a:latin typeface="Times New Roman" pitchFamily="18" charset="0"/>
                  <a:cs typeface="Times New Roman" pitchFamily="18" charset="0"/>
                </a:endParaRPr>
              </a:p>
            </p:txBody>
          </p:sp>
        </mc:Choice>
        <mc:Fallback xmlns="">
          <p:sp>
            <p:nvSpPr>
              <p:cNvPr id="5" name="مستطيل 4">
                <a:extLst>
                  <a:ext uri="{FF2B5EF4-FFF2-40B4-BE49-F238E27FC236}">
                    <a16:creationId xmlns:a16="http://schemas.microsoft.com/office/drawing/2014/main" id="{98F775FA-C9AE-46E9-8E27-675F58CDB411}"/>
                  </a:ext>
                </a:extLst>
              </p:cNvPr>
              <p:cNvSpPr>
                <a:spLocks noRot="1" noChangeAspect="1" noMove="1" noResize="1" noEditPoints="1" noAdjustHandles="1" noChangeArrowheads="1" noChangeShapeType="1" noTextEdit="1"/>
              </p:cNvSpPr>
              <p:nvPr/>
            </p:nvSpPr>
            <p:spPr>
              <a:xfrm>
                <a:off x="782275" y="3606115"/>
                <a:ext cx="10846981" cy="1264833"/>
              </a:xfrm>
              <a:prstGeom prst="rect">
                <a:avLst/>
              </a:prstGeom>
              <a:blipFill>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6" name="مستطيل 5">
                <a:extLst>
                  <a:ext uri="{FF2B5EF4-FFF2-40B4-BE49-F238E27FC236}">
                    <a16:creationId xmlns="" xmlns:a16="http://schemas.microsoft.com/office/drawing/2014/main" id="{2228E4AB-7A2C-493A-BD7C-F2F255A74652}"/>
                  </a:ext>
                </a:extLst>
              </p:cNvPr>
              <p:cNvSpPr/>
              <p:nvPr/>
            </p:nvSpPr>
            <p:spPr>
              <a:xfrm>
                <a:off x="1482365" y="4960194"/>
                <a:ext cx="7354529" cy="1829892"/>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14:m>
                  <m:oMathPara xmlns:m="http://schemas.openxmlformats.org/officeDocument/2006/math">
                    <m:oMathParaPr>
                      <m:jc m:val="centerGroup"/>
                    </m:oMathParaPr>
                    <m:oMath xmlns:m="http://schemas.openxmlformats.org/officeDocument/2006/math">
                      <m:r>
                        <m:rPr>
                          <m:nor/>
                        </m:rPr>
                        <a:rPr lang="en-US" sz="4400" dirty="0" smtClean="0"/>
                        <m:t> 0</m:t>
                      </m:r>
                      <m:r>
                        <m:rPr>
                          <m:nor/>
                        </m:rPr>
                        <a:rPr lang="en-US" sz="4400" dirty="0" smtClean="0"/>
                        <m:t>.</m:t>
                      </m:r>
                      <m:r>
                        <m:rPr>
                          <m:nor/>
                        </m:rPr>
                        <a:rPr lang="en-US" sz="4400" dirty="0" smtClean="0"/>
                        <m:t>70</m:t>
                      </m:r>
                      <m:r>
                        <a:rPr lang="ar-SA" sz="4400" b="0" i="1" smtClean="0">
                          <a:latin typeface="Cambria Math" panose="02040503050406030204" pitchFamily="18" charset="0"/>
                          <a:cs typeface="Times New Roman" pitchFamily="18" charset="0"/>
                        </a:rPr>
                        <m:t>=</m:t>
                      </m:r>
                      <m:f>
                        <m:fPr>
                          <m:ctrlPr>
                            <a:rPr lang="ar-SA" sz="4400" i="1" smtClean="0">
                              <a:latin typeface="Cambria Math" panose="02040503050406030204" pitchFamily="18" charset="0"/>
                              <a:cs typeface="Times New Roman" pitchFamily="18" charset="0"/>
                            </a:rPr>
                          </m:ctrlPr>
                        </m:fPr>
                        <m:num>
                          <m:r>
                            <m:rPr>
                              <m:nor/>
                            </m:rPr>
                            <a:rPr lang="en-US" sz="4400" dirty="0"/>
                            <m:t>603</m:t>
                          </m:r>
                        </m:num>
                        <m:den>
                          <m:r>
                            <m:rPr>
                              <m:sty m:val="p"/>
                            </m:rPr>
                            <a:rPr lang="en-US" sz="4400">
                              <a:latin typeface="Cambria Math" panose="02040503050406030204" pitchFamily="18" charset="0"/>
                              <a:cs typeface="Times New Roman" pitchFamily="18" charset="0"/>
                            </a:rPr>
                            <m:t>T</m:t>
                          </m:r>
                        </m:den>
                      </m:f>
                    </m:oMath>
                  </m:oMathPara>
                </a14:m>
                <a:endParaRPr lang="en-US" sz="4400" dirty="0"/>
              </a:p>
              <a:p>
                <a:pPr algn="ctr"/>
                <a14:m>
                  <m:oMath xmlns:m="http://schemas.openxmlformats.org/officeDocument/2006/math">
                    <m:r>
                      <m:rPr>
                        <m:sty m:val="p"/>
                      </m:rPr>
                      <a:rPr lang="en-US" sz="4400" b="0" i="0" smtClean="0">
                        <a:latin typeface="Cambria Math" panose="02040503050406030204" pitchFamily="18" charset="0"/>
                        <a:cs typeface="Times New Roman" pitchFamily="18" charset="0"/>
                      </a:rPr>
                      <m:t>T</m:t>
                    </m:r>
                    <m:r>
                      <m:rPr>
                        <m:nor/>
                      </m:rPr>
                      <a:rPr lang="en-US" sz="4400" baseline="-25000"/>
                      <m:t>2</m:t>
                    </m:r>
                  </m:oMath>
                </a14:m>
                <a:r>
                  <a:rPr lang="en-US" sz="4400" dirty="0"/>
                  <a:t> </a:t>
                </a:r>
                <a:r>
                  <a:rPr lang="en-US" sz="4400"/>
                  <a:t>= 861.4 </a:t>
                </a:r>
                <a:r>
                  <a:rPr lang="en-US" sz="4400" dirty="0"/>
                  <a:t>K</a:t>
                </a:r>
                <a:endParaRPr lang="ar-SA" sz="4400" dirty="0"/>
              </a:p>
            </p:txBody>
          </p:sp>
        </mc:Choice>
        <mc:Fallback xmlns="">
          <p:sp>
            <p:nvSpPr>
              <p:cNvPr id="6" name="مستطيل 5">
                <a:extLst>
                  <a:ext uri="{FF2B5EF4-FFF2-40B4-BE49-F238E27FC236}">
                    <a16:creationId xmlns:a16="http://schemas.microsoft.com/office/drawing/2014/main" id="{2228E4AB-7A2C-493A-BD7C-F2F255A74652}"/>
                  </a:ext>
                </a:extLst>
              </p:cNvPr>
              <p:cNvSpPr>
                <a:spLocks noRot="1" noChangeAspect="1" noMove="1" noResize="1" noEditPoints="1" noAdjustHandles="1" noChangeArrowheads="1" noChangeShapeType="1" noTextEdit="1"/>
              </p:cNvSpPr>
              <p:nvPr/>
            </p:nvSpPr>
            <p:spPr>
              <a:xfrm>
                <a:off x="1482365" y="4960194"/>
                <a:ext cx="7354529" cy="1829892"/>
              </a:xfrm>
              <a:prstGeom prst="rect">
                <a:avLst/>
              </a:prstGeom>
              <a:blipFill>
                <a:blip r:embed="rId5"/>
                <a:stretch>
                  <a:fillRect b="-19737"/>
                </a:stretch>
              </a:blipFill>
            </p:spPr>
            <p:txBody>
              <a:bodyPr/>
              <a:lstStyle/>
              <a:p>
                <a:r>
                  <a:rPr lang="ar-SA">
                    <a:noFill/>
                  </a:rPr>
                  <a:t> </a:t>
                </a:r>
              </a:p>
            </p:txBody>
          </p:sp>
        </mc:Fallback>
      </mc:AlternateContent>
    </p:spTree>
    <p:extLst>
      <p:ext uri="{BB962C8B-B14F-4D97-AF65-F5344CB8AC3E}">
        <p14:creationId xmlns:p14="http://schemas.microsoft.com/office/powerpoint/2010/main" val="219100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C68DAED4-DAFB-490D-BD30-71DD27774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88" y="1280821"/>
            <a:ext cx="6013450" cy="3542169"/>
          </a:xfrm>
          <a:prstGeom prst="rect">
            <a:avLst/>
          </a:prstGeom>
        </p:spPr>
      </p:pic>
      <p:pic>
        <p:nvPicPr>
          <p:cNvPr id="3" name="صورة 2">
            <a:extLst>
              <a:ext uri="{FF2B5EF4-FFF2-40B4-BE49-F238E27FC236}">
                <a16:creationId xmlns="" xmlns:a16="http://schemas.microsoft.com/office/drawing/2014/main" id="{F8DE407B-D72E-4178-9A66-B4CB861DE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392" y="2904708"/>
            <a:ext cx="5894388" cy="2160746"/>
          </a:xfrm>
          <a:prstGeom prst="rect">
            <a:avLst/>
          </a:prstGeom>
        </p:spPr>
      </p:pic>
      <p:sp>
        <p:nvSpPr>
          <p:cNvPr id="6" name="مربع نص 5">
            <a:extLst>
              <a:ext uri="{FF2B5EF4-FFF2-40B4-BE49-F238E27FC236}">
                <a16:creationId xmlns="" xmlns:a16="http://schemas.microsoft.com/office/drawing/2014/main" id="{0A8AD0C5-587C-48EB-855D-9B713017EA1B}"/>
              </a:ext>
            </a:extLst>
          </p:cNvPr>
          <p:cNvSpPr txBox="1"/>
          <p:nvPr/>
        </p:nvSpPr>
        <p:spPr>
          <a:xfrm>
            <a:off x="3104237" y="5476940"/>
            <a:ext cx="5616624" cy="940653"/>
          </a:xfrm>
          <a:prstGeom prst="frame">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ال</a:t>
            </a:r>
            <a:r>
              <a:rPr kumimoji="0" lang="ar-SA"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أ</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ستاذة</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 </a:t>
            </a:r>
            <a:r>
              <a:rPr kumimoji="0" lang="ar-SA"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ا</a:t>
            </a:r>
            <a:r>
              <a:rPr kumimoji="0" lang="ar-AE" sz="4000" b="1" i="0" u="none" strike="noStrike" kern="0" cap="none" spc="0" normalizeH="0" baseline="0" noProof="0" dirty="0" err="1">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بتهاج</a:t>
            </a:r>
            <a:r>
              <a:rPr kumimoji="0" lang="ar-AE" sz="4000" b="1" i="0" u="none" strike="noStrike" kern="0" cap="none" spc="0" normalizeH="0" baseline="0" noProof="0" dirty="0">
                <a:ln w="12700">
                  <a:solidFill>
                    <a:srgbClr val="86C157">
                      <a:lumMod val="50000"/>
                    </a:srgbClr>
                  </a:solidFill>
                  <a:prstDash val="solid"/>
                </a:ln>
                <a:pattFill prst="narHorz">
                  <a:fgClr>
                    <a:srgbClr val="86C157"/>
                  </a:fgClr>
                  <a:bgClr>
                    <a:srgbClr val="86C157">
                      <a:lumMod val="40000"/>
                      <a:lumOff val="60000"/>
                    </a:srgbClr>
                  </a:bgClr>
                </a:pattFill>
                <a:effectLst>
                  <a:innerShdw blurRad="177800">
                    <a:srgbClr val="86C157">
                      <a:lumMod val="50000"/>
                    </a:srgbClr>
                  </a:innerShdw>
                </a:effectLst>
                <a:uLnTx/>
                <a:uFillTx/>
                <a:latin typeface="Arial" panose="020B0604020202020204" pitchFamily="34" charset="0"/>
                <a:ea typeface="+mn-ea"/>
                <a:cs typeface="Arial" panose="020B0604020202020204" pitchFamily="34" charset="0"/>
              </a:rPr>
              <a:t> عيسى السعيد</a:t>
            </a:r>
          </a:p>
        </p:txBody>
      </p:sp>
      <p:sp>
        <p:nvSpPr>
          <p:cNvPr id="7" name="مستطيل: زاوية مطوية 6">
            <a:extLst>
              <a:ext uri="{FF2B5EF4-FFF2-40B4-BE49-F238E27FC236}">
                <a16:creationId xmlns="" xmlns:a16="http://schemas.microsoft.com/office/drawing/2014/main" id="{42564857-5AF2-4B51-931C-816B81514A44}"/>
              </a:ext>
            </a:extLst>
          </p:cNvPr>
          <p:cNvSpPr/>
          <p:nvPr/>
        </p:nvSpPr>
        <p:spPr>
          <a:xfrm>
            <a:off x="6181725" y="442912"/>
            <a:ext cx="5769864" cy="1460252"/>
          </a:xfrm>
          <a:prstGeom prst="foldedCorne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200" dirty="0"/>
              <a:t>الواجب</a:t>
            </a:r>
          </a:p>
          <a:p>
            <a:pPr algn="ctr"/>
            <a:r>
              <a:rPr lang="ar-SA" sz="3200" dirty="0"/>
              <a:t>سؤال 8 صفحة 181</a:t>
            </a:r>
          </a:p>
        </p:txBody>
      </p:sp>
    </p:spTree>
    <p:extLst>
      <p:ext uri="{BB962C8B-B14F-4D97-AF65-F5344CB8AC3E}">
        <p14:creationId xmlns:p14="http://schemas.microsoft.com/office/powerpoint/2010/main" val="423197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95802" y="169112"/>
            <a:ext cx="3809056" cy="830997"/>
          </a:xfrm>
          <a:prstGeom prst="rect">
            <a:avLst/>
          </a:prstGeom>
        </p:spPr>
        <p:txBody>
          <a:bodyPr wrap="none">
            <a:spAutoFit/>
          </a:bodyPr>
          <a:lstStyle/>
          <a:p>
            <a:pPr algn="ctr"/>
            <a:r>
              <a:rPr lang="ar-SA" sz="4800" dirty="0">
                <a:ln w="12700">
                  <a:solidFill>
                    <a:prstClr val="white"/>
                  </a:solidFill>
                </a:ln>
                <a:solidFill>
                  <a:srgbClr val="8064A2">
                    <a:lumMod val="50000"/>
                  </a:srgbClr>
                </a:solidFill>
                <a:latin typeface="Shonar Bangla" pitchFamily="34" charset="0"/>
                <a:cs typeface="PT Bold Heading" pitchFamily="2" charset="-78"/>
              </a:rPr>
              <a:t>التمدد الحـراري</a:t>
            </a:r>
            <a:endParaRPr lang="en-US" sz="4800" dirty="0">
              <a:ln w="12700">
                <a:solidFill>
                  <a:prstClr val="white"/>
                </a:solidFill>
              </a:ln>
              <a:solidFill>
                <a:srgbClr val="8064A2">
                  <a:lumMod val="50000"/>
                </a:srgbClr>
              </a:solidFill>
              <a:latin typeface="Shonar Bangla" pitchFamily="34" charset="0"/>
              <a:cs typeface="PT Bold Heading" pitchFamily="2" charset="-78"/>
            </a:endParaRPr>
          </a:p>
        </p:txBody>
      </p:sp>
      <p:sp>
        <p:nvSpPr>
          <p:cNvPr id="3" name="مربع نص 2"/>
          <p:cNvSpPr txBox="1"/>
          <p:nvPr/>
        </p:nvSpPr>
        <p:spPr>
          <a:xfrm>
            <a:off x="2381224" y="1142985"/>
            <a:ext cx="7358114" cy="1323439"/>
          </a:xfrm>
          <a:prstGeom prst="rect">
            <a:avLst/>
          </a:prstGeom>
          <a:noFill/>
        </p:spPr>
        <p:txBody>
          <a:bodyPr wrap="square" rtlCol="1">
            <a:spAutoFit/>
          </a:bodyPr>
          <a:lstStyle/>
          <a:p>
            <a:pPr algn="justLow"/>
            <a:r>
              <a:rPr lang="ar-SA" sz="2200" dirty="0">
                <a:ln w="0"/>
                <a:solidFill>
                  <a:srgbClr val="C00000"/>
                </a:solidFill>
                <a:cs typeface="PT Bold Heading" pitchFamily="2" charset="-78"/>
              </a:rPr>
              <a:t>إن الغازات </a:t>
            </a:r>
            <a:r>
              <a:rPr lang="ar-SA" sz="2200" dirty="0" smtClean="0">
                <a:ln w="0"/>
                <a:solidFill>
                  <a:srgbClr val="C00000"/>
                </a:solidFill>
                <a:cs typeface="PT Bold Heading" pitchFamily="2" charset="-78"/>
              </a:rPr>
              <a:t>تتمدد ( يزداد حجمها ) </a:t>
            </a:r>
            <a:r>
              <a:rPr lang="ar-SA" sz="2200" dirty="0">
                <a:ln w="0"/>
                <a:solidFill>
                  <a:srgbClr val="C00000"/>
                </a:solidFill>
                <a:cs typeface="PT Bold Heading" pitchFamily="2" charset="-78"/>
              </a:rPr>
              <a:t>كلما ارتفعت درجه حرارتها .</a:t>
            </a:r>
          </a:p>
          <a:p>
            <a:pPr algn="justLow"/>
            <a:endParaRPr lang="ar-SA" sz="1200" dirty="0">
              <a:ln w="0"/>
              <a:solidFill>
                <a:srgbClr val="C00000"/>
              </a:solidFill>
              <a:cs typeface="PT Bold Heading" pitchFamily="2" charset="-78"/>
            </a:endParaRPr>
          </a:p>
          <a:p>
            <a:pPr algn="justLow"/>
            <a:r>
              <a:rPr lang="ar-SA" sz="2200" dirty="0">
                <a:ln w="0"/>
                <a:solidFill>
                  <a:srgbClr val="C00000"/>
                </a:solidFill>
                <a:cs typeface="PT Bold Heading" pitchFamily="2" charset="-78"/>
              </a:rPr>
              <a:t>إذا فعندما تسخن المادة من حالتها تصبح أقل كثافة وتمتد لتملأ حيزاً أكبر .تسمى هذه الخاصية بالتمدد الحراري.</a:t>
            </a:r>
          </a:p>
        </p:txBody>
      </p:sp>
      <p:sp>
        <p:nvSpPr>
          <p:cNvPr id="4" name="مربع نص 3"/>
          <p:cNvSpPr txBox="1"/>
          <p:nvPr/>
        </p:nvSpPr>
        <p:spPr>
          <a:xfrm>
            <a:off x="805218" y="4463015"/>
            <a:ext cx="10727140" cy="1446550"/>
          </a:xfrm>
          <a:prstGeom prst="rect">
            <a:avLst/>
          </a:prstGeom>
          <a:noFill/>
        </p:spPr>
        <p:txBody>
          <a:bodyPr wrap="square" rtlCol="1">
            <a:spAutoFit/>
          </a:bodyPr>
          <a:lstStyle/>
          <a:p>
            <a:pPr algn="justLow"/>
            <a:r>
              <a:rPr lang="ar-SA" sz="2200" dirty="0">
                <a:ln>
                  <a:solidFill>
                    <a:prstClr val="white"/>
                  </a:solidFill>
                </a:ln>
                <a:solidFill>
                  <a:prstClr val="black"/>
                </a:solidFill>
                <a:cs typeface="PT Bold Heading" pitchFamily="2" charset="-78"/>
              </a:rPr>
              <a:t>يحدث التمدد الحراري في معظم السوائل , </a:t>
            </a:r>
            <a:endParaRPr lang="ar-SA" sz="2200" dirty="0" smtClean="0">
              <a:ln>
                <a:solidFill>
                  <a:prstClr val="white"/>
                </a:solidFill>
              </a:ln>
              <a:solidFill>
                <a:prstClr val="black"/>
              </a:solidFill>
              <a:cs typeface="PT Bold Heading" pitchFamily="2" charset="-78"/>
            </a:endParaRPr>
          </a:p>
          <a:p>
            <a:pPr algn="justLow"/>
            <a:endParaRPr lang="ar-SA" sz="2200" dirty="0">
              <a:ln>
                <a:solidFill>
                  <a:prstClr val="white"/>
                </a:solidFill>
              </a:ln>
              <a:solidFill>
                <a:prstClr val="black"/>
              </a:solidFill>
              <a:cs typeface="PT Bold Heading" pitchFamily="2" charset="-78"/>
            </a:endParaRPr>
          </a:p>
          <a:p>
            <a:pPr algn="justLow"/>
            <a:r>
              <a:rPr lang="ar-SA" sz="2200" dirty="0" smtClean="0">
                <a:ln>
                  <a:solidFill>
                    <a:prstClr val="white"/>
                  </a:solidFill>
                </a:ln>
                <a:solidFill>
                  <a:prstClr val="black"/>
                </a:solidFill>
                <a:cs typeface="PT Bold Heading" pitchFamily="2" charset="-78"/>
              </a:rPr>
              <a:t>وعندما </a:t>
            </a:r>
            <a:r>
              <a:rPr lang="ar-SA" sz="2200" dirty="0">
                <a:ln>
                  <a:solidFill>
                    <a:prstClr val="white"/>
                  </a:solidFill>
                </a:ln>
                <a:solidFill>
                  <a:prstClr val="black"/>
                </a:solidFill>
                <a:cs typeface="PT Bold Heading" pitchFamily="2" charset="-78"/>
              </a:rPr>
              <a:t>تتغير درجة الحرارة بصورة متساوية تتمدد السوائل بصورة أكبر كثيراً من المواد الصلبة , </a:t>
            </a:r>
            <a:endParaRPr lang="ar-SA" sz="2200" dirty="0" smtClean="0">
              <a:ln>
                <a:solidFill>
                  <a:prstClr val="white"/>
                </a:solidFill>
              </a:ln>
              <a:solidFill>
                <a:prstClr val="black"/>
              </a:solidFill>
              <a:cs typeface="PT Bold Heading" pitchFamily="2" charset="-78"/>
            </a:endParaRPr>
          </a:p>
          <a:p>
            <a:pPr algn="justLow"/>
            <a:r>
              <a:rPr lang="ar-SA" sz="2200" dirty="0" smtClean="0">
                <a:ln>
                  <a:solidFill>
                    <a:prstClr val="white"/>
                  </a:solidFill>
                </a:ln>
                <a:solidFill>
                  <a:prstClr val="black"/>
                </a:solidFill>
                <a:cs typeface="PT Bold Heading" pitchFamily="2" charset="-78"/>
              </a:rPr>
              <a:t>ولكن </a:t>
            </a:r>
            <a:r>
              <a:rPr lang="ar-SA" sz="2200" dirty="0">
                <a:ln>
                  <a:solidFill>
                    <a:prstClr val="white"/>
                  </a:solidFill>
                </a:ln>
                <a:solidFill>
                  <a:prstClr val="black"/>
                </a:solidFill>
                <a:cs typeface="PT Bold Heading" pitchFamily="2" charset="-78"/>
              </a:rPr>
              <a:t>ليس بالقدر الذي تتمدد به الغازات .</a:t>
            </a:r>
          </a:p>
        </p:txBody>
      </p:sp>
      <p:sp>
        <p:nvSpPr>
          <p:cNvPr id="5" name="Rectangle 4"/>
          <p:cNvSpPr>
            <a:spLocks noChangeArrowheads="1"/>
          </p:cNvSpPr>
          <p:nvPr/>
        </p:nvSpPr>
        <p:spPr bwMode="auto">
          <a:xfrm>
            <a:off x="4667240" y="2857497"/>
            <a:ext cx="5510202" cy="769441"/>
          </a:xfrm>
          <a:prstGeom prst="rect">
            <a:avLst/>
          </a:prstGeom>
          <a:noFill/>
          <a:ln w="9525">
            <a:noFill/>
            <a:miter lim="800000"/>
            <a:headEnd/>
            <a:tailEnd/>
          </a:ln>
        </p:spPr>
        <p:txBody>
          <a:bodyPr wrap="square" anchor="ctr">
            <a:spAutoFit/>
          </a:bodyPr>
          <a:lstStyle/>
          <a:p>
            <a:pPr algn="justLow"/>
            <a:r>
              <a:rPr lang="ar-SA" sz="2200" dirty="0">
                <a:ln>
                  <a:solidFill>
                    <a:prstClr val="black"/>
                  </a:solidFill>
                </a:ln>
                <a:solidFill>
                  <a:srgbClr val="4F81BD">
                    <a:lumMod val="40000"/>
                    <a:lumOff val="60000"/>
                  </a:srgbClr>
                </a:solidFill>
                <a:cs typeface="PT Bold Heading" pitchFamily="2" charset="-78"/>
              </a:rPr>
              <a:t>*  عندما يسخن الهواء الملامس لأرضية كما في الشكل ينتج لدينا تيار الحمل .</a:t>
            </a:r>
            <a:endParaRPr lang="en-US" sz="2200" dirty="0">
              <a:ln>
                <a:solidFill>
                  <a:prstClr val="black"/>
                </a:solidFill>
              </a:ln>
              <a:solidFill>
                <a:srgbClr val="4F81BD">
                  <a:lumMod val="40000"/>
                  <a:lumOff val="60000"/>
                </a:srgbClr>
              </a:solidFill>
              <a:cs typeface="PT Bold Heading" pitchFamily="2" charset="-78"/>
            </a:endParaRPr>
          </a:p>
        </p:txBody>
      </p:sp>
      <p:pic>
        <p:nvPicPr>
          <p:cNvPr id="6" name="Picture 2"/>
          <p:cNvPicPr>
            <a:picLocks noChangeAspect="1" noChangeArrowheads="1"/>
          </p:cNvPicPr>
          <p:nvPr/>
        </p:nvPicPr>
        <p:blipFill>
          <a:blip r:embed="rId2" cstate="print"/>
          <a:srcRect/>
          <a:stretch>
            <a:fillRect/>
          </a:stretch>
        </p:blipFill>
        <p:spPr bwMode="auto">
          <a:xfrm>
            <a:off x="363972" y="2156346"/>
            <a:ext cx="3536871" cy="2093017"/>
          </a:xfrm>
          <a:prstGeom prst="rect">
            <a:avLst/>
          </a:prstGeom>
          <a:noFill/>
          <a:ln w="9525">
            <a:noFill/>
            <a:miter lim="800000"/>
            <a:headEnd/>
            <a:tailEnd/>
          </a:ln>
        </p:spPr>
      </p:pic>
    </p:spTree>
    <p:extLst>
      <p:ext uri="{BB962C8B-B14F-4D97-AF65-F5344CB8AC3E}">
        <p14:creationId xmlns:p14="http://schemas.microsoft.com/office/powerpoint/2010/main" val="2564680308"/>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gtEl>
                                      </p:cBhvr>
                                    </p:animEffect>
                                  </p:childTnLst>
                                </p:cTn>
                              </p:par>
                            </p:childTnLst>
                          </p:cTn>
                        </p:par>
                        <p:par>
                          <p:cTn id="23" fill="hold">
                            <p:stCondLst>
                              <p:cond delay="4100"/>
                            </p:stCondLst>
                            <p:childTnLst>
                              <p:par>
                                <p:cTn id="24" presetID="50" presetClass="entr" presetSubtype="0" decel="10000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3"/>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par>
                          <p:cTn id="32" fill="hold">
                            <p:stCondLst>
                              <p:cond delay="6100"/>
                            </p:stCondLst>
                            <p:childTnLst>
                              <p:par>
                                <p:cTn id="33" presetID="26" presetClass="entr" presetSubtype="0" fill="hold" grpId="0" nodeType="afterEffect">
                                  <p:stCondLst>
                                    <p:cond delay="0"/>
                                  </p:stCondLst>
                                  <p:iterate type="wd">
                                    <p:tmPct val="10000"/>
                                  </p:iterate>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4595803" y="214290"/>
            <a:ext cx="3449983" cy="707886"/>
          </a:xfrm>
          <a:prstGeom prst="rect">
            <a:avLst/>
          </a:prstGeom>
        </p:spPr>
        <p:txBody>
          <a:bodyPr wrap="none">
            <a:spAutoFit/>
          </a:bodyPr>
          <a:lstStyle/>
          <a:p>
            <a:pPr algn="ctr"/>
            <a:r>
              <a:rPr lang="ar-SA" sz="4000" dirty="0">
                <a:solidFill>
                  <a:srgbClr val="1F497D">
                    <a:lumMod val="75000"/>
                  </a:srgbClr>
                </a:solidFill>
                <a:cs typeface="PT Bold Heading" pitchFamily="2" charset="-78"/>
              </a:rPr>
              <a:t>لماذا يطفو الجليد ؟</a:t>
            </a:r>
          </a:p>
        </p:txBody>
      </p:sp>
      <p:sp>
        <p:nvSpPr>
          <p:cNvPr id="3" name="مربع نص 2"/>
          <p:cNvSpPr txBox="1"/>
          <p:nvPr/>
        </p:nvSpPr>
        <p:spPr>
          <a:xfrm>
            <a:off x="406400" y="922176"/>
            <a:ext cx="11092648" cy="3046988"/>
          </a:xfrm>
          <a:prstGeom prst="rect">
            <a:avLst/>
          </a:prstGeom>
          <a:noFill/>
        </p:spPr>
        <p:txBody>
          <a:bodyPr wrap="square" rtlCol="1">
            <a:spAutoFit/>
          </a:bodyPr>
          <a:lstStyle/>
          <a:p>
            <a:pPr algn="justLow"/>
            <a:r>
              <a:rPr lang="ar-SA" sz="2200" dirty="0" smtClean="0">
                <a:solidFill>
                  <a:prstClr val="black"/>
                </a:solidFill>
                <a:cs typeface="PT Bold Heading" pitchFamily="2" charset="-78"/>
              </a:rPr>
              <a:t>عندما </a:t>
            </a:r>
            <a:r>
              <a:rPr lang="ar-SA" sz="2800" dirty="0">
                <a:solidFill>
                  <a:srgbClr val="C00000"/>
                </a:solidFill>
                <a:cs typeface="PT Bold Heading" pitchFamily="2" charset="-78"/>
              </a:rPr>
              <a:t>تنخفض</a:t>
            </a:r>
            <a:r>
              <a:rPr lang="ar-SA" sz="2200" dirty="0" smtClean="0">
                <a:solidFill>
                  <a:prstClr val="black"/>
                </a:solidFill>
                <a:cs typeface="PT Bold Heading" pitchFamily="2" charset="-78"/>
              </a:rPr>
              <a:t> درجة حرارة الماء </a:t>
            </a:r>
            <a:r>
              <a:rPr lang="ar-SA" sz="2800" dirty="0" smtClean="0">
                <a:solidFill>
                  <a:srgbClr val="C00000"/>
                </a:solidFill>
                <a:cs typeface="PT Bold Heading" pitchFamily="2" charset="-78"/>
              </a:rPr>
              <a:t>يقل </a:t>
            </a:r>
            <a:r>
              <a:rPr lang="ar-SA" sz="2200" dirty="0" smtClean="0">
                <a:solidFill>
                  <a:prstClr val="black"/>
                </a:solidFill>
                <a:cs typeface="PT Bold Heading" pitchFamily="2" charset="-78"/>
              </a:rPr>
              <a:t>حجمه و </a:t>
            </a:r>
            <a:r>
              <a:rPr lang="ar-SA" sz="2800" dirty="0">
                <a:solidFill>
                  <a:srgbClr val="C00000"/>
                </a:solidFill>
                <a:cs typeface="PT Bold Heading" pitchFamily="2" charset="-78"/>
              </a:rPr>
              <a:t>تزداد</a:t>
            </a:r>
            <a:r>
              <a:rPr lang="ar-SA" sz="2200" dirty="0" smtClean="0">
                <a:solidFill>
                  <a:prstClr val="black"/>
                </a:solidFill>
                <a:cs typeface="PT Bold Heading" pitchFamily="2" charset="-78"/>
              </a:rPr>
              <a:t> كثافته حتى درجة </a:t>
            </a:r>
            <a:r>
              <a:rPr lang="en-US" sz="2200" dirty="0" smtClean="0">
                <a:solidFill>
                  <a:prstClr val="black"/>
                </a:solidFill>
                <a:cs typeface="PT Bold Heading" pitchFamily="2" charset="-78"/>
              </a:rPr>
              <a:t>4C</a:t>
            </a:r>
            <a:r>
              <a:rPr lang="ar-SA" sz="2200" dirty="0" smtClean="0">
                <a:solidFill>
                  <a:prstClr val="black"/>
                </a:solidFill>
                <a:cs typeface="PT Bold Heading" pitchFamily="2" charset="-78"/>
              </a:rPr>
              <a:t> حيث يصل لأكبر كثافة </a:t>
            </a:r>
          </a:p>
          <a:p>
            <a:pPr algn="justLow"/>
            <a:endParaRPr lang="ar-SA" sz="2200" dirty="0" smtClean="0">
              <a:solidFill>
                <a:prstClr val="black"/>
              </a:solidFill>
              <a:cs typeface="PT Bold Heading" pitchFamily="2" charset="-78"/>
            </a:endParaRPr>
          </a:p>
          <a:p>
            <a:pPr algn="justLow"/>
            <a:r>
              <a:rPr lang="ar-SA" sz="2200" dirty="0" smtClean="0">
                <a:solidFill>
                  <a:prstClr val="black"/>
                </a:solidFill>
                <a:cs typeface="PT Bold Heading" pitchFamily="2" charset="-78"/>
              </a:rPr>
              <a:t>ومع استمرار التبريد حتى </a:t>
            </a:r>
            <a:r>
              <a:rPr lang="en-US" sz="2200" dirty="0" smtClean="0">
                <a:solidFill>
                  <a:prstClr val="black"/>
                </a:solidFill>
                <a:cs typeface="PT Bold Heading" pitchFamily="2" charset="-78"/>
              </a:rPr>
              <a:t>0C</a:t>
            </a:r>
            <a:r>
              <a:rPr lang="ar-SA" sz="2200" dirty="0" smtClean="0">
                <a:solidFill>
                  <a:prstClr val="black"/>
                </a:solidFill>
                <a:cs typeface="PT Bold Heading" pitchFamily="2" charset="-78"/>
              </a:rPr>
              <a:t> يبدأ الحجم </a:t>
            </a:r>
            <a:r>
              <a:rPr lang="ar-SA" sz="2800" dirty="0">
                <a:solidFill>
                  <a:srgbClr val="C00000"/>
                </a:solidFill>
                <a:cs typeface="PT Bold Heading" pitchFamily="2" charset="-78"/>
              </a:rPr>
              <a:t>بالزيادة</a:t>
            </a:r>
            <a:r>
              <a:rPr lang="ar-SA" sz="2200" dirty="0" smtClean="0">
                <a:solidFill>
                  <a:prstClr val="black"/>
                </a:solidFill>
                <a:cs typeface="PT Bold Heading" pitchFamily="2" charset="-78"/>
              </a:rPr>
              <a:t> و الكثافة </a:t>
            </a:r>
            <a:r>
              <a:rPr lang="ar-SA" sz="2800" dirty="0">
                <a:solidFill>
                  <a:srgbClr val="C00000"/>
                </a:solidFill>
                <a:cs typeface="PT Bold Heading" pitchFamily="2" charset="-78"/>
              </a:rPr>
              <a:t>بالانخفاض</a:t>
            </a:r>
            <a:r>
              <a:rPr lang="ar-SA" sz="2200" dirty="0" smtClean="0">
                <a:solidFill>
                  <a:prstClr val="black"/>
                </a:solidFill>
                <a:cs typeface="PT Bold Heading" pitchFamily="2" charset="-78"/>
              </a:rPr>
              <a:t> </a:t>
            </a:r>
          </a:p>
          <a:p>
            <a:pPr algn="justLow"/>
            <a:endParaRPr lang="ar-SA" sz="2200" dirty="0">
              <a:solidFill>
                <a:prstClr val="black"/>
              </a:solidFill>
              <a:cs typeface="PT Bold Heading" pitchFamily="2" charset="-78"/>
            </a:endParaRPr>
          </a:p>
          <a:p>
            <a:pPr algn="justLow"/>
            <a:r>
              <a:rPr lang="ar-SA" sz="2200" dirty="0" smtClean="0">
                <a:solidFill>
                  <a:prstClr val="black"/>
                </a:solidFill>
                <a:cs typeface="PT Bold Heading" pitchFamily="2" charset="-78"/>
              </a:rPr>
              <a:t>وعندما يتحول إلى جليد </a:t>
            </a:r>
            <a:r>
              <a:rPr lang="ar-SA" sz="2200" u="dbl" dirty="0" smtClean="0">
                <a:solidFill>
                  <a:srgbClr val="7030A0"/>
                </a:solidFill>
                <a:cs typeface="PT Bold Heading" pitchFamily="2" charset="-78"/>
              </a:rPr>
              <a:t>يطفو فوق السطح لأنه أقل كثافة </a:t>
            </a:r>
            <a:endParaRPr lang="ar-SA" sz="2200" u="dbl" dirty="0">
              <a:solidFill>
                <a:srgbClr val="7030A0"/>
              </a:solidFill>
              <a:cs typeface="PT Bold Heading" pitchFamily="2" charset="-78"/>
            </a:endParaRPr>
          </a:p>
          <a:p>
            <a:pPr algn="justLow"/>
            <a:r>
              <a:rPr lang="ar-SA" sz="1400" dirty="0">
                <a:solidFill>
                  <a:prstClr val="black"/>
                </a:solidFill>
                <a:cs typeface="PT Bold Heading" pitchFamily="2" charset="-78"/>
              </a:rPr>
              <a:t/>
            </a:r>
            <a:br>
              <a:rPr lang="ar-SA" sz="1400" dirty="0">
                <a:solidFill>
                  <a:prstClr val="black"/>
                </a:solidFill>
                <a:cs typeface="PT Bold Heading" pitchFamily="2" charset="-78"/>
              </a:rPr>
            </a:br>
            <a:r>
              <a:rPr lang="ar-SA" sz="2200" dirty="0" smtClean="0">
                <a:solidFill>
                  <a:prstClr val="black"/>
                </a:solidFill>
                <a:cs typeface="PT Bold Heading" pitchFamily="2" charset="-78"/>
              </a:rPr>
              <a:t>و بمجرد </a:t>
            </a:r>
            <a:r>
              <a:rPr lang="ar-SA" sz="2200" dirty="0">
                <a:solidFill>
                  <a:prstClr val="black"/>
                </a:solidFill>
                <a:cs typeface="PT Bold Heading" pitchFamily="2" charset="-78"/>
              </a:rPr>
              <a:t>أن</a:t>
            </a:r>
            <a:r>
              <a:rPr lang="ar-SA" sz="2800" dirty="0">
                <a:solidFill>
                  <a:srgbClr val="C00000"/>
                </a:solidFill>
                <a:cs typeface="PT Bold Heading" pitchFamily="2" charset="-78"/>
              </a:rPr>
              <a:t> ترفع </a:t>
            </a:r>
            <a:r>
              <a:rPr lang="ar-SA" sz="2200" dirty="0">
                <a:solidFill>
                  <a:prstClr val="black"/>
                </a:solidFill>
                <a:cs typeface="PT Bold Heading" pitchFamily="2" charset="-78"/>
              </a:rPr>
              <a:t>درجه حرارة الماء فوق </a:t>
            </a:r>
            <a:r>
              <a:rPr lang="en-US" sz="2200" dirty="0">
                <a:solidFill>
                  <a:prstClr val="black"/>
                </a:solidFill>
                <a:cs typeface="PT Bold Heading" pitchFamily="2" charset="-78"/>
              </a:rPr>
              <a:t>4C </a:t>
            </a:r>
            <a:r>
              <a:rPr lang="ar-SA" sz="2200" dirty="0">
                <a:solidFill>
                  <a:prstClr val="black"/>
                </a:solidFill>
                <a:cs typeface="PT Bold Heading" pitchFamily="2" charset="-78"/>
              </a:rPr>
              <a:t> </a:t>
            </a:r>
            <a:r>
              <a:rPr lang="ar-SA" sz="2800" dirty="0">
                <a:solidFill>
                  <a:srgbClr val="C00000"/>
                </a:solidFill>
                <a:cs typeface="PT Bold Heading" pitchFamily="2" charset="-78"/>
              </a:rPr>
              <a:t>يتزايد </a:t>
            </a:r>
            <a:r>
              <a:rPr lang="ar-SA" sz="2200" dirty="0">
                <a:solidFill>
                  <a:prstClr val="black"/>
                </a:solidFill>
                <a:cs typeface="PT Bold Heading" pitchFamily="2" charset="-78"/>
              </a:rPr>
              <a:t>حجمه بسبب تزايد الحركة الجزيئية و النتيجة أن الماء يكون</a:t>
            </a:r>
            <a:r>
              <a:rPr lang="ar-SA" sz="2800" dirty="0">
                <a:solidFill>
                  <a:srgbClr val="C00000"/>
                </a:solidFill>
                <a:cs typeface="PT Bold Heading" pitchFamily="2" charset="-78"/>
              </a:rPr>
              <a:t> أكبر </a:t>
            </a:r>
            <a:r>
              <a:rPr lang="ar-SA" sz="2200" dirty="0" smtClean="0">
                <a:solidFill>
                  <a:prstClr val="black"/>
                </a:solidFill>
                <a:cs typeface="PT Bold Heading" pitchFamily="2" charset="-78"/>
              </a:rPr>
              <a:t>كثافة </a:t>
            </a:r>
            <a:endParaRPr lang="ar-SA" sz="2200" dirty="0">
              <a:solidFill>
                <a:prstClr val="black"/>
              </a:solidFill>
              <a:cs typeface="PT Bold Heading" pitchFamily="2" charset="-78"/>
            </a:endParaRPr>
          </a:p>
        </p:txBody>
      </p:sp>
      <p:pic>
        <p:nvPicPr>
          <p:cNvPr id="31745" name="Picture 1" descr="11079_2"/>
          <p:cNvPicPr>
            <a:picLocks noChangeAspect="1" noChangeArrowheads="1"/>
          </p:cNvPicPr>
          <p:nvPr/>
        </p:nvPicPr>
        <p:blipFill>
          <a:blip r:embed="rId3"/>
          <a:srcRect/>
          <a:stretch>
            <a:fillRect/>
          </a:stretch>
        </p:blipFill>
        <p:spPr bwMode="auto">
          <a:xfrm>
            <a:off x="6050522" y="4143356"/>
            <a:ext cx="3619500" cy="2714625"/>
          </a:xfrm>
          <a:prstGeom prst="rect">
            <a:avLst/>
          </a:prstGeom>
          <a:noFill/>
          <a:ln w="9525">
            <a:noFill/>
            <a:miter lim="800000"/>
            <a:headEnd/>
            <a:tailEnd/>
          </a:ln>
        </p:spPr>
      </p:pic>
      <p:pic>
        <p:nvPicPr>
          <p:cNvPr id="31746" name="Picture 2" descr="url-384x257"/>
          <p:cNvPicPr>
            <a:picLocks noChangeAspect="1" noChangeArrowheads="1"/>
          </p:cNvPicPr>
          <p:nvPr/>
        </p:nvPicPr>
        <p:blipFill>
          <a:blip r:embed="rId4"/>
          <a:srcRect/>
          <a:stretch>
            <a:fillRect/>
          </a:stretch>
        </p:blipFill>
        <p:spPr bwMode="auto">
          <a:xfrm>
            <a:off x="938203" y="4143356"/>
            <a:ext cx="3657600" cy="2714644"/>
          </a:xfrm>
          <a:prstGeom prst="rect">
            <a:avLst/>
          </a:prstGeom>
          <a:noFill/>
          <a:ln w="9525">
            <a:noFill/>
            <a:miter lim="800000"/>
            <a:headEnd/>
            <a:tailEnd/>
          </a:ln>
        </p:spPr>
      </p:pic>
    </p:spTree>
    <p:extLst>
      <p:ext uri="{BB962C8B-B14F-4D97-AF65-F5344CB8AC3E}">
        <p14:creationId xmlns:p14="http://schemas.microsoft.com/office/powerpoint/2010/main" val="321473208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30"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9" fill="hold">
                            <p:stCondLst>
                              <p:cond delay="7900"/>
                            </p:stCondLst>
                            <p:childTnLst>
                              <p:par>
                                <p:cTn id="20" presetID="34" presetClass="entr" presetSubtype="0" fill="hold" nodeType="afterEffect">
                                  <p:stCondLst>
                                    <p:cond delay="0"/>
                                  </p:stCondLst>
                                  <p:childTnLst>
                                    <p:set>
                                      <p:cBhvr>
                                        <p:cTn id="21" dur="1" fill="hold">
                                          <p:stCondLst>
                                            <p:cond delay="0"/>
                                          </p:stCondLst>
                                        </p:cTn>
                                        <p:tgtEl>
                                          <p:spTgt spid="31746"/>
                                        </p:tgtEl>
                                        <p:attrNameLst>
                                          <p:attrName>style.visibility</p:attrName>
                                        </p:attrNameLst>
                                      </p:cBhvr>
                                      <p:to>
                                        <p:strVal val="visible"/>
                                      </p:to>
                                    </p:set>
                                    <p:anim from="(-#ppt_w/2)" to="(#ppt_x)" calcmode="lin" valueType="num">
                                      <p:cBhvr>
                                        <p:cTn id="22" dur="600" fill="hold">
                                          <p:stCondLst>
                                            <p:cond delay="0"/>
                                          </p:stCondLst>
                                        </p:cTn>
                                        <p:tgtEl>
                                          <p:spTgt spid="31746"/>
                                        </p:tgtEl>
                                        <p:attrNameLst>
                                          <p:attrName>ppt_x</p:attrName>
                                        </p:attrNameLst>
                                      </p:cBhvr>
                                    </p:anim>
                                    <p:anim from="0" to="-1.0" calcmode="lin" valueType="num">
                                      <p:cBhvr>
                                        <p:cTn id="23" dur="200" decel="50000" autoRev="1" fill="hold">
                                          <p:stCondLst>
                                            <p:cond delay="600"/>
                                          </p:stCondLst>
                                        </p:cTn>
                                        <p:tgtEl>
                                          <p:spTgt spid="31746"/>
                                        </p:tgtEl>
                                        <p:attrNameLst>
                                          <p:attrName>xshear</p:attrName>
                                        </p:attrNameLst>
                                      </p:cBhvr>
                                    </p:anim>
                                    <p:animScale>
                                      <p:cBhvr>
                                        <p:cTn id="24" dur="200" decel="100000" autoRev="1" fill="hold">
                                          <p:stCondLst>
                                            <p:cond delay="600"/>
                                          </p:stCondLst>
                                        </p:cTn>
                                        <p:tgtEl>
                                          <p:spTgt spid="31746"/>
                                        </p:tgtEl>
                                      </p:cBhvr>
                                      <p:from x="100000" y="100000"/>
                                      <p:to x="80000" y="100000"/>
                                    </p:animScale>
                                    <p:anim by="(#ppt_h/3+#ppt_w*0.1)" calcmode="lin" valueType="num">
                                      <p:cBhvr additive="sum">
                                        <p:cTn id="25" dur="200" decel="100000" autoRev="1" fill="hold">
                                          <p:stCondLst>
                                            <p:cond delay="600"/>
                                          </p:stCondLst>
                                        </p:cTn>
                                        <p:tgtEl>
                                          <p:spTgt spid="31746"/>
                                        </p:tgtEl>
                                        <p:attrNameLst>
                                          <p:attrName>ppt_x</p:attrName>
                                        </p:attrNameLst>
                                      </p:cBhvr>
                                    </p:anim>
                                  </p:childTnLst>
                                </p:cTn>
                              </p:par>
                              <p:par>
                                <p:cTn id="26" presetID="30" presetClass="entr" presetSubtype="0" fill="hold" nodeType="withEffect">
                                  <p:stCondLst>
                                    <p:cond delay="0"/>
                                  </p:stCondLst>
                                  <p:childTnLst>
                                    <p:set>
                                      <p:cBhvr>
                                        <p:cTn id="27" dur="1" fill="hold">
                                          <p:stCondLst>
                                            <p:cond delay="0"/>
                                          </p:stCondLst>
                                        </p:cTn>
                                        <p:tgtEl>
                                          <p:spTgt spid="31745"/>
                                        </p:tgtEl>
                                        <p:attrNameLst>
                                          <p:attrName>style.visibility</p:attrName>
                                        </p:attrNameLst>
                                      </p:cBhvr>
                                      <p:to>
                                        <p:strVal val="visible"/>
                                      </p:to>
                                    </p:set>
                                    <p:animEffect transition="in" filter="fade">
                                      <p:cBhvr>
                                        <p:cTn id="28" dur="800" decel="100000"/>
                                        <p:tgtEl>
                                          <p:spTgt spid="31745"/>
                                        </p:tgtEl>
                                      </p:cBhvr>
                                    </p:animEffect>
                                    <p:anim calcmode="lin" valueType="num">
                                      <p:cBhvr>
                                        <p:cTn id="29" dur="800" decel="100000" fill="hold"/>
                                        <p:tgtEl>
                                          <p:spTgt spid="31745"/>
                                        </p:tgtEl>
                                        <p:attrNameLst>
                                          <p:attrName>style.rotation</p:attrName>
                                        </p:attrNameLst>
                                      </p:cBhvr>
                                      <p:tavLst>
                                        <p:tav tm="0">
                                          <p:val>
                                            <p:fltVal val="-90"/>
                                          </p:val>
                                        </p:tav>
                                        <p:tav tm="100000">
                                          <p:val>
                                            <p:fltVal val="0"/>
                                          </p:val>
                                        </p:tav>
                                      </p:tavLst>
                                    </p:anim>
                                    <p:anim calcmode="lin" valueType="num">
                                      <p:cBhvr>
                                        <p:cTn id="30" dur="800" decel="100000" fill="hold"/>
                                        <p:tgtEl>
                                          <p:spTgt spid="31745"/>
                                        </p:tgtEl>
                                        <p:attrNameLst>
                                          <p:attrName>ppt_x</p:attrName>
                                        </p:attrNameLst>
                                      </p:cBhvr>
                                      <p:tavLst>
                                        <p:tav tm="0">
                                          <p:val>
                                            <p:strVal val="#ppt_x+0.4"/>
                                          </p:val>
                                        </p:tav>
                                        <p:tav tm="100000">
                                          <p:val>
                                            <p:strVal val="#ppt_x-0.05"/>
                                          </p:val>
                                        </p:tav>
                                      </p:tavLst>
                                    </p:anim>
                                    <p:anim calcmode="lin" valueType="num">
                                      <p:cBhvr>
                                        <p:cTn id="31" dur="800" decel="100000" fill="hold"/>
                                        <p:tgtEl>
                                          <p:spTgt spid="3174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174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17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41371" y="1722789"/>
            <a:ext cx="71700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dirty="0">
                <a:latin typeface="Times New Roman" panose="02020603050405020304" pitchFamily="18" charset="0"/>
                <a:cs typeface="Times New Roman" panose="02020603050405020304" pitchFamily="18" charset="0"/>
              </a:rPr>
              <a:t>13</a:t>
            </a:r>
            <a:r>
              <a:rPr lang="ar-EG" sz="2400" dirty="0">
                <a:latin typeface="Times New Roman" panose="02020603050405020304" pitchFamily="18" charset="0"/>
                <a:cs typeface="Times New Roman" panose="02020603050405020304" pitchFamily="18" charset="0"/>
              </a:rPr>
              <a:t>. </a:t>
            </a:r>
            <a:r>
              <a:rPr lang="ar-EG" sz="2400" dirty="0">
                <a:solidFill>
                  <a:srgbClr val="C00000"/>
                </a:solidFill>
                <a:latin typeface="Times New Roman" panose="02020603050405020304" pitchFamily="18" charset="0"/>
                <a:cs typeface="Times New Roman" panose="02020603050405020304" pitchFamily="18" charset="0"/>
              </a:rPr>
              <a:t>الكثافة ودرجة الحرارة </a:t>
            </a:r>
            <a:r>
              <a:rPr lang="ar-EG" sz="2400" dirty="0">
                <a:latin typeface="Times New Roman" panose="02020603050405020304" pitchFamily="18" charset="0"/>
                <a:cs typeface="Times New Roman" panose="02020603050405020304" pitchFamily="18" charset="0"/>
              </a:rPr>
              <a:t>إذا كانت درجة الحرارة الابتدائية للماء </a:t>
            </a:r>
            <a:r>
              <a:rPr lang="en-US" sz="2400" dirty="0">
                <a:latin typeface="Times New Roman" panose="02020603050405020304" pitchFamily="18" charset="0"/>
                <a:cs typeface="Times New Roman" panose="02020603050405020304" pitchFamily="18" charset="0"/>
              </a:rPr>
              <a:t>0 ˚C</a:t>
            </a:r>
            <a:r>
              <a:rPr lang="ar-EG" sz="2400" dirty="0">
                <a:latin typeface="Times New Roman" panose="02020603050405020304" pitchFamily="18" charset="0"/>
                <a:cs typeface="Times New Roman" panose="02020603050405020304" pitchFamily="18" charset="0"/>
              </a:rPr>
              <a:t>، فكيف تتغير كثافة الماء إذا سُخن إلى </a:t>
            </a:r>
            <a:r>
              <a:rPr lang="en-US" sz="2400" dirty="0">
                <a:latin typeface="Times New Roman" panose="02020603050405020304" pitchFamily="18" charset="0"/>
                <a:cs typeface="Times New Roman" panose="02020603050405020304" pitchFamily="18" charset="0"/>
              </a:rPr>
              <a:t>4 ˚C</a:t>
            </a:r>
            <a:r>
              <a:rPr lang="ar-EG" sz="2400" dirty="0">
                <a:latin typeface="Times New Roman" panose="02020603050405020304" pitchFamily="18" charset="0"/>
                <a:cs typeface="Times New Roman" panose="02020603050405020304" pitchFamily="18" charset="0"/>
              </a:rPr>
              <a:t>، وإلى </a:t>
            </a:r>
            <a:r>
              <a:rPr lang="en-US" sz="2400" dirty="0">
                <a:latin typeface="Times New Roman" panose="02020603050405020304" pitchFamily="18" charset="0"/>
                <a:cs typeface="Times New Roman" panose="02020603050405020304" pitchFamily="18" charset="0"/>
              </a:rPr>
              <a:t>8 ˚C</a:t>
            </a:r>
            <a:r>
              <a:rPr lang="ar-EG" sz="2400" dirty="0" smtClean="0">
                <a:latin typeface="Times New Roman" panose="02020603050405020304" pitchFamily="18" charset="0"/>
                <a:cs typeface="Times New Roman" panose="02020603050405020304" pitchFamily="18" charset="0"/>
              </a:rPr>
              <a:t>؟</a:t>
            </a:r>
            <a:r>
              <a:rPr lang="ar-SA" sz="2400" dirty="0" smtClean="0">
                <a:latin typeface="Times New Roman" panose="02020603050405020304" pitchFamily="18" charset="0"/>
                <a:cs typeface="Times New Roman" panose="02020603050405020304" pitchFamily="18" charset="0"/>
              </a:rPr>
              <a:t> صفحة 183</a:t>
            </a:r>
            <a:endParaRPr lang="en-US" sz="2400" dirty="0">
              <a:latin typeface="Times New Roman" panose="02020603050405020304" pitchFamily="18" charset="0"/>
              <a:cs typeface="Times New Roman" panose="02020603050405020304" pitchFamily="18" charset="0"/>
            </a:endParaRPr>
          </a:p>
        </p:txBody>
      </p:sp>
      <p:sp>
        <p:nvSpPr>
          <p:cNvPr id="3" name="مستطيل 2"/>
          <p:cNvSpPr/>
          <p:nvPr/>
        </p:nvSpPr>
        <p:spPr>
          <a:xfrm>
            <a:off x="580571" y="3076808"/>
            <a:ext cx="7053943"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ar-EG" sz="2800" dirty="0">
                <a:solidFill>
                  <a:srgbClr val="C00000"/>
                </a:solidFill>
                <a:latin typeface="Times New Roman" panose="02020603050405020304" pitchFamily="18" charset="0"/>
                <a:cs typeface="Times New Roman" panose="02020603050405020304" pitchFamily="18" charset="0"/>
              </a:rPr>
              <a:t>عندما يسخن الماء من </a:t>
            </a:r>
            <a:r>
              <a:rPr lang="en-US" sz="2800" dirty="0" smtClean="0">
                <a:solidFill>
                  <a:srgbClr val="C00000"/>
                </a:solidFill>
                <a:latin typeface="Times New Roman" panose="02020603050405020304" pitchFamily="18" charset="0"/>
                <a:cs typeface="Times New Roman" panose="02020603050405020304" pitchFamily="18" charset="0"/>
              </a:rPr>
              <a:t>0C </a:t>
            </a:r>
            <a:r>
              <a:rPr lang="ar-SA" sz="2800" dirty="0" smtClean="0">
                <a:solidFill>
                  <a:srgbClr val="C00000"/>
                </a:solidFill>
                <a:latin typeface="Times New Roman" panose="02020603050405020304" pitchFamily="18" charset="0"/>
                <a:cs typeface="Times New Roman" panose="02020603050405020304" pitchFamily="18" charset="0"/>
              </a:rPr>
              <a:t> </a:t>
            </a:r>
            <a:r>
              <a:rPr lang="ar-EG" sz="2800" dirty="0" smtClean="0">
                <a:solidFill>
                  <a:srgbClr val="C00000"/>
                </a:solidFill>
                <a:latin typeface="Times New Roman" panose="02020603050405020304" pitchFamily="18" charset="0"/>
                <a:cs typeface="Times New Roman" panose="02020603050405020304" pitchFamily="18" charset="0"/>
              </a:rPr>
              <a:t>تزداد </a:t>
            </a:r>
            <a:r>
              <a:rPr lang="ar-EG" sz="2800" dirty="0">
                <a:solidFill>
                  <a:srgbClr val="C00000"/>
                </a:solidFill>
                <a:latin typeface="Times New Roman" panose="02020603050405020304" pitchFamily="18" charset="0"/>
                <a:cs typeface="Times New Roman" panose="02020603050405020304" pitchFamily="18" charset="0"/>
              </a:rPr>
              <a:t>كثافته </a:t>
            </a:r>
            <a:r>
              <a:rPr lang="ar-EG" sz="2800" dirty="0" smtClean="0">
                <a:solidFill>
                  <a:srgbClr val="C00000"/>
                </a:solidFill>
                <a:latin typeface="Times New Roman" panose="02020603050405020304" pitchFamily="18" charset="0"/>
                <a:cs typeface="Times New Roman" panose="02020603050405020304" pitchFamily="18" charset="0"/>
              </a:rPr>
              <a:t>ح</a:t>
            </a:r>
            <a:r>
              <a:rPr lang="ar-SA" sz="2800" dirty="0" err="1" smtClean="0">
                <a:solidFill>
                  <a:srgbClr val="C00000"/>
                </a:solidFill>
                <a:latin typeface="Times New Roman" panose="02020603050405020304" pitchFamily="18" charset="0"/>
                <a:cs typeface="Times New Roman" panose="02020603050405020304" pitchFamily="18" charset="0"/>
              </a:rPr>
              <a:t>تى</a:t>
            </a:r>
            <a:r>
              <a:rPr lang="ar-EG" sz="2800" dirty="0" smtClean="0">
                <a:solidFill>
                  <a:srgbClr val="C00000"/>
                </a:solidFill>
                <a:latin typeface="Times New Roman" panose="02020603050405020304" pitchFamily="18" charset="0"/>
                <a:cs typeface="Times New Roman" panose="02020603050405020304" pitchFamily="18" charset="0"/>
              </a:rPr>
              <a:t> </a:t>
            </a:r>
            <a:r>
              <a:rPr lang="ar-EG" sz="2800" dirty="0">
                <a:solidFill>
                  <a:srgbClr val="C00000"/>
                </a:solidFill>
                <a:latin typeface="Times New Roman" panose="02020603050405020304" pitchFamily="18" charset="0"/>
                <a:cs typeface="Times New Roman" panose="02020603050405020304" pitchFamily="18" charset="0"/>
              </a:rPr>
              <a:t>تصل </a:t>
            </a:r>
            <a:r>
              <a:rPr lang="ar-EG" sz="2800" dirty="0" smtClean="0">
                <a:solidFill>
                  <a:srgbClr val="C00000"/>
                </a:solidFill>
                <a:latin typeface="Times New Roman" panose="02020603050405020304" pitchFamily="18" charset="0"/>
                <a:cs typeface="Times New Roman" panose="02020603050405020304" pitchFamily="18" charset="0"/>
              </a:rPr>
              <a:t>إل</a:t>
            </a:r>
            <a:r>
              <a:rPr lang="ar-SA" sz="2800" dirty="0" smtClean="0">
                <a:solidFill>
                  <a:srgbClr val="C00000"/>
                </a:solidFill>
                <a:latin typeface="Times New Roman" panose="02020603050405020304" pitchFamily="18" charset="0"/>
                <a:cs typeface="Times New Roman" panose="02020603050405020304" pitchFamily="18" charset="0"/>
              </a:rPr>
              <a:t>ى</a:t>
            </a:r>
            <a:r>
              <a:rPr lang="ar-EG" sz="2800" dirty="0" smtClean="0">
                <a:solidFill>
                  <a:srgbClr val="C00000"/>
                </a:solidFill>
                <a:latin typeface="Times New Roman" panose="02020603050405020304" pitchFamily="18" charset="0"/>
                <a:cs typeface="Times New Roman" panose="02020603050405020304" pitchFamily="18" charset="0"/>
              </a:rPr>
              <a:t> </a:t>
            </a:r>
            <a:r>
              <a:rPr lang="ar-EG" sz="2800" dirty="0">
                <a:solidFill>
                  <a:srgbClr val="C00000"/>
                </a:solidFill>
                <a:latin typeface="Times New Roman" panose="02020603050405020304" pitchFamily="18" charset="0"/>
                <a:cs typeface="Times New Roman" panose="02020603050405020304" pitchFamily="18" charset="0"/>
              </a:rPr>
              <a:t>قيمتها </a:t>
            </a:r>
            <a:r>
              <a:rPr lang="ar-EG" sz="2800" dirty="0" smtClean="0">
                <a:solidFill>
                  <a:srgbClr val="C00000"/>
                </a:solidFill>
                <a:latin typeface="Times New Roman" panose="02020603050405020304" pitchFamily="18" charset="0"/>
                <a:cs typeface="Times New Roman" panose="02020603050405020304" pitchFamily="18" charset="0"/>
              </a:rPr>
              <a:t>العظم</a:t>
            </a:r>
            <a:r>
              <a:rPr lang="ar-SA" sz="2800" dirty="0" smtClean="0">
                <a:solidFill>
                  <a:srgbClr val="C00000"/>
                </a:solidFill>
                <a:latin typeface="Times New Roman" panose="02020603050405020304" pitchFamily="18" charset="0"/>
                <a:cs typeface="Times New Roman" panose="02020603050405020304" pitchFamily="18" charset="0"/>
              </a:rPr>
              <a:t>ى</a:t>
            </a:r>
            <a:r>
              <a:rPr lang="ar-EG" sz="2800" dirty="0" smtClean="0">
                <a:solidFill>
                  <a:srgbClr val="C00000"/>
                </a:solidFill>
                <a:latin typeface="Times New Roman" panose="02020603050405020304" pitchFamily="18" charset="0"/>
                <a:cs typeface="Times New Roman" panose="02020603050405020304" pitchFamily="18" charset="0"/>
              </a:rPr>
              <a:t> </a:t>
            </a:r>
            <a:r>
              <a:rPr lang="ar-EG" sz="2800" dirty="0">
                <a:solidFill>
                  <a:srgbClr val="C00000"/>
                </a:solidFill>
                <a:latin typeface="Times New Roman" panose="02020603050405020304" pitchFamily="18" charset="0"/>
                <a:cs typeface="Times New Roman" panose="02020603050405020304" pitchFamily="18" charset="0"/>
              </a:rPr>
              <a:t>عند </a:t>
            </a:r>
            <a:r>
              <a:rPr lang="en-US" sz="2800" dirty="0" smtClean="0">
                <a:solidFill>
                  <a:srgbClr val="C00000"/>
                </a:solidFill>
                <a:latin typeface="Times New Roman" panose="02020603050405020304" pitchFamily="18" charset="0"/>
                <a:cs typeface="Times New Roman" panose="02020603050405020304" pitchFamily="18" charset="0"/>
              </a:rPr>
              <a:t>4C</a:t>
            </a:r>
            <a:r>
              <a:rPr lang="ar-SA" sz="2800" dirty="0" smtClean="0">
                <a:solidFill>
                  <a:srgbClr val="C00000"/>
                </a:solidFill>
                <a:latin typeface="Times New Roman" panose="02020603050405020304" pitchFamily="18" charset="0"/>
                <a:cs typeface="Times New Roman" panose="02020603050405020304" pitchFamily="18" charset="0"/>
              </a:rPr>
              <a:t> </a:t>
            </a:r>
            <a:endParaRPr lang="en-US" sz="2800" dirty="0" smtClean="0">
              <a:solidFill>
                <a:srgbClr val="C00000"/>
              </a:solidFill>
              <a:latin typeface="Times New Roman" panose="02020603050405020304" pitchFamily="18" charset="0"/>
              <a:cs typeface="Times New Roman" panose="02020603050405020304" pitchFamily="18" charset="0"/>
            </a:endParaRPr>
          </a:p>
          <a:p>
            <a:pPr algn="ctr"/>
            <a:r>
              <a:rPr lang="ar-EG" sz="2800" dirty="0" smtClean="0">
                <a:solidFill>
                  <a:srgbClr val="C00000"/>
                </a:solidFill>
                <a:latin typeface="Times New Roman" panose="02020603050405020304" pitchFamily="18" charset="0"/>
                <a:cs typeface="Times New Roman" panose="02020603050405020304" pitchFamily="18" charset="0"/>
              </a:rPr>
              <a:t>وتتناقص </a:t>
            </a:r>
            <a:r>
              <a:rPr lang="ar-EG" sz="2800" dirty="0">
                <a:solidFill>
                  <a:srgbClr val="C00000"/>
                </a:solidFill>
                <a:latin typeface="Times New Roman" panose="02020603050405020304" pitchFamily="18" charset="0"/>
                <a:cs typeface="Times New Roman" panose="02020603050405020304" pitchFamily="18" charset="0"/>
              </a:rPr>
              <a:t>كثافة الماء عند الاستمرار في التسخين </a:t>
            </a:r>
            <a:r>
              <a:rPr lang="ar-SA" sz="2800" dirty="0" smtClean="0">
                <a:solidFill>
                  <a:srgbClr val="C00000"/>
                </a:solidFill>
                <a:latin typeface="Times New Roman" panose="02020603050405020304" pitchFamily="18" charset="0"/>
                <a:cs typeface="Times New Roman" panose="02020603050405020304" pitchFamily="18" charset="0"/>
              </a:rPr>
              <a:t>حتى </a:t>
            </a:r>
            <a:r>
              <a:rPr lang="en-US" sz="2800" dirty="0" smtClean="0">
                <a:solidFill>
                  <a:srgbClr val="C00000"/>
                </a:solidFill>
                <a:latin typeface="Times New Roman" panose="02020603050405020304" pitchFamily="18" charset="0"/>
                <a:cs typeface="Times New Roman" panose="02020603050405020304" pitchFamily="18" charset="0"/>
              </a:rPr>
              <a:t>8C</a:t>
            </a:r>
            <a:r>
              <a:rPr lang="ar-EG"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4" name="دبوس زينة 3"/>
          <p:cNvSpPr/>
          <p:nvPr/>
        </p:nvSpPr>
        <p:spPr>
          <a:xfrm>
            <a:off x="1480457" y="290286"/>
            <a:ext cx="2525486" cy="1465943"/>
          </a:xfrm>
          <a:prstGeom prst="plaqu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4000" dirty="0" smtClean="0"/>
              <a:t>التطبيق</a:t>
            </a:r>
            <a:endParaRPr lang="ar-SA" sz="4000" dirty="0"/>
          </a:p>
        </p:txBody>
      </p:sp>
    </p:spTree>
    <p:extLst>
      <p:ext uri="{BB962C8B-B14F-4D97-AF65-F5344CB8AC3E}">
        <p14:creationId xmlns:p14="http://schemas.microsoft.com/office/powerpoint/2010/main" val="3631900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مربع نص 1"/>
          <p:cNvSpPr txBox="1"/>
          <p:nvPr/>
        </p:nvSpPr>
        <p:spPr>
          <a:xfrm>
            <a:off x="5095868" y="214290"/>
            <a:ext cx="2643206" cy="707886"/>
          </a:xfrm>
          <a:prstGeom prst="rect">
            <a:avLst/>
          </a:prstGeom>
          <a:noFill/>
        </p:spPr>
        <p:txBody>
          <a:bodyPr wrap="square" rtlCol="1">
            <a:spAutoFit/>
          </a:bodyPr>
          <a:lstStyle/>
          <a:p>
            <a:r>
              <a:rPr lang="ar-SA" sz="4000" dirty="0">
                <a:solidFill>
                  <a:srgbClr val="1F497D">
                    <a:lumMod val="20000"/>
                    <a:lumOff val="80000"/>
                  </a:srgbClr>
                </a:solidFill>
                <a:cs typeface="PT Bold Heading" pitchFamily="2" charset="-78"/>
              </a:rPr>
              <a:t>البلازمــــــا</a:t>
            </a:r>
          </a:p>
        </p:txBody>
      </p:sp>
      <p:sp>
        <p:nvSpPr>
          <p:cNvPr id="3" name="مستطيل 2"/>
          <p:cNvSpPr/>
          <p:nvPr/>
        </p:nvSpPr>
        <p:spPr>
          <a:xfrm>
            <a:off x="4095736" y="1142985"/>
            <a:ext cx="4572000" cy="1061829"/>
          </a:xfrm>
          <a:prstGeom prst="rect">
            <a:avLst/>
          </a:prstGeom>
        </p:spPr>
        <p:txBody>
          <a:bodyPr>
            <a:spAutoFit/>
          </a:bodyPr>
          <a:lstStyle/>
          <a:p>
            <a:pPr algn="justLow"/>
            <a:r>
              <a:rPr lang="ar-SA" sz="2100" dirty="0">
                <a:solidFill>
                  <a:srgbClr val="C0504D">
                    <a:lumMod val="20000"/>
                    <a:lumOff val="80000"/>
                  </a:srgbClr>
                </a:solidFill>
                <a:cs typeface="PT Bold Heading" pitchFamily="2" charset="-78"/>
              </a:rPr>
              <a:t>إذا سخنت مادة صلبة فإنها تنصهر لتكون سائلاً ومع استمرار التسخين يتحول السائل إلى غاز , فماذا يحدث لو استمر تسخين الغاز ؟</a:t>
            </a:r>
          </a:p>
        </p:txBody>
      </p:sp>
      <p:sp>
        <p:nvSpPr>
          <p:cNvPr id="5" name="مربع نص 4"/>
          <p:cNvSpPr txBox="1"/>
          <p:nvPr/>
        </p:nvSpPr>
        <p:spPr>
          <a:xfrm>
            <a:off x="2666976" y="2540684"/>
            <a:ext cx="6929486" cy="2031325"/>
          </a:xfrm>
          <a:prstGeom prst="rect">
            <a:avLst/>
          </a:prstGeom>
          <a:noFill/>
        </p:spPr>
        <p:txBody>
          <a:bodyPr wrap="square" rtlCol="1">
            <a:spAutoFit/>
          </a:bodyPr>
          <a:lstStyle/>
          <a:p>
            <a:pPr algn="justLow"/>
            <a:r>
              <a:rPr lang="ar-SA" sz="2100" dirty="0">
                <a:solidFill>
                  <a:srgbClr val="FFFF00"/>
                </a:solidFill>
                <a:cs typeface="PT Bold Heading" pitchFamily="2" charset="-78"/>
              </a:rPr>
              <a:t>البلازما : </a:t>
            </a:r>
            <a:r>
              <a:rPr lang="ar-SA" sz="2100" dirty="0">
                <a:solidFill>
                  <a:prstClr val="white"/>
                </a:solidFill>
                <a:cs typeface="PT Bold Heading" pitchFamily="2" charset="-78"/>
              </a:rPr>
              <a:t>هي الحالة شبه الغازية لإلكترونات سالبة الشحنة </a:t>
            </a:r>
            <a:r>
              <a:rPr lang="ar-SA" sz="2100" dirty="0" err="1">
                <a:solidFill>
                  <a:prstClr val="white"/>
                </a:solidFill>
                <a:cs typeface="PT Bold Heading" pitchFamily="2" charset="-78"/>
              </a:rPr>
              <a:t>و</a:t>
            </a:r>
            <a:r>
              <a:rPr lang="ar-SA" sz="2100" dirty="0">
                <a:solidFill>
                  <a:prstClr val="white"/>
                </a:solidFill>
                <a:cs typeface="PT Bold Heading" pitchFamily="2" charset="-78"/>
              </a:rPr>
              <a:t> أيونات موجبة الشحنة .</a:t>
            </a:r>
          </a:p>
          <a:p>
            <a:pPr algn="justLow"/>
            <a:r>
              <a:rPr lang="ar-SA" sz="2100" dirty="0">
                <a:solidFill>
                  <a:prstClr val="white"/>
                </a:solidFill>
                <a:cs typeface="PT Bold Heading" pitchFamily="2" charset="-78"/>
              </a:rPr>
              <a:t>و تعد البلازما حالة أخرى من حالات </a:t>
            </a:r>
            <a:r>
              <a:rPr lang="ar-SA" sz="2100" dirty="0" err="1">
                <a:solidFill>
                  <a:prstClr val="white"/>
                </a:solidFill>
                <a:cs typeface="PT Bold Heading" pitchFamily="2" charset="-78"/>
              </a:rPr>
              <a:t>الموائع</a:t>
            </a:r>
            <a:r>
              <a:rPr lang="ar-SA" sz="2100" dirty="0">
                <a:solidFill>
                  <a:prstClr val="white"/>
                </a:solidFill>
                <a:cs typeface="PT Bold Heading" pitchFamily="2" charset="-78"/>
              </a:rPr>
              <a:t> للمادة ,قد يبدو أن البلازما حالة غير شائعة ,رغم أن معظم المواد في الكون في حالة بلازما ,و الفرق المبدئي بين الغاز والبلازما ,هي أن البلازما لها قدرة على توصيل الكهرباء أما الغاز فلا .</a:t>
            </a:r>
          </a:p>
        </p:txBody>
      </p:sp>
      <p:sp>
        <p:nvSpPr>
          <p:cNvPr id="6" name="مستطيل 5"/>
          <p:cNvSpPr/>
          <p:nvPr/>
        </p:nvSpPr>
        <p:spPr>
          <a:xfrm>
            <a:off x="3952860" y="4857761"/>
            <a:ext cx="4572000" cy="1384995"/>
          </a:xfrm>
          <a:prstGeom prst="rect">
            <a:avLst/>
          </a:prstGeom>
        </p:spPr>
        <p:txBody>
          <a:bodyPr>
            <a:spAutoFit/>
          </a:bodyPr>
          <a:lstStyle/>
          <a:p>
            <a:pPr algn="justLow"/>
            <a:r>
              <a:rPr lang="ar-SA" sz="2100" dirty="0" smtClean="0">
                <a:solidFill>
                  <a:prstClr val="white"/>
                </a:solidFill>
                <a:cs typeface="PT Bold Heading" pitchFamily="2" charset="-78"/>
              </a:rPr>
              <a:t>أمثلة : الصواعق </a:t>
            </a:r>
            <a:r>
              <a:rPr lang="ar-SA" sz="2100" dirty="0">
                <a:solidFill>
                  <a:prstClr val="white"/>
                </a:solidFill>
                <a:cs typeface="PT Bold Heading" pitchFamily="2" charset="-78"/>
              </a:rPr>
              <a:t>المضيئة في حالة بلازما ,أيضاً إشارات نيون ,ومصابيح الفلورسنت , ومصابيح غاز الصوديوم فإنها تحتوي جميعاً على البلازما المتوهجة .</a:t>
            </a:r>
          </a:p>
        </p:txBody>
      </p:sp>
      <p:pic>
        <p:nvPicPr>
          <p:cNvPr id="30722" name="Picture 2" descr="plasma"/>
          <p:cNvPicPr>
            <a:picLocks noChangeAspect="1" noChangeArrowheads="1"/>
          </p:cNvPicPr>
          <p:nvPr/>
        </p:nvPicPr>
        <p:blipFill>
          <a:blip r:embed="rId2"/>
          <a:srcRect/>
          <a:stretch>
            <a:fillRect/>
          </a:stretch>
        </p:blipFill>
        <p:spPr bwMode="auto">
          <a:xfrm>
            <a:off x="1881158" y="214290"/>
            <a:ext cx="1999348" cy="1966926"/>
          </a:xfrm>
          <a:prstGeom prst="rect">
            <a:avLst/>
          </a:prstGeom>
          <a:noFill/>
          <a:ln w="9525">
            <a:noFill/>
            <a:miter lim="800000"/>
            <a:headEnd/>
            <a:tailEnd/>
          </a:ln>
        </p:spPr>
      </p:pic>
      <p:pic>
        <p:nvPicPr>
          <p:cNvPr id="30723" name="Picture 3" descr="plasma-shutterstock_75141961-617x416"/>
          <p:cNvPicPr>
            <a:picLocks noChangeAspect="1" noChangeArrowheads="1"/>
          </p:cNvPicPr>
          <p:nvPr/>
        </p:nvPicPr>
        <p:blipFill>
          <a:blip r:embed="rId3"/>
          <a:srcRect/>
          <a:stretch>
            <a:fillRect/>
          </a:stretch>
        </p:blipFill>
        <p:spPr bwMode="auto">
          <a:xfrm>
            <a:off x="8882082" y="0"/>
            <a:ext cx="1785918" cy="2071678"/>
          </a:xfrm>
          <a:prstGeom prst="rect">
            <a:avLst/>
          </a:prstGeom>
          <a:noFill/>
          <a:ln w="9525">
            <a:noFill/>
            <a:miter lim="800000"/>
            <a:headEnd/>
            <a:tailEnd/>
          </a:ln>
        </p:spPr>
      </p:pic>
      <p:pic>
        <p:nvPicPr>
          <p:cNvPr id="30724" name="Picture 4" descr="dj-plasma"/>
          <p:cNvPicPr>
            <a:picLocks noChangeAspect="1" noChangeArrowheads="1"/>
          </p:cNvPicPr>
          <p:nvPr/>
        </p:nvPicPr>
        <p:blipFill>
          <a:blip r:embed="rId4"/>
          <a:srcRect/>
          <a:stretch>
            <a:fillRect/>
          </a:stretch>
        </p:blipFill>
        <p:spPr bwMode="auto">
          <a:xfrm>
            <a:off x="1738282" y="4572008"/>
            <a:ext cx="2214546" cy="1866064"/>
          </a:xfrm>
          <a:prstGeom prst="rect">
            <a:avLst/>
          </a:prstGeom>
          <a:noFill/>
          <a:ln w="9525">
            <a:noFill/>
            <a:miter lim="800000"/>
            <a:headEnd/>
            <a:tailEnd/>
          </a:ln>
        </p:spPr>
      </p:pic>
      <p:pic>
        <p:nvPicPr>
          <p:cNvPr id="10" name="صورة 9" descr="fiberoptics.gif"/>
          <p:cNvPicPr>
            <a:picLocks noChangeAspect="1"/>
          </p:cNvPicPr>
          <p:nvPr/>
        </p:nvPicPr>
        <p:blipFill>
          <a:blip r:embed="rId5"/>
          <a:stretch>
            <a:fillRect/>
          </a:stretch>
        </p:blipFill>
        <p:spPr>
          <a:xfrm>
            <a:off x="8596330" y="4714884"/>
            <a:ext cx="1666878" cy="1666878"/>
          </a:xfrm>
          <a:prstGeom prst="rect">
            <a:avLst/>
          </a:prstGeom>
        </p:spPr>
      </p:pic>
    </p:spTree>
    <p:extLst>
      <p:ext uri="{BB962C8B-B14F-4D97-AF65-F5344CB8AC3E}">
        <p14:creationId xmlns:p14="http://schemas.microsoft.com/office/powerpoint/2010/main" val="4273423090"/>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30" presetClass="entr" presetSubtype="0" fill="hold" grpId="0"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30722"/>
                                        </p:tgtEl>
                                        <p:attrNameLst>
                                          <p:attrName>style.visibility</p:attrName>
                                        </p:attrNameLst>
                                      </p:cBhvr>
                                      <p:to>
                                        <p:strVal val="visible"/>
                                      </p:to>
                                    </p:set>
                                    <p:animEffect transition="in" filter="dissolve">
                                      <p:cBhvr>
                                        <p:cTn id="23" dur="500"/>
                                        <p:tgtEl>
                                          <p:spTgt spid="30722"/>
                                        </p:tgtEl>
                                      </p:cBhvr>
                                    </p:animEffect>
                                  </p:childTnLst>
                                </p:cTn>
                              </p:par>
                            </p:childTnLst>
                          </p:cTn>
                        </p:par>
                        <p:par>
                          <p:cTn id="24" fill="hold">
                            <p:stCondLst>
                              <p:cond delay="4350"/>
                            </p:stCondLst>
                            <p:childTnLst>
                              <p:par>
                                <p:cTn id="25" presetID="50" presetClass="entr" presetSubtype="0" decel="100000" fill="hold" grpId="0" nodeType="after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3"/>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30724"/>
                                        </p:tgtEl>
                                        <p:attrNameLst>
                                          <p:attrName>style.visibility</p:attrName>
                                        </p:attrNameLst>
                                      </p:cBhvr>
                                      <p:to>
                                        <p:strVal val="visible"/>
                                      </p:to>
                                    </p:set>
                                    <p:animEffect transition="in" filter="dissolve">
                                      <p:cBhvr>
                                        <p:cTn id="32" dur="500"/>
                                        <p:tgtEl>
                                          <p:spTgt spid="30724"/>
                                        </p:tgtEl>
                                      </p:cBhvr>
                                    </p:animEffect>
                                  </p:childTnLst>
                                </p:cTn>
                              </p:par>
                              <p:par>
                                <p:cTn id="33" presetID="9"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par>
                          <p:cTn id="36" fill="hold">
                            <p:stCondLst>
                              <p:cond delay="11350"/>
                            </p:stCondLst>
                            <p:childTnLst>
                              <p:par>
                                <p:cTn id="37" presetID="29"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ppt_x</p:attrName>
                                        </p:attrNameLst>
                                      </p:cBhvr>
                                      <p:tavLst>
                                        <p:tav tm="0">
                                          <p:val>
                                            <p:strVal val="#ppt_x-.2"/>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دبوس زينة 1"/>
          <p:cNvSpPr/>
          <p:nvPr/>
        </p:nvSpPr>
        <p:spPr>
          <a:xfrm>
            <a:off x="1480457" y="290286"/>
            <a:ext cx="2525486" cy="1465943"/>
          </a:xfrm>
          <a:prstGeom prst="plaqu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4000" dirty="0" smtClean="0"/>
              <a:t>التطبيق</a:t>
            </a:r>
            <a:endParaRPr lang="ar-SA" sz="4000" dirty="0"/>
          </a:p>
        </p:txBody>
      </p:sp>
      <p:sp>
        <p:nvSpPr>
          <p:cNvPr id="3" name="مستطيل 2"/>
          <p:cNvSpPr/>
          <p:nvPr/>
        </p:nvSpPr>
        <p:spPr>
          <a:xfrm>
            <a:off x="4455885" y="761163"/>
            <a:ext cx="717005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dirty="0">
                <a:latin typeface="Times New Roman" panose="02020603050405020304" pitchFamily="18" charset="0"/>
                <a:cs typeface="Times New Roman" panose="02020603050405020304" pitchFamily="18" charset="0"/>
              </a:rPr>
              <a:t>54</a:t>
            </a:r>
            <a:r>
              <a:rPr lang="ar-EG" sz="2400" dirty="0">
                <a:latin typeface="Times New Roman" panose="02020603050405020304" pitchFamily="18" charset="0"/>
                <a:cs typeface="Times New Roman" panose="02020603050405020304" pitchFamily="18" charset="0"/>
              </a:rPr>
              <a:t>. ما أوجه التشابه والاختلاف بين الغازات والبلازما؟ </a:t>
            </a:r>
            <a:r>
              <a:rPr lang="ar-SA" sz="2400" dirty="0" smtClean="0">
                <a:latin typeface="Times New Roman" panose="02020603050405020304" pitchFamily="18" charset="0"/>
                <a:cs typeface="Times New Roman" panose="02020603050405020304" pitchFamily="18" charset="0"/>
              </a:rPr>
              <a:t>صفحة 210</a:t>
            </a:r>
            <a:endParaRPr lang="en-US" sz="2400" dirty="0">
              <a:latin typeface="Times New Roman" panose="02020603050405020304" pitchFamily="18" charset="0"/>
              <a:cs typeface="Times New Roman" panose="02020603050405020304" pitchFamily="18" charset="0"/>
            </a:endParaRPr>
          </a:p>
        </p:txBody>
      </p:sp>
      <p:graphicFrame>
        <p:nvGraphicFramePr>
          <p:cNvPr id="5" name="جدول 4"/>
          <p:cNvGraphicFramePr>
            <a:graphicFrameLocks noGrp="1"/>
          </p:cNvGraphicFramePr>
          <p:nvPr>
            <p:extLst>
              <p:ext uri="{D42A27DB-BD31-4B8C-83A1-F6EECF244321}">
                <p14:modId xmlns:p14="http://schemas.microsoft.com/office/powerpoint/2010/main" val="2114333014"/>
              </p:ext>
            </p:extLst>
          </p:nvPr>
        </p:nvGraphicFramePr>
        <p:xfrm>
          <a:off x="2743198" y="1501393"/>
          <a:ext cx="8882744" cy="3383280"/>
        </p:xfrm>
        <a:graphic>
          <a:graphicData uri="http://schemas.openxmlformats.org/drawingml/2006/table">
            <a:tbl>
              <a:tblPr rtl="1" firstRow="1" bandRow="1">
                <a:tableStyleId>{F5AB1C69-6EDB-4FF4-983F-18BD219EF322}</a:tableStyleId>
              </a:tblPr>
              <a:tblGrid>
                <a:gridCol w="4441372"/>
                <a:gridCol w="4441372"/>
              </a:tblGrid>
              <a:tr h="370840">
                <a:tc>
                  <a:txBody>
                    <a:bodyPr/>
                    <a:lstStyle/>
                    <a:p>
                      <a:pPr algn="ctr" rtl="1"/>
                      <a:r>
                        <a:rPr lang="ar-SA" sz="3200" dirty="0" smtClean="0"/>
                        <a:t>الغازات</a:t>
                      </a:r>
                      <a:endParaRPr lang="ar-SA" sz="3200" dirty="0"/>
                    </a:p>
                  </a:txBody>
                  <a:tcPr/>
                </a:tc>
                <a:tc>
                  <a:txBody>
                    <a:bodyPr/>
                    <a:lstStyle/>
                    <a:p>
                      <a:pPr algn="ctr" rtl="1"/>
                      <a:r>
                        <a:rPr lang="ar-SA" sz="3200" dirty="0" smtClean="0"/>
                        <a:t>البلازما</a:t>
                      </a:r>
                      <a:endParaRPr lang="ar-SA" sz="3200" dirty="0"/>
                    </a:p>
                  </a:txBody>
                  <a:tcPr/>
                </a:tc>
              </a:tr>
              <a:tr h="370840">
                <a:tc>
                  <a:txBody>
                    <a:bodyPr/>
                    <a:lstStyle/>
                    <a:p>
                      <a:pPr algn="ctr" rtl="1"/>
                      <a:r>
                        <a:rPr lang="ar-SA" sz="3200" dirty="0" smtClean="0"/>
                        <a:t>ليس له حجم و لا شكل محدد</a:t>
                      </a:r>
                      <a:endParaRPr lang="ar-SA" sz="3200" dirty="0"/>
                    </a:p>
                  </a:txBody>
                  <a:tcPr/>
                </a:tc>
                <a:tc>
                  <a:txBody>
                    <a:bodyPr/>
                    <a:lstStyle/>
                    <a:p>
                      <a:pPr algn="ctr" rtl="1"/>
                      <a:r>
                        <a:rPr lang="ar-SA" sz="3200" dirty="0" smtClean="0"/>
                        <a:t>ليس له حجم و لا شكل محدد</a:t>
                      </a:r>
                      <a:endParaRPr lang="ar-SA" sz="3200" dirty="0"/>
                    </a:p>
                  </a:txBody>
                  <a:tcPr/>
                </a:tc>
              </a:tr>
              <a:tr h="370840">
                <a:tc>
                  <a:txBody>
                    <a:bodyPr/>
                    <a:lstStyle/>
                    <a:p>
                      <a:pPr algn="ctr" rtl="1"/>
                      <a:r>
                        <a:rPr lang="ar-SA" sz="3200" dirty="0" smtClean="0"/>
                        <a:t>تتكون</a:t>
                      </a:r>
                      <a:r>
                        <a:rPr lang="ar-SA" sz="3200" baseline="0" dirty="0" smtClean="0"/>
                        <a:t> من جزيئات و ذرات</a:t>
                      </a:r>
                      <a:endParaRPr lang="ar-SA" sz="3200" dirty="0"/>
                    </a:p>
                  </a:txBody>
                  <a:tcPr/>
                </a:tc>
                <a:tc>
                  <a:txBody>
                    <a:bodyPr/>
                    <a:lstStyle/>
                    <a:p>
                      <a:pPr algn="ctr" rtl="1"/>
                      <a:r>
                        <a:rPr lang="ar-SA" sz="3200" dirty="0" smtClean="0"/>
                        <a:t>تتكون من أيونات موجبة الشحنة</a:t>
                      </a:r>
                      <a:r>
                        <a:rPr lang="ar-SA" sz="3200" baseline="0" dirty="0" smtClean="0"/>
                        <a:t> و الكترونات سالبة الشحنة </a:t>
                      </a:r>
                      <a:endParaRPr lang="ar-SA" sz="3200" dirty="0"/>
                    </a:p>
                  </a:txBody>
                  <a:tcPr/>
                </a:tc>
              </a:tr>
              <a:tr h="370840">
                <a:tc>
                  <a:txBody>
                    <a:bodyPr/>
                    <a:lstStyle/>
                    <a:p>
                      <a:pPr algn="ctr" rtl="1"/>
                      <a:r>
                        <a:rPr lang="ar-SA" sz="3200" dirty="0" smtClean="0"/>
                        <a:t>طاقتها عالية</a:t>
                      </a:r>
                      <a:endParaRPr lang="ar-SA" sz="3200" dirty="0"/>
                    </a:p>
                  </a:txBody>
                  <a:tcPr/>
                </a:tc>
                <a:tc>
                  <a:txBody>
                    <a:bodyPr/>
                    <a:lstStyle/>
                    <a:p>
                      <a:pPr algn="ctr" rtl="1"/>
                      <a:r>
                        <a:rPr lang="ar-SA" sz="3200" dirty="0" smtClean="0"/>
                        <a:t>طاقتها عالية جدا</a:t>
                      </a:r>
                      <a:r>
                        <a:rPr lang="ar-SA" sz="3200" baseline="0" dirty="0" smtClean="0"/>
                        <a:t> جدا</a:t>
                      </a:r>
                      <a:endParaRPr lang="ar-SA" sz="3200" dirty="0"/>
                    </a:p>
                  </a:txBody>
                  <a:tcPr/>
                </a:tc>
              </a:tr>
              <a:tr h="370840">
                <a:tc>
                  <a:txBody>
                    <a:bodyPr/>
                    <a:lstStyle/>
                    <a:p>
                      <a:pPr algn="ctr" rtl="1"/>
                      <a:r>
                        <a:rPr lang="ar-SA" sz="3200" dirty="0" smtClean="0"/>
                        <a:t>لا توصل الكهرباء</a:t>
                      </a:r>
                      <a:r>
                        <a:rPr lang="ar-SA" sz="3200" baseline="0" dirty="0" smtClean="0"/>
                        <a:t> </a:t>
                      </a:r>
                      <a:endParaRPr lang="ar-SA" sz="3200" dirty="0"/>
                    </a:p>
                  </a:txBody>
                  <a:tcPr/>
                </a:tc>
                <a:tc>
                  <a:txBody>
                    <a:bodyPr/>
                    <a:lstStyle/>
                    <a:p>
                      <a:pPr algn="ctr" rtl="1"/>
                      <a:r>
                        <a:rPr lang="ar-SA" sz="3200" dirty="0" smtClean="0"/>
                        <a:t>موصلة جيدة للكهرباء</a:t>
                      </a:r>
                      <a:endParaRPr lang="ar-SA" sz="3200" dirty="0"/>
                    </a:p>
                  </a:txBody>
                  <a:tcPr/>
                </a:tc>
              </a:tr>
            </a:tbl>
          </a:graphicData>
        </a:graphic>
      </p:graphicFrame>
    </p:spTree>
    <p:extLst>
      <p:ext uri="{BB962C8B-B14F-4D97-AF65-F5344CB8AC3E}">
        <p14:creationId xmlns:p14="http://schemas.microsoft.com/office/powerpoint/2010/main" val="147078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ÙØªÙØ¬Ø© Ø¨Ø­Ø« Ø§ÙØµÙØ± Ø¹Ù Ø£Ø°ÙØ§Ø± Ø§ÙØµØ¨Ø§Ø­">
            <a:extLst>
              <a:ext uri="{FF2B5EF4-FFF2-40B4-BE49-F238E27FC236}">
                <a16:creationId xmlns="" xmlns:a16="http://schemas.microsoft.com/office/drawing/2014/main" id="{FDE31EA7-A993-4806-8419-1E5B44736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233" y="228600"/>
            <a:ext cx="5051685" cy="6400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ÙØªÙØ¬Ø© Ø¨Ø­Ø« Ø§ÙØµÙØ± Ø¹Ù Ø£Ø°ÙØ§Ø± Ø§ÙØµØ¨Ø§Ø­">
            <a:extLst>
              <a:ext uri="{FF2B5EF4-FFF2-40B4-BE49-F238E27FC236}">
                <a16:creationId xmlns="" xmlns:a16="http://schemas.microsoft.com/office/drawing/2014/main" id="{3C3AB5AF-E856-4FA5-B4BC-ACBA37EA6A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12"/>
          <a:stretch/>
        </p:blipFill>
        <p:spPr bwMode="auto">
          <a:xfrm>
            <a:off x="1528997" y="4497048"/>
            <a:ext cx="3524953" cy="21323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ÙØªÙØ¬Ø© Ø¨Ø­Ø« Ø§ÙØµÙØ± Ø¹Ù Ø³ÙØ¯ Ø§ÙØ§Ø³ØªØºÙØ§Ø±">
            <a:extLst>
              <a:ext uri="{FF2B5EF4-FFF2-40B4-BE49-F238E27FC236}">
                <a16:creationId xmlns="" xmlns:a16="http://schemas.microsoft.com/office/drawing/2014/main" id="{D1D67C9F-76CD-4692-BD7B-2FE9D51F4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029" y="1049546"/>
            <a:ext cx="4386887" cy="328261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تاريخ 2">
            <a:extLst>
              <a:ext uri="{FF2B5EF4-FFF2-40B4-BE49-F238E27FC236}">
                <a16:creationId xmlns="" xmlns:a16="http://schemas.microsoft.com/office/drawing/2014/main" id="{437D9EB9-A0D3-4261-A5B7-716CD9BAAEBD}"/>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CD46F7-02DC-499A-B2D7-969BB4F5C240}" type="datetime1">
              <a:rPr kumimoji="0" lang="ar-AE" sz="1000" b="0" i="0" u="none" strike="noStrike" kern="1200" cap="none" spc="0" normalizeH="0" baseline="0" noProof="0" smtClean="0">
                <a:ln>
                  <a:noFill/>
                </a:ln>
                <a:solidFill>
                  <a:prstClr val="black"/>
                </a:solidFill>
                <a:effectLst/>
                <a:uLnTx/>
                <a:uFillTx/>
                <a:latin typeface="Tw Cen MT" panose="020B0602020104020603"/>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25/07/1441</a:t>
            </a:fld>
            <a:endParaRPr kumimoji="0" lang="ar-AE" sz="1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endParaRPr>
          </a:p>
        </p:txBody>
      </p:sp>
    </p:spTree>
    <p:extLst>
      <p:ext uri="{BB962C8B-B14F-4D97-AF65-F5344CB8AC3E}">
        <p14:creationId xmlns:p14="http://schemas.microsoft.com/office/powerpoint/2010/main" val="411444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حالات المادة - YouTube 00_00_06-00_01_49.wmv">
            <a:hlinkClick r:id="" action="ppaction://media"/>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0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167702" y="214291"/>
            <a:ext cx="1853392" cy="584775"/>
          </a:xfrm>
          <a:prstGeom prst="rect">
            <a:avLst/>
          </a:prstGeom>
        </p:spPr>
        <p:txBody>
          <a:bodyPr wrap="none">
            <a:spAutoFit/>
          </a:bodyPr>
          <a:lstStyle/>
          <a:p>
            <a:pPr algn="ctr"/>
            <a:r>
              <a:rPr lang="ar-SA" sz="3200" dirty="0">
                <a:solidFill>
                  <a:schemeClr val="accent2">
                    <a:lumMod val="75000"/>
                  </a:schemeClr>
                </a:solidFill>
                <a:cs typeface="PT Bold Heading" pitchFamily="2" charset="-78"/>
              </a:rPr>
              <a:t>الضغــط P:</a:t>
            </a:r>
          </a:p>
        </p:txBody>
      </p:sp>
      <p:sp>
        <p:nvSpPr>
          <p:cNvPr id="3" name="مستطيل 2"/>
          <p:cNvSpPr/>
          <p:nvPr/>
        </p:nvSpPr>
        <p:spPr>
          <a:xfrm>
            <a:off x="3524232" y="928671"/>
            <a:ext cx="6357950" cy="769441"/>
          </a:xfrm>
          <a:prstGeom prst="rect">
            <a:avLst/>
          </a:prstGeom>
        </p:spPr>
        <p:txBody>
          <a:bodyPr wrap="square">
            <a:spAutoFit/>
          </a:bodyPr>
          <a:lstStyle/>
          <a:p>
            <a:pPr algn="justLow"/>
            <a:r>
              <a:rPr lang="ar-SA" sz="2200" dirty="0">
                <a:cs typeface="PT Bold Heading" pitchFamily="2" charset="-78"/>
              </a:rPr>
              <a:t>تشترك كلاً من السوائل والغازات في كونها </a:t>
            </a:r>
            <a:r>
              <a:rPr lang="ar-SA" sz="2200" dirty="0" err="1">
                <a:cs typeface="PT Bold Heading" pitchFamily="2" charset="-78"/>
              </a:rPr>
              <a:t>موائع</a:t>
            </a:r>
            <a:r>
              <a:rPr lang="ar-SA" sz="2200" dirty="0">
                <a:cs typeface="PT Bold Heading" pitchFamily="2" charset="-78"/>
              </a:rPr>
              <a:t> , وليس لها شكل محدد .</a:t>
            </a:r>
          </a:p>
        </p:txBody>
      </p:sp>
      <p:sp>
        <p:nvSpPr>
          <p:cNvPr id="4" name="مستطيل 1"/>
          <p:cNvSpPr>
            <a:spLocks noChangeArrowheads="1"/>
          </p:cNvSpPr>
          <p:nvPr/>
        </p:nvSpPr>
        <p:spPr bwMode="auto">
          <a:xfrm>
            <a:off x="3590901" y="1837598"/>
            <a:ext cx="6768598" cy="430887"/>
          </a:xfrm>
          <a:prstGeom prst="rect">
            <a:avLst/>
          </a:prstGeom>
          <a:noFill/>
          <a:ln w="9525">
            <a:noFill/>
            <a:miter lim="800000"/>
            <a:headEnd/>
            <a:tailEnd/>
          </a:ln>
          <a:effectLst>
            <a:glow rad="228600">
              <a:schemeClr val="accent2">
                <a:satMod val="175000"/>
                <a:alpha val="40000"/>
              </a:schemeClr>
            </a:glow>
          </a:effectLst>
        </p:spPr>
        <p:txBody>
          <a:bodyPr wrap="square">
            <a:spAutoFit/>
          </a:bodyPr>
          <a:lstStyle/>
          <a:p>
            <a:pPr algn="justLow">
              <a:defRPr/>
            </a:pPr>
            <a:r>
              <a:rPr lang="ar-SA" sz="2200" dirty="0">
                <a:solidFill>
                  <a:srgbClr val="0070C0"/>
                </a:solidFill>
                <a:cs typeface="PT Bold Heading" pitchFamily="2" charset="-78"/>
              </a:rPr>
              <a:t> ماذا يحدث عندما ينصهر الثلج؟ (من ناحية الكتلة-الشكل)</a:t>
            </a:r>
            <a:endParaRPr lang="ar-SA" sz="2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cs typeface="PT Bold Heading" pitchFamily="2" charset="-78"/>
            </a:endParaRPr>
          </a:p>
        </p:txBody>
      </p:sp>
      <p:sp>
        <p:nvSpPr>
          <p:cNvPr id="5" name="مستطيل 1"/>
          <p:cNvSpPr>
            <a:spLocks noChangeArrowheads="1"/>
          </p:cNvSpPr>
          <p:nvPr/>
        </p:nvSpPr>
        <p:spPr bwMode="auto">
          <a:xfrm>
            <a:off x="5064102" y="2786059"/>
            <a:ext cx="4818112" cy="430887"/>
          </a:xfrm>
          <a:prstGeom prst="rect">
            <a:avLst/>
          </a:prstGeom>
          <a:noFill/>
          <a:ln w="9525">
            <a:noFill/>
            <a:miter lim="800000"/>
            <a:headEnd/>
            <a:tailEnd/>
          </a:ln>
          <a:effectLst>
            <a:glow rad="228600">
              <a:schemeClr val="accent2">
                <a:satMod val="175000"/>
                <a:alpha val="40000"/>
              </a:schemeClr>
            </a:glow>
          </a:effectLst>
        </p:spPr>
        <p:txBody>
          <a:bodyPr wrap="square">
            <a:spAutoFit/>
          </a:bodyPr>
          <a:lstStyle/>
          <a:p>
            <a:pPr algn="justLow">
              <a:defRPr/>
            </a:pPr>
            <a:r>
              <a:rPr lang="ar-SA" sz="2200" dirty="0">
                <a:solidFill>
                  <a:srgbClr val="0070C0"/>
                </a:solidFill>
                <a:cs typeface="PT Bold Heading" pitchFamily="2" charset="-78"/>
              </a:rPr>
              <a:t>ماذا يحدث إذا بدأنا بغلي الماء؟ </a:t>
            </a:r>
            <a:endParaRPr lang="ar-SA" sz="2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cs typeface="PT Bold Heading" pitchFamily="2" charset="-78"/>
            </a:endParaRPr>
          </a:p>
        </p:txBody>
      </p:sp>
      <p:sp>
        <p:nvSpPr>
          <p:cNvPr id="6" name="مستطيل 1"/>
          <p:cNvSpPr>
            <a:spLocks noChangeArrowheads="1"/>
          </p:cNvSpPr>
          <p:nvPr/>
        </p:nvSpPr>
        <p:spPr bwMode="auto">
          <a:xfrm>
            <a:off x="6243604" y="4396361"/>
            <a:ext cx="5701588" cy="1065676"/>
          </a:xfrm>
          <a:prstGeom prst="rect">
            <a:avLst/>
          </a:prstGeom>
          <a:noFill/>
          <a:ln w="9525">
            <a:noFill/>
            <a:miter lim="800000"/>
            <a:headEnd/>
            <a:tailEnd/>
          </a:ln>
          <a:effectLst>
            <a:glow rad="228600">
              <a:schemeClr val="accent2">
                <a:satMod val="175000"/>
                <a:alpha val="40000"/>
              </a:schemeClr>
            </a:glow>
          </a:effectLst>
        </p:spPr>
        <p:txBody>
          <a:bodyPr wrap="square">
            <a:spAutoFit/>
          </a:bodyPr>
          <a:lstStyle/>
          <a:p>
            <a:pPr algn="justLow">
              <a:lnSpc>
                <a:spcPct val="150000"/>
              </a:lnSpc>
              <a:defRPr/>
            </a:pPr>
            <a:r>
              <a:rPr lang="ar-SA" sz="2200" dirty="0">
                <a:solidFill>
                  <a:schemeClr val="tx1">
                    <a:lumMod val="95000"/>
                    <a:lumOff val="5000"/>
                  </a:schemeClr>
                </a:solidFill>
                <a:cs typeface="PT Bold Heading" pitchFamily="2" charset="-78"/>
              </a:rPr>
              <a:t>  نلاحظ أن السوائل والغازات تشترك في كونها </a:t>
            </a:r>
            <a:r>
              <a:rPr lang="ar-SA" sz="2200" dirty="0" err="1">
                <a:solidFill>
                  <a:srgbClr val="FF0000"/>
                </a:solidFill>
                <a:cs typeface="PT Bold Heading" pitchFamily="2" charset="-78"/>
              </a:rPr>
              <a:t>موائع</a:t>
            </a:r>
            <a:r>
              <a:rPr lang="ar-SA" sz="2200" dirty="0">
                <a:solidFill>
                  <a:schemeClr val="tx1">
                    <a:lumMod val="95000"/>
                    <a:lumOff val="5000"/>
                  </a:schemeClr>
                </a:solidFill>
                <a:cs typeface="PT Bold Heading" pitchFamily="2" charset="-78"/>
              </a:rPr>
              <a:t> .. حيث إنها مواد تتدفق ، وليس لها شكل محدد .</a:t>
            </a:r>
            <a:endParaRPr lang="ar-SA" sz="220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PT Bold Heading" pitchFamily="2" charset="-78"/>
            </a:endParaRPr>
          </a:p>
        </p:txBody>
      </p:sp>
      <p:pic>
        <p:nvPicPr>
          <p:cNvPr id="7" name="صورة 6" descr="AG00567_.gif"/>
          <p:cNvPicPr>
            <a:picLocks noChangeAspect="1"/>
          </p:cNvPicPr>
          <p:nvPr/>
        </p:nvPicPr>
        <p:blipFill>
          <a:blip r:embed="rId2"/>
          <a:stretch>
            <a:fillRect/>
          </a:stretch>
        </p:blipFill>
        <p:spPr>
          <a:xfrm>
            <a:off x="5453058" y="4929199"/>
            <a:ext cx="1428760" cy="1576055"/>
          </a:xfrm>
          <a:prstGeom prst="rect">
            <a:avLst/>
          </a:prstGeom>
        </p:spPr>
      </p:pic>
      <p:pic>
        <p:nvPicPr>
          <p:cNvPr id="44033" name="Picture 1" descr="Dry_ice_in_water"/>
          <p:cNvPicPr>
            <a:picLocks noChangeAspect="1" noChangeArrowheads="1"/>
          </p:cNvPicPr>
          <p:nvPr/>
        </p:nvPicPr>
        <p:blipFill>
          <a:blip r:embed="rId3"/>
          <a:srcRect/>
          <a:stretch>
            <a:fillRect/>
          </a:stretch>
        </p:blipFill>
        <p:spPr bwMode="auto">
          <a:xfrm>
            <a:off x="1928462" y="4682640"/>
            <a:ext cx="2310150" cy="1735544"/>
          </a:xfrm>
          <a:prstGeom prst="rect">
            <a:avLst/>
          </a:prstGeom>
          <a:noFill/>
          <a:ln w="9525">
            <a:noFill/>
            <a:miter lim="800000"/>
            <a:headEnd/>
            <a:tailEnd/>
          </a:ln>
        </p:spPr>
      </p:pic>
      <p:sp>
        <p:nvSpPr>
          <p:cNvPr id="9" name="سهم إلى اليمين 8"/>
          <p:cNvSpPr/>
          <p:nvPr/>
        </p:nvSpPr>
        <p:spPr>
          <a:xfrm>
            <a:off x="190476" y="2373990"/>
            <a:ext cx="6800849" cy="2555209"/>
          </a:xfrm>
          <a:prstGeom prst="righ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EG" sz="2800" dirty="0">
                <a:latin typeface="Times New Roman" panose="02020603050405020304" pitchFamily="18" charset="0"/>
                <a:cs typeface="Times New Roman" panose="02020603050405020304" pitchFamily="18" charset="0"/>
              </a:rPr>
              <a:t>تبقى كتلته كما هي، ولكن شكله يتغير، ويتدفق الماء ليأخذ شكل الإناء الذي يحتويه، بحيث يتخذ السطح العلوي شكلاً محدداً ومستوياً</a:t>
            </a:r>
            <a:endParaRPr lang="ar-SA" sz="2800"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54" presetClass="entr" presetSubtype="0" accel="10000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05"/>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 calcmode="lin" valueType="num">
                                      <p:cBhvr>
                                        <p:cTn id="40" dur="500" fill="hold"/>
                                        <p:tgtEl>
                                          <p:spTgt spid="7"/>
                                        </p:tgtEl>
                                        <p:attrNameLst>
                                          <p:attrName>ppt_x</p:attrName>
                                        </p:attrNameLst>
                                      </p:cBhvr>
                                      <p:tavLst>
                                        <p:tav tm="0">
                                          <p:val>
                                            <p:strVal val="#ppt_x-.2"/>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animEffect transition="in" filter="fade">
                                      <p:cBhvr>
                                        <p:cTn id="42" dur="500"/>
                                        <p:tgtEl>
                                          <p:spTgt spid="7"/>
                                        </p:tgtEl>
                                      </p:cBhvr>
                                    </p:animEffect>
                                  </p:childTnLst>
                                </p:cTn>
                              </p:par>
                              <p:par>
                                <p:cTn id="43" presetID="54" presetClass="entr" presetSubtype="0" accel="100000" fill="hold" nodeType="withEffect">
                                  <p:stCondLst>
                                    <p:cond delay="0"/>
                                  </p:stCondLst>
                                  <p:childTnLst>
                                    <p:set>
                                      <p:cBhvr>
                                        <p:cTn id="44" dur="1" fill="hold">
                                          <p:stCondLst>
                                            <p:cond delay="0"/>
                                          </p:stCondLst>
                                        </p:cTn>
                                        <p:tgtEl>
                                          <p:spTgt spid="44033"/>
                                        </p:tgtEl>
                                        <p:attrNameLst>
                                          <p:attrName>style.visibility</p:attrName>
                                        </p:attrNameLst>
                                      </p:cBhvr>
                                      <p:to>
                                        <p:strVal val="visible"/>
                                      </p:to>
                                    </p:set>
                                    <p:anim calcmode="lin" valueType="num">
                                      <p:cBhvr>
                                        <p:cTn id="45" dur="500" fill="hold"/>
                                        <p:tgtEl>
                                          <p:spTgt spid="44033"/>
                                        </p:tgtEl>
                                        <p:attrNameLst>
                                          <p:attrName>ppt_w</p:attrName>
                                        </p:attrNameLst>
                                      </p:cBhvr>
                                      <p:tavLst>
                                        <p:tav tm="0">
                                          <p:val>
                                            <p:strVal val="#ppt_w*0.05"/>
                                          </p:val>
                                        </p:tav>
                                        <p:tav tm="100000">
                                          <p:val>
                                            <p:strVal val="#ppt_w"/>
                                          </p:val>
                                        </p:tav>
                                      </p:tavLst>
                                    </p:anim>
                                    <p:anim calcmode="lin" valueType="num">
                                      <p:cBhvr>
                                        <p:cTn id="46" dur="500" fill="hold"/>
                                        <p:tgtEl>
                                          <p:spTgt spid="44033"/>
                                        </p:tgtEl>
                                        <p:attrNameLst>
                                          <p:attrName>ppt_h</p:attrName>
                                        </p:attrNameLst>
                                      </p:cBhvr>
                                      <p:tavLst>
                                        <p:tav tm="0">
                                          <p:val>
                                            <p:strVal val="#ppt_h"/>
                                          </p:val>
                                        </p:tav>
                                        <p:tav tm="100000">
                                          <p:val>
                                            <p:strVal val="#ppt_h"/>
                                          </p:val>
                                        </p:tav>
                                      </p:tavLst>
                                    </p:anim>
                                    <p:anim calcmode="lin" valueType="num">
                                      <p:cBhvr>
                                        <p:cTn id="47" dur="500" fill="hold"/>
                                        <p:tgtEl>
                                          <p:spTgt spid="44033"/>
                                        </p:tgtEl>
                                        <p:attrNameLst>
                                          <p:attrName>ppt_x</p:attrName>
                                        </p:attrNameLst>
                                      </p:cBhvr>
                                      <p:tavLst>
                                        <p:tav tm="0">
                                          <p:val>
                                            <p:strVal val="#ppt_x-.2"/>
                                          </p:val>
                                        </p:tav>
                                        <p:tav tm="100000">
                                          <p:val>
                                            <p:strVal val="#ppt_x"/>
                                          </p:val>
                                        </p:tav>
                                      </p:tavLst>
                                    </p:anim>
                                    <p:anim calcmode="lin" valueType="num">
                                      <p:cBhvr>
                                        <p:cTn id="48" dur="500" fill="hold"/>
                                        <p:tgtEl>
                                          <p:spTgt spid="44033"/>
                                        </p:tgtEl>
                                        <p:attrNameLst>
                                          <p:attrName>ppt_y</p:attrName>
                                        </p:attrNameLst>
                                      </p:cBhvr>
                                      <p:tavLst>
                                        <p:tav tm="0">
                                          <p:val>
                                            <p:strVal val="#ppt_y"/>
                                          </p:val>
                                        </p:tav>
                                        <p:tav tm="100000">
                                          <p:val>
                                            <p:strVal val="#ppt_y"/>
                                          </p:val>
                                        </p:tav>
                                      </p:tavLst>
                                    </p:anim>
                                    <p:animEffect transition="in" filter="fade">
                                      <p:cBhvr>
                                        <p:cTn id="49"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809599" y="257163"/>
            <a:ext cx="3643338" cy="769441"/>
          </a:xfrm>
          <a:prstGeom prst="rect">
            <a:avLst/>
          </a:prstGeom>
          <a:noFill/>
        </p:spPr>
        <p:txBody>
          <a:bodyPr wrap="square" rtlCol="1">
            <a:spAutoFit/>
          </a:bodyPr>
          <a:lstStyle/>
          <a:p>
            <a:r>
              <a:rPr lang="ar-SA" sz="4400" dirty="0" err="1">
                <a:ln>
                  <a:solidFill>
                    <a:schemeClr val="bg1"/>
                  </a:solidFill>
                </a:ln>
                <a:solidFill>
                  <a:schemeClr val="tx2"/>
                </a:solidFill>
                <a:cs typeface="PT Bold Heading" pitchFamily="2" charset="-78"/>
              </a:rPr>
              <a:t>الموائع</a:t>
            </a:r>
            <a:r>
              <a:rPr lang="ar-SA" sz="4400" dirty="0">
                <a:ln>
                  <a:solidFill>
                    <a:schemeClr val="bg1"/>
                  </a:solidFill>
                </a:ln>
                <a:solidFill>
                  <a:schemeClr val="tx2"/>
                </a:solidFill>
                <a:cs typeface="PT Bold Heading" pitchFamily="2" charset="-78"/>
              </a:rPr>
              <a:t> المثاليــة</a:t>
            </a:r>
          </a:p>
        </p:txBody>
      </p:sp>
      <p:sp>
        <p:nvSpPr>
          <p:cNvPr id="6" name="مستطيل 5"/>
          <p:cNvSpPr/>
          <p:nvPr/>
        </p:nvSpPr>
        <p:spPr>
          <a:xfrm>
            <a:off x="3567085" y="1939054"/>
            <a:ext cx="8072462" cy="15061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lnSpc>
                <a:spcPct val="150000"/>
              </a:lnSpc>
            </a:pPr>
            <a:r>
              <a:rPr lang="ar-SA" sz="2100" dirty="0">
                <a:cs typeface="PT Bold Heading" pitchFamily="2" charset="-78"/>
              </a:rPr>
              <a:t>تسمى حركة المائع عبر مجرى معين جرياناً, ولوصف سلوك المائع نلجأ إلى نموذج نظري يسمى</a:t>
            </a:r>
            <a:r>
              <a:rPr lang="ar-SA" sz="2100" dirty="0">
                <a:solidFill>
                  <a:srgbClr val="FF0000"/>
                </a:solidFill>
                <a:cs typeface="PT Bold Heading" pitchFamily="2" charset="-78"/>
              </a:rPr>
              <a:t>" المائع المثالي" </a:t>
            </a:r>
            <a:r>
              <a:rPr lang="ar-SA" sz="2100" dirty="0">
                <a:cs typeface="PT Bold Heading" pitchFamily="2" charset="-78"/>
              </a:rPr>
              <a:t>له خصائص معينة , ثم نقوم بتعديل المائع المثالي لنقترب من المائع الحقيقي. ويستخدم هذا النموذج لتسهيل دراسة المائع الحقيقي.</a:t>
            </a:r>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7" y="4357687"/>
            <a:ext cx="74818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5600"/>
                            </p:stCondLst>
                            <p:childTnLst>
                              <p:par>
                                <p:cTn id="15" presetID="16" presetClass="entr" presetSubtype="2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زاوية مطوية 1"/>
          <p:cNvSpPr/>
          <p:nvPr/>
        </p:nvSpPr>
        <p:spPr>
          <a:xfrm>
            <a:off x="5686425" y="585787"/>
            <a:ext cx="6084086" cy="3518697"/>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dirty="0"/>
              <a:t>التطبيق </a:t>
            </a:r>
          </a:p>
          <a:p>
            <a:pPr algn="ctr"/>
            <a:r>
              <a:rPr lang="en-US" sz="2400" dirty="0">
                <a:latin typeface="Times New Roman" panose="02020603050405020304" pitchFamily="18" charset="0"/>
                <a:cs typeface="Times New Roman" panose="02020603050405020304" pitchFamily="18" charset="0"/>
              </a:rPr>
              <a:t>64</a:t>
            </a:r>
            <a:r>
              <a:rPr lang="ar-EG" sz="2400" dirty="0">
                <a:latin typeface="Times New Roman" panose="02020603050405020304" pitchFamily="18" charset="0"/>
                <a:cs typeface="Times New Roman" panose="02020603050405020304" pitchFamily="18" charset="0"/>
              </a:rPr>
              <a:t>. يستقر صندوق على شكل متوازي مستطيلات على وجهه الأكبر على طاولة. فإذا أدير الصندوق بحيث أصبح يستقر على وجهه الأصغر، فهل يزداد الضغط على الطاولة، أم ينقص أم يبقى دون تغيير؟</a:t>
            </a:r>
            <a:r>
              <a:rPr lang="ar-SA" sz="2400" dirty="0">
                <a:latin typeface="Times New Roman" panose="02020603050405020304" pitchFamily="18" charset="0"/>
                <a:cs typeface="Times New Roman" panose="02020603050405020304" pitchFamily="18" charset="0"/>
              </a:rPr>
              <a:t>  </a:t>
            </a:r>
            <a:r>
              <a:rPr lang="ar-SA" sz="2400" dirty="0"/>
              <a:t>صفحة 210</a:t>
            </a:r>
          </a:p>
        </p:txBody>
      </p:sp>
      <p:sp>
        <p:nvSpPr>
          <p:cNvPr id="7" name="مربع نص 6"/>
          <p:cNvSpPr txBox="1">
            <a:spLocks noChangeArrowheads="1"/>
          </p:cNvSpPr>
          <p:nvPr/>
        </p:nvSpPr>
        <p:spPr bwMode="auto">
          <a:xfrm>
            <a:off x="514351" y="1062037"/>
            <a:ext cx="517207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r>
              <a:rPr lang="ar-EG" sz="3600" dirty="0">
                <a:solidFill>
                  <a:srgbClr val="C00000"/>
                </a:solidFill>
                <a:latin typeface="Times New Roman" panose="02020603050405020304" pitchFamily="18" charset="0"/>
                <a:cs typeface="Times New Roman" panose="02020603050405020304" pitchFamily="18" charset="0"/>
              </a:rPr>
              <a:t>يزداد الضغط ويبقي الوزن كما هو فالضغط هو الوزن المؤثر في وحدة المساحة.</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9" name="زاوية مطوية 8"/>
          <p:cNvSpPr/>
          <p:nvPr/>
        </p:nvSpPr>
        <p:spPr>
          <a:xfrm>
            <a:off x="400051" y="3024187"/>
            <a:ext cx="6084086" cy="3518697"/>
          </a:xfrm>
          <a:prstGeom prst="foldedCorne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dirty="0"/>
              <a:t>التطبيق </a:t>
            </a:r>
          </a:p>
          <a:p>
            <a:pPr algn="ctr"/>
            <a:r>
              <a:rPr lang="en-US" sz="2400" dirty="0">
                <a:latin typeface="Times New Roman" panose="02020603050405020304" pitchFamily="18" charset="0"/>
                <a:cs typeface="Times New Roman" panose="02020603050405020304" pitchFamily="18" charset="0"/>
              </a:rPr>
              <a:t>53</a:t>
            </a:r>
            <a:r>
              <a:rPr lang="ar-EG" sz="2400" dirty="0">
                <a:latin typeface="Times New Roman" panose="02020603050405020304" pitchFamily="18" charset="0"/>
                <a:cs typeface="Times New Roman" panose="02020603050405020304" pitchFamily="18" charset="0"/>
              </a:rPr>
              <a:t>. حصر غاز في وعاء مغلق بإحكام، ووضع سائل في وعاء له الحجم نفسه وكان لكل من الغاز والسائل حجم محدد، فكيف يختلف أحدهما عن الآخر؟ </a:t>
            </a:r>
            <a:r>
              <a:rPr lang="ar-SA" sz="2400" dirty="0"/>
              <a:t>صفحة 210</a:t>
            </a:r>
          </a:p>
        </p:txBody>
      </p:sp>
      <p:sp>
        <p:nvSpPr>
          <p:cNvPr id="10" name="مربع نص 9"/>
          <p:cNvSpPr txBox="1">
            <a:spLocks noChangeArrowheads="1"/>
          </p:cNvSpPr>
          <p:nvPr/>
        </p:nvSpPr>
        <p:spPr bwMode="auto">
          <a:xfrm>
            <a:off x="6829425" y="4446521"/>
            <a:ext cx="494108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algn="ctr" eaLnBrk="1" hangingPunct="1"/>
            <a:r>
              <a:rPr lang="ar-EG" sz="3600" dirty="0">
                <a:solidFill>
                  <a:srgbClr val="C00000"/>
                </a:solidFill>
                <a:latin typeface="Times New Roman" panose="02020603050405020304" pitchFamily="18" charset="0"/>
                <a:cs typeface="Times New Roman" panose="02020603050405020304" pitchFamily="18" charset="0"/>
              </a:rPr>
              <a:t>لن يتغير حجم السائل وسيتمدد الغاز حسب حجم الوعاء الذي </a:t>
            </a:r>
            <a:r>
              <a:rPr lang="ar-EG" sz="3600" dirty="0" err="1">
                <a:solidFill>
                  <a:srgbClr val="C00000"/>
                </a:solidFill>
                <a:latin typeface="Times New Roman" panose="02020603050405020304" pitchFamily="18" charset="0"/>
                <a:cs typeface="Times New Roman" panose="02020603050405020304" pitchFamily="18" charset="0"/>
              </a:rPr>
              <a:t>يحويه</a:t>
            </a:r>
            <a:r>
              <a:rPr lang="ar-EG" sz="3600"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22621"/>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3867136" y="157138"/>
            <a:ext cx="4929222" cy="707886"/>
          </a:xfrm>
          <a:prstGeom prst="rect">
            <a:avLst/>
          </a:prstGeom>
          <a:noFill/>
          <a:ln w="9525">
            <a:noFill/>
            <a:miter lim="800000"/>
            <a:headEnd/>
            <a:tailEnd/>
          </a:ln>
          <a:effectLst>
            <a:glow rad="228600">
              <a:schemeClr val="accent2">
                <a:satMod val="175000"/>
                <a:alpha val="40000"/>
              </a:schemeClr>
            </a:glow>
          </a:effectLst>
        </p:spPr>
        <p:txBody>
          <a:bodyPr wrap="square">
            <a:spAutoFit/>
            <a:scene3d>
              <a:camera prst="orthographicFront"/>
              <a:lightRig rig="flat" dir="tl">
                <a:rot lat="0" lon="0" rev="6600000"/>
              </a:lightRig>
            </a:scene3d>
            <a:sp3d extrusionH="25400" contourW="8890">
              <a:bevelT w="38100" h="31750" prst="artDeco"/>
              <a:contourClr>
                <a:schemeClr val="accent2">
                  <a:shade val="75000"/>
                </a:schemeClr>
              </a:contourClr>
            </a:sp3d>
          </a:bodyPr>
          <a:lstStyle/>
          <a:p>
            <a:pPr algn="ctr">
              <a:defRPr/>
            </a:pPr>
            <a:r>
              <a:rPr lang="ar-SA" sz="4000" b="1" dirty="0">
                <a:ln w="11430">
                  <a:solidFill>
                    <a:schemeClr val="tx1"/>
                  </a:solidFill>
                </a:ln>
                <a:solidFill>
                  <a:schemeClr val="accent3">
                    <a:lumMod val="60000"/>
                    <a:lumOff val="40000"/>
                  </a:schemeClr>
                </a:solidFill>
                <a:cs typeface="PT Bold Heading" pitchFamily="2" charset="-78"/>
              </a:rPr>
              <a:t>الضغـط في </a:t>
            </a:r>
            <a:r>
              <a:rPr lang="ar-SA" sz="4000" b="1" dirty="0" err="1">
                <a:ln w="11430">
                  <a:solidFill>
                    <a:schemeClr val="tx1"/>
                  </a:solidFill>
                </a:ln>
                <a:solidFill>
                  <a:schemeClr val="accent3">
                    <a:lumMod val="60000"/>
                    <a:lumOff val="40000"/>
                  </a:schemeClr>
                </a:solidFill>
                <a:cs typeface="PT Bold Heading" pitchFamily="2" charset="-78"/>
              </a:rPr>
              <a:t>الموائــع</a:t>
            </a:r>
            <a:endParaRPr lang="ar-SA" sz="4000" b="1" dirty="0">
              <a:ln w="11430">
                <a:solidFill>
                  <a:schemeClr val="tx1"/>
                </a:solidFill>
              </a:ln>
              <a:solidFill>
                <a:schemeClr val="accent3">
                  <a:lumMod val="60000"/>
                  <a:lumOff val="40000"/>
                </a:schemeClr>
              </a:solidFill>
              <a:cs typeface="PT Bold Heading" pitchFamily="2" charset="-78"/>
            </a:endParaRPr>
          </a:p>
        </p:txBody>
      </p:sp>
      <p:sp>
        <p:nvSpPr>
          <p:cNvPr id="5" name="Rectangle 4"/>
          <p:cNvSpPr>
            <a:spLocks noChangeArrowheads="1"/>
          </p:cNvSpPr>
          <p:nvPr/>
        </p:nvSpPr>
        <p:spPr bwMode="auto">
          <a:xfrm>
            <a:off x="8596330" y="2714621"/>
            <a:ext cx="1509674" cy="461665"/>
          </a:xfrm>
          <a:prstGeom prst="rect">
            <a:avLst/>
          </a:prstGeom>
          <a:noFill/>
          <a:ln w="9525">
            <a:noFill/>
            <a:miter lim="800000"/>
            <a:headEnd/>
            <a:tailEnd/>
          </a:ln>
        </p:spPr>
        <p:txBody>
          <a:bodyPr wrap="square" anchor="ctr">
            <a:spAutoFit/>
          </a:bodyPr>
          <a:lstStyle/>
          <a:p>
            <a:pPr algn="justLow"/>
            <a:r>
              <a:rPr lang="ar-SA" sz="2400" dirty="0">
                <a:solidFill>
                  <a:schemeClr val="accent4">
                    <a:lumMod val="75000"/>
                  </a:schemeClr>
                </a:solidFill>
                <a:cs typeface="PT Bold Heading" pitchFamily="2" charset="-78"/>
              </a:rPr>
              <a:t>وبالتالي:</a:t>
            </a:r>
            <a:endParaRPr lang="en-US" sz="2400" dirty="0">
              <a:solidFill>
                <a:schemeClr val="accent4">
                  <a:lumMod val="75000"/>
                </a:schemeClr>
              </a:solidFill>
              <a:cs typeface="PT Bold Heading" pitchFamily="2" charset="-78"/>
            </a:endParaRPr>
          </a:p>
        </p:txBody>
      </p:sp>
      <p:sp>
        <p:nvSpPr>
          <p:cNvPr id="7" name="مستطيل 6"/>
          <p:cNvSpPr/>
          <p:nvPr/>
        </p:nvSpPr>
        <p:spPr>
          <a:xfrm>
            <a:off x="3973615" y="4435665"/>
            <a:ext cx="7689926" cy="830997"/>
          </a:xfrm>
          <a:prstGeom prst="rect">
            <a:avLst/>
          </a:prstGeom>
        </p:spPr>
        <p:txBody>
          <a:bodyPr wrap="none">
            <a:spAutoFit/>
          </a:bodyPr>
          <a:lstStyle/>
          <a:p>
            <a:r>
              <a:rPr lang="ar-EG" sz="2400" dirty="0">
                <a:latin typeface="Times New Roman" panose="02020603050405020304" pitchFamily="18" charset="0"/>
                <a:cs typeface="Times New Roman" panose="02020603050405020304" pitchFamily="18" charset="0"/>
              </a:rPr>
              <a:t>ولأن </a:t>
            </a:r>
            <a:r>
              <a:rPr lang="ar-EG" sz="2400" dirty="0" err="1">
                <a:latin typeface="Times New Roman" panose="02020603050405020304" pitchFamily="18" charset="0"/>
                <a:cs typeface="Times New Roman" panose="02020603050405020304" pitchFamily="18" charset="0"/>
              </a:rPr>
              <a:t>الباسكال</a:t>
            </a:r>
            <a:r>
              <a:rPr lang="ar-EG" sz="2400" dirty="0">
                <a:latin typeface="Times New Roman" panose="02020603050405020304" pitchFamily="18" charset="0"/>
                <a:cs typeface="Times New Roman" panose="02020603050405020304" pitchFamily="18" charset="0"/>
              </a:rPr>
              <a:t> وحدة صغيرة فإن الكيلو باسكال </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kPa</a:t>
            </a:r>
            <a:r>
              <a:rPr lang="en-US" sz="2400" dirty="0">
                <a:latin typeface="Times New Roman" panose="02020603050405020304" pitchFamily="18" charset="0"/>
                <a:cs typeface="Times New Roman" panose="02020603050405020304" pitchFamily="18" charset="0"/>
              </a:rPr>
              <a:t>)</a:t>
            </a:r>
            <a:r>
              <a:rPr lang="ar-EG" sz="2400" dirty="0">
                <a:latin typeface="Times New Roman" panose="02020603050405020304" pitchFamily="18" charset="0"/>
                <a:cs typeface="Times New Roman" panose="02020603050405020304" pitchFamily="18" charset="0"/>
              </a:rPr>
              <a:t>الذي يساوي </a:t>
            </a:r>
            <a:r>
              <a:rPr lang="en-US" sz="2400" dirty="0">
                <a:latin typeface="Times New Roman" panose="02020603050405020304" pitchFamily="18" charset="0"/>
                <a:cs typeface="Times New Roman" panose="02020603050405020304" pitchFamily="18" charset="0"/>
              </a:rPr>
              <a:t>1000 Pa</a:t>
            </a:r>
            <a:r>
              <a:rPr lang="ar-EG" sz="2400" dirty="0">
                <a:latin typeface="Times New Roman" panose="02020603050405020304" pitchFamily="18" charset="0"/>
                <a:cs typeface="Times New Roman" panose="02020603050405020304" pitchFamily="18" charset="0"/>
              </a:rPr>
              <a:t> </a:t>
            </a:r>
            <a:endParaRPr lang="ar-SA" sz="2400" dirty="0">
              <a:latin typeface="Times New Roman" panose="02020603050405020304" pitchFamily="18" charset="0"/>
              <a:cs typeface="Times New Roman" panose="02020603050405020304" pitchFamily="18" charset="0"/>
            </a:endParaRPr>
          </a:p>
          <a:p>
            <a:r>
              <a:rPr lang="ar-EG" sz="2400" dirty="0">
                <a:latin typeface="Times New Roman" panose="02020603050405020304" pitchFamily="18" charset="0"/>
                <a:cs typeface="Times New Roman" panose="02020603050405020304" pitchFamily="18" charset="0"/>
              </a:rPr>
              <a:t>أكثر استخداماً وشيوعا</a:t>
            </a:r>
            <a:endParaRPr lang="en-US" sz="2200" b="1" baseline="68000" dirty="0">
              <a:solidFill>
                <a:schemeClr val="accent6">
                  <a:lumMod val="75000"/>
                </a:schemeClr>
              </a:solidFill>
              <a:cs typeface="PT Bold Heading" pitchFamily="2" charset="-78"/>
            </a:endParaRPr>
          </a:p>
        </p:txBody>
      </p:sp>
      <p:sp>
        <p:nvSpPr>
          <p:cNvPr id="8" name="مستطيل 7"/>
          <p:cNvSpPr/>
          <p:nvPr/>
        </p:nvSpPr>
        <p:spPr>
          <a:xfrm>
            <a:off x="0" y="5404171"/>
            <a:ext cx="4849470" cy="830997"/>
          </a:xfrm>
          <a:prstGeom prst="rect">
            <a:avLst/>
          </a:prstGeom>
        </p:spPr>
        <p:txBody>
          <a:bodyPr wrap="square">
            <a:spAutoFit/>
          </a:bodyPr>
          <a:lstStyle/>
          <a:p>
            <a:pPr algn="ctr"/>
            <a:r>
              <a:rPr lang="ar-SA" sz="2400" dirty="0">
                <a:solidFill>
                  <a:srgbClr val="FF0000"/>
                </a:solidFill>
                <a:cs typeface="PT Bold Heading" pitchFamily="2" charset="-78"/>
              </a:rPr>
              <a:t> </a:t>
            </a:r>
            <a:r>
              <a:rPr lang="ar-SA" sz="2400" dirty="0">
                <a:cs typeface="PT Bold Heading" pitchFamily="2" charset="-78"/>
              </a:rPr>
              <a:t>دائماً  تكون القوة المؤثرة عاموديه على المساحة ما لم تتم الإشارة إلى غير ذلك .</a:t>
            </a:r>
            <a:endParaRPr lang="en-US" sz="2400" dirty="0">
              <a:cs typeface="PT Bold Heading" pitchFamily="2" charset="-78"/>
            </a:endParaRPr>
          </a:p>
        </p:txBody>
      </p:sp>
      <p:sp>
        <p:nvSpPr>
          <p:cNvPr id="10" name="مربع نص 9"/>
          <p:cNvSpPr txBox="1"/>
          <p:nvPr/>
        </p:nvSpPr>
        <p:spPr>
          <a:xfrm>
            <a:off x="2381224" y="928671"/>
            <a:ext cx="7572428" cy="769441"/>
          </a:xfrm>
          <a:prstGeom prst="rect">
            <a:avLst/>
          </a:prstGeom>
          <a:noFill/>
        </p:spPr>
        <p:txBody>
          <a:bodyPr wrap="square" rtlCol="1">
            <a:spAutoFit/>
          </a:bodyPr>
          <a:lstStyle/>
          <a:p>
            <a:pPr algn="justLow"/>
            <a:r>
              <a:rPr lang="ar-SA" sz="2200" dirty="0">
                <a:cs typeface="PT Bold Heading" pitchFamily="2" charset="-78"/>
              </a:rPr>
              <a:t>قوة الضغط تؤثر في السطح فإن أي </a:t>
            </a:r>
            <a:r>
              <a:rPr lang="ar-SA" sz="2200" dirty="0" err="1">
                <a:cs typeface="PT Bold Heading" pitchFamily="2" charset="-78"/>
              </a:rPr>
              <a:t>شئ</a:t>
            </a:r>
            <a:r>
              <a:rPr lang="ar-SA" sz="2200" dirty="0">
                <a:cs typeface="PT Bold Heading" pitchFamily="2" charset="-78"/>
              </a:rPr>
              <a:t> يولد ضغطاً لابد أن يكون قادراً على إنجاز شغل.</a:t>
            </a:r>
            <a:endParaRPr lang="en-US" sz="2200" dirty="0">
              <a:cs typeface="PT Bold Heading" pitchFamily="2" charset="-78"/>
            </a:endParaRPr>
          </a:p>
        </p:txBody>
      </p:sp>
      <p:sp>
        <p:nvSpPr>
          <p:cNvPr id="12" name="مربع نص 11"/>
          <p:cNvSpPr txBox="1"/>
          <p:nvPr/>
        </p:nvSpPr>
        <p:spPr>
          <a:xfrm>
            <a:off x="5095868" y="1785927"/>
            <a:ext cx="4857784" cy="769441"/>
          </a:xfrm>
          <a:prstGeom prst="rect">
            <a:avLst/>
          </a:prstGeom>
          <a:noFill/>
        </p:spPr>
        <p:txBody>
          <a:bodyPr wrap="square" rtlCol="1">
            <a:spAutoFit/>
          </a:bodyPr>
          <a:lstStyle/>
          <a:p>
            <a:pPr algn="justLow"/>
            <a:r>
              <a:rPr lang="ar-SA" sz="2200" dirty="0">
                <a:cs typeface="PT Bold Heading" pitchFamily="2" charset="-78"/>
              </a:rPr>
              <a:t>أي أن الضغط يساوي القوة مقسومة مقسومة على المساحة  . </a:t>
            </a:r>
          </a:p>
        </p:txBody>
      </p:sp>
      <p:pic>
        <p:nvPicPr>
          <p:cNvPr id="41987" name="Picture 3" descr="%D8%B1%D9%8A%D9%86%D8%A71">
            <a:hlinkClick r:id="rId2"/>
          </p:cNvPr>
          <p:cNvPicPr>
            <a:picLocks noChangeAspect="1" noChangeArrowheads="1"/>
          </p:cNvPicPr>
          <p:nvPr/>
        </p:nvPicPr>
        <p:blipFill>
          <a:blip r:embed="rId3"/>
          <a:srcRect/>
          <a:stretch>
            <a:fillRect/>
          </a:stretch>
        </p:blipFill>
        <p:spPr bwMode="auto">
          <a:xfrm>
            <a:off x="223211" y="1761759"/>
            <a:ext cx="4582692" cy="1672683"/>
          </a:xfrm>
          <a:prstGeom prst="rect">
            <a:avLst/>
          </a:prstGeom>
          <a:noFill/>
          <a:ln w="9525">
            <a:noFill/>
            <a:miter lim="800000"/>
            <a:headEnd/>
            <a:tailEnd/>
          </a:ln>
        </p:spPr>
      </p:pic>
      <p:sp>
        <p:nvSpPr>
          <p:cNvPr id="14" name="مربع نص 13"/>
          <p:cNvSpPr txBox="1"/>
          <p:nvPr/>
        </p:nvSpPr>
        <p:spPr>
          <a:xfrm>
            <a:off x="3238479" y="3286125"/>
            <a:ext cx="8048645" cy="1046440"/>
          </a:xfrm>
          <a:prstGeom prst="rect">
            <a:avLst/>
          </a:prstGeom>
          <a:noFill/>
        </p:spPr>
        <p:txBody>
          <a:bodyPr wrap="square" rtlCol="1">
            <a:spAutoFit/>
          </a:bodyPr>
          <a:lstStyle/>
          <a:p>
            <a:pPr algn="justLow"/>
            <a:r>
              <a:rPr lang="ar-SA" sz="2200" dirty="0">
                <a:cs typeface="PT Bold Heading" pitchFamily="2" charset="-78"/>
              </a:rPr>
              <a:t>الضغط يعد كمية قياسية (غير متجهه ) </a:t>
            </a:r>
            <a:endParaRPr lang="en-US" sz="2200" dirty="0">
              <a:cs typeface="PT Bold Heading" pitchFamily="2" charset="-78"/>
            </a:endParaRPr>
          </a:p>
          <a:p>
            <a:pPr algn="justLow"/>
            <a:r>
              <a:rPr lang="ar-SA" sz="2200" dirty="0">
                <a:cs typeface="PT Bold Heading" pitchFamily="2" charset="-78"/>
              </a:rPr>
              <a:t>و يقاس الضغط بوحدة باسكال (</a:t>
            </a:r>
            <a:r>
              <a:rPr lang="en-US" sz="4000" dirty="0">
                <a:solidFill>
                  <a:srgbClr val="FF0000"/>
                </a:solidFill>
                <a:cs typeface="PT Bold Heading" pitchFamily="2" charset="-78"/>
              </a:rPr>
              <a:t>pa</a:t>
            </a:r>
            <a:r>
              <a:rPr lang="ar-SA" sz="2200" dirty="0">
                <a:cs typeface="PT Bold Heading" pitchFamily="2" charset="-78"/>
              </a:rPr>
              <a:t>) و تعادل </a:t>
            </a:r>
            <a:r>
              <a:rPr lang="en-US" sz="3200" dirty="0">
                <a:cs typeface="PT Bold Heading" pitchFamily="2" charset="-78"/>
              </a:rPr>
              <a:t>N/m</a:t>
            </a:r>
            <a:r>
              <a:rPr lang="en-US" sz="3200" baseline="30000" dirty="0"/>
              <a:t> 2</a:t>
            </a:r>
            <a:endParaRPr lang="en-US" sz="3200" dirty="0"/>
          </a:p>
        </p:txBody>
      </p:sp>
      <p:pic>
        <p:nvPicPr>
          <p:cNvPr id="41990" name="Picture 6" descr="popup_1"/>
          <p:cNvPicPr>
            <a:picLocks noChangeAspect="1" noChangeArrowheads="1"/>
          </p:cNvPicPr>
          <p:nvPr/>
        </p:nvPicPr>
        <p:blipFill>
          <a:blip r:embed="rId4"/>
          <a:srcRect l="25842" t="18321" r="26967" b="8397"/>
          <a:stretch>
            <a:fillRect/>
          </a:stretch>
        </p:blipFill>
        <p:spPr bwMode="auto">
          <a:xfrm>
            <a:off x="983358" y="3521238"/>
            <a:ext cx="1071570" cy="1836978"/>
          </a:xfrm>
          <a:prstGeom prst="rect">
            <a:avLst/>
          </a:prstGeom>
          <a:noFill/>
          <a:ln w="9525">
            <a:noFill/>
            <a:miter lim="800000"/>
            <a:headEnd/>
            <a:tailEnd/>
          </a:ln>
        </p:spPr>
      </p:pic>
      <p:pic>
        <p:nvPicPr>
          <p:cNvPr id="41991" name="Picture 7" descr="ANd9GcSmHwBrgW-f_iRhW33-UQJa6ceYT1qO7febSt196cQBZL1DRgNG"/>
          <p:cNvPicPr>
            <a:picLocks noChangeAspect="1" noChangeArrowheads="1"/>
          </p:cNvPicPr>
          <p:nvPr/>
        </p:nvPicPr>
        <p:blipFill>
          <a:blip r:embed="rId5"/>
          <a:srcRect t="7251" b="12991"/>
          <a:stretch>
            <a:fillRect/>
          </a:stretch>
        </p:blipFill>
        <p:spPr bwMode="auto">
          <a:xfrm>
            <a:off x="5795978" y="4928249"/>
            <a:ext cx="2357422" cy="1857364"/>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4" presetClass="entr" presetSubtype="0" ac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05"/>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fade">
                                      <p:cBhvr>
                                        <p:cTn id="15" dur="500"/>
                                        <p:tgtEl>
                                          <p:spTgt spid="10"/>
                                        </p:tgtEl>
                                      </p:cBhvr>
                                    </p:animEffect>
                                  </p:childTnLst>
                                </p:cTn>
                              </p:par>
                            </p:childTnLst>
                          </p:cTn>
                        </p:par>
                        <p:par>
                          <p:cTn id="16" fill="hold">
                            <p:stCondLst>
                              <p:cond delay="185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850"/>
                            </p:stCondLst>
                            <p:childTnLst>
                              <p:par>
                                <p:cTn id="23" presetID="9" presetClass="entr" presetSubtype="0" fill="hold" nodeType="afterEffect">
                                  <p:stCondLst>
                                    <p:cond delay="0"/>
                                  </p:stCondLst>
                                  <p:childTnLst>
                                    <p:set>
                                      <p:cBhvr>
                                        <p:cTn id="24" dur="1" fill="hold">
                                          <p:stCondLst>
                                            <p:cond delay="0"/>
                                          </p:stCondLst>
                                        </p:cTn>
                                        <p:tgtEl>
                                          <p:spTgt spid="41987"/>
                                        </p:tgtEl>
                                        <p:attrNameLst>
                                          <p:attrName>style.visibility</p:attrName>
                                        </p:attrNameLst>
                                      </p:cBhvr>
                                      <p:to>
                                        <p:strVal val="visible"/>
                                      </p:to>
                                    </p:set>
                                    <p:animEffect transition="in" filter="dissolve">
                                      <p:cBhvr>
                                        <p:cTn id="25" dur="500"/>
                                        <p:tgtEl>
                                          <p:spTgt spid="41987"/>
                                        </p:tgtEl>
                                      </p:cBhvr>
                                    </p:animEffect>
                                  </p:childTnLst>
                                </p:cTn>
                              </p:par>
                            </p:childTnLst>
                          </p:cTn>
                        </p:par>
                        <p:par>
                          <p:cTn id="26" fill="hold">
                            <p:stCondLst>
                              <p:cond delay="3350"/>
                            </p:stCondLst>
                            <p:childTnLst>
                              <p:par>
                                <p:cTn id="27" presetID="16" presetClass="entr" presetSubtype="2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Horizontal)">
                                      <p:cBhvr>
                                        <p:cTn id="29" dur="500"/>
                                        <p:tgtEl>
                                          <p:spTgt spid="5"/>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41990"/>
                                        </p:tgtEl>
                                        <p:attrNameLst>
                                          <p:attrName>style.visibility</p:attrName>
                                        </p:attrNameLst>
                                      </p:cBhvr>
                                      <p:to>
                                        <p:strVal val="visible"/>
                                      </p:to>
                                    </p:set>
                                    <p:anim calcmode="lin" valueType="num">
                                      <p:cBhvr>
                                        <p:cTn id="32" dur="500" fill="hold"/>
                                        <p:tgtEl>
                                          <p:spTgt spid="41990"/>
                                        </p:tgtEl>
                                        <p:attrNameLst>
                                          <p:attrName>ppt_w</p:attrName>
                                        </p:attrNameLst>
                                      </p:cBhvr>
                                      <p:tavLst>
                                        <p:tav tm="0">
                                          <p:val>
                                            <p:strVal val="#ppt_w*0.05"/>
                                          </p:val>
                                        </p:tav>
                                        <p:tav tm="100000">
                                          <p:val>
                                            <p:strVal val="#ppt_w"/>
                                          </p:val>
                                        </p:tav>
                                      </p:tavLst>
                                    </p:anim>
                                    <p:anim calcmode="lin" valueType="num">
                                      <p:cBhvr>
                                        <p:cTn id="33" dur="500" fill="hold"/>
                                        <p:tgtEl>
                                          <p:spTgt spid="41990"/>
                                        </p:tgtEl>
                                        <p:attrNameLst>
                                          <p:attrName>ppt_h</p:attrName>
                                        </p:attrNameLst>
                                      </p:cBhvr>
                                      <p:tavLst>
                                        <p:tav tm="0">
                                          <p:val>
                                            <p:strVal val="#ppt_h"/>
                                          </p:val>
                                        </p:tav>
                                        <p:tav tm="100000">
                                          <p:val>
                                            <p:strVal val="#ppt_h"/>
                                          </p:val>
                                        </p:tav>
                                      </p:tavLst>
                                    </p:anim>
                                    <p:anim calcmode="lin" valueType="num">
                                      <p:cBhvr>
                                        <p:cTn id="34" dur="500" fill="hold"/>
                                        <p:tgtEl>
                                          <p:spTgt spid="41990"/>
                                        </p:tgtEl>
                                        <p:attrNameLst>
                                          <p:attrName>ppt_x</p:attrName>
                                        </p:attrNameLst>
                                      </p:cBhvr>
                                      <p:tavLst>
                                        <p:tav tm="0">
                                          <p:val>
                                            <p:strVal val="#ppt_x-.2"/>
                                          </p:val>
                                        </p:tav>
                                        <p:tav tm="100000">
                                          <p:val>
                                            <p:strVal val="#ppt_x"/>
                                          </p:val>
                                        </p:tav>
                                      </p:tavLst>
                                    </p:anim>
                                    <p:anim calcmode="lin" valueType="num">
                                      <p:cBhvr>
                                        <p:cTn id="35" dur="500" fill="hold"/>
                                        <p:tgtEl>
                                          <p:spTgt spid="41990"/>
                                        </p:tgtEl>
                                        <p:attrNameLst>
                                          <p:attrName>ppt_y</p:attrName>
                                        </p:attrNameLst>
                                      </p:cBhvr>
                                      <p:tavLst>
                                        <p:tav tm="0">
                                          <p:val>
                                            <p:strVal val="#ppt_y"/>
                                          </p:val>
                                        </p:tav>
                                        <p:tav tm="100000">
                                          <p:val>
                                            <p:strVal val="#ppt_y"/>
                                          </p:val>
                                        </p:tav>
                                      </p:tavLst>
                                    </p:anim>
                                    <p:animEffect transition="in" filter="fade">
                                      <p:cBhvr>
                                        <p:cTn id="36" dur="500"/>
                                        <p:tgtEl>
                                          <p:spTgt spid="41990"/>
                                        </p:tgtEl>
                                      </p:cBhvr>
                                    </p:animEffect>
                                  </p:childTnLst>
                                </p:cTn>
                              </p:par>
                            </p:childTnLst>
                          </p:cTn>
                        </p:par>
                        <p:par>
                          <p:cTn id="37" fill="hold">
                            <p:stCondLst>
                              <p:cond delay="3850"/>
                            </p:stCondLst>
                            <p:childTnLst>
                              <p:par>
                                <p:cTn id="38" presetID="47"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4850"/>
                            </p:stCondLst>
                            <p:childTnLst>
                              <p:par>
                                <p:cTn id="44" presetID="5" presetClass="entr" presetSubtype="1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heckerboard(across)">
                                      <p:cBhvr>
                                        <p:cTn id="46" dur="500"/>
                                        <p:tgtEl>
                                          <p:spTgt spid="7"/>
                                        </p:tgtEl>
                                      </p:cBhvr>
                                    </p:animEffect>
                                  </p:childTnLst>
                                </p:cTn>
                              </p:par>
                            </p:childTnLst>
                          </p:cTn>
                        </p:par>
                        <p:par>
                          <p:cTn id="47" fill="hold">
                            <p:stCondLst>
                              <p:cond delay="5350"/>
                            </p:stCondLst>
                            <p:childTnLst>
                              <p:par>
                                <p:cTn id="48" presetID="5" presetClass="entr" presetSubtype="10" fill="hold" grpId="0" nodeType="afterEffect">
                                  <p:stCondLst>
                                    <p:cond delay="200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P spid="8" grpId="0"/>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95868" y="357166"/>
            <a:ext cx="4336444" cy="707886"/>
          </a:xfrm>
          <a:prstGeom prst="rect">
            <a:avLst/>
          </a:prstGeom>
        </p:spPr>
        <p:txBody>
          <a:bodyPr wrap="none">
            <a:spAutoFit/>
          </a:bodyPr>
          <a:lstStyle/>
          <a:p>
            <a:pPr algn="justLow"/>
            <a:r>
              <a:rPr lang="ar-SA" sz="4000" dirty="0">
                <a:ln>
                  <a:solidFill>
                    <a:schemeClr val="tx1"/>
                  </a:solidFill>
                </a:ln>
                <a:solidFill>
                  <a:schemeClr val="bg1"/>
                </a:solidFill>
                <a:cs typeface="PT Bold Heading" pitchFamily="2" charset="-78"/>
              </a:rPr>
              <a:t>جزيئات الغاز والضغط </a:t>
            </a:r>
          </a:p>
        </p:txBody>
      </p:sp>
      <p:sp>
        <p:nvSpPr>
          <p:cNvPr id="40961" name="Rectangle 1"/>
          <p:cNvSpPr>
            <a:spLocks noChangeArrowheads="1"/>
          </p:cNvSpPr>
          <p:nvPr/>
        </p:nvSpPr>
        <p:spPr bwMode="auto">
          <a:xfrm>
            <a:off x="4452926" y="1285861"/>
            <a:ext cx="5643570"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ar-SA" sz="2200" dirty="0">
                <a:latin typeface="Arial" pitchFamily="34" charset="0"/>
                <a:cs typeface="PT Bold Heading" pitchFamily="2" charset="-78"/>
              </a:rPr>
              <a:t>عندما يرتطم جزئ الغاز بسطح الإناء فإنه يرتد مغيراً زخمه الخطي,أي أنه ينتج دفعاً ،و يتولد ضغط للغاز عند السطح بفعل الدفع الذي تؤثر </a:t>
            </a:r>
            <a:r>
              <a:rPr lang="ar-SA" sz="2200" dirty="0" err="1">
                <a:latin typeface="Arial" pitchFamily="34" charset="0"/>
                <a:cs typeface="PT Bold Heading" pitchFamily="2" charset="-78"/>
              </a:rPr>
              <a:t>به</a:t>
            </a:r>
            <a:r>
              <a:rPr lang="ar-SA" sz="2200" dirty="0">
                <a:latin typeface="Arial" pitchFamily="34" charset="0"/>
                <a:cs typeface="PT Bold Heading" pitchFamily="2" charset="-78"/>
              </a:rPr>
              <a:t> التصادمات .</a:t>
            </a:r>
          </a:p>
        </p:txBody>
      </p:sp>
      <p:sp>
        <p:nvSpPr>
          <p:cNvPr id="6" name="Rectangle 4"/>
          <p:cNvSpPr>
            <a:spLocks noChangeArrowheads="1"/>
          </p:cNvSpPr>
          <p:nvPr/>
        </p:nvSpPr>
        <p:spPr bwMode="auto">
          <a:xfrm>
            <a:off x="2095472" y="3929066"/>
            <a:ext cx="8010532" cy="2589170"/>
          </a:xfrm>
          <a:prstGeom prst="rect">
            <a:avLst/>
          </a:prstGeom>
          <a:noFill/>
          <a:ln w="9525">
            <a:noFill/>
            <a:miter lim="800000"/>
            <a:headEnd/>
            <a:tailEnd/>
          </a:ln>
        </p:spPr>
        <p:txBody>
          <a:bodyPr wrap="square" anchor="ctr">
            <a:spAutoFit/>
          </a:bodyPr>
          <a:lstStyle/>
          <a:p>
            <a:pPr algn="justLow">
              <a:lnSpc>
                <a:spcPct val="150000"/>
              </a:lnSpc>
            </a:pPr>
            <a:r>
              <a:rPr lang="ar-SA" sz="2200" dirty="0">
                <a:cs typeface="PT Bold Heading" pitchFamily="2" charset="-78"/>
              </a:rPr>
              <a:t>*إن  جزيئات الغاز تتحرك عشوائيا وبسرعة عالية .</a:t>
            </a:r>
          </a:p>
          <a:p>
            <a:pPr algn="justLow">
              <a:lnSpc>
                <a:spcPct val="150000"/>
              </a:lnSpc>
            </a:pPr>
            <a:r>
              <a:rPr lang="ar-SA" sz="2200" dirty="0">
                <a:cs typeface="PT Bold Heading" pitchFamily="2" charset="-78"/>
              </a:rPr>
              <a:t>* تخضع لتصادمات مرنة بعضها ببعض .</a:t>
            </a:r>
            <a:r>
              <a:rPr lang="en-US" sz="2200" dirty="0">
                <a:cs typeface="PT Bold Heading" pitchFamily="2" charset="-78"/>
              </a:rPr>
              <a:t> </a:t>
            </a:r>
            <a:endParaRPr lang="ar-SA" sz="2200" dirty="0">
              <a:cs typeface="PT Bold Heading" pitchFamily="2" charset="-78"/>
            </a:endParaRPr>
          </a:p>
          <a:p>
            <a:pPr algn="justLow">
              <a:lnSpc>
                <a:spcPct val="150000"/>
              </a:lnSpc>
            </a:pPr>
            <a:r>
              <a:rPr lang="ar-SA" sz="2200" dirty="0">
                <a:cs typeface="PT Bold Heading" pitchFamily="2" charset="-78"/>
              </a:rPr>
              <a:t>*عندما يرتطم جزئ الغاز بسطح الإناء فإنه يرتد مغيرا زخمه الخطي, أي أنه ينتج دفعا ويتولد ضغط الغاز .</a:t>
            </a:r>
            <a:endParaRPr lang="en-US" sz="2200" dirty="0">
              <a:cs typeface="PT Bold Heading" pitchFamily="2" charset="-78"/>
            </a:endParaRPr>
          </a:p>
          <a:p>
            <a:pPr algn="justLow">
              <a:lnSpc>
                <a:spcPct val="150000"/>
              </a:lnSpc>
            </a:pPr>
            <a:r>
              <a:rPr lang="en-US" sz="2200" dirty="0">
                <a:cs typeface="PT Bold Heading" pitchFamily="2" charset="-78"/>
              </a:rPr>
              <a:t>                                                         </a:t>
            </a:r>
            <a:endParaRPr lang="ar-SA" sz="2200" dirty="0">
              <a:cs typeface="PT Bold Heading" pitchFamily="2" charset="-78"/>
            </a:endParaRPr>
          </a:p>
        </p:txBody>
      </p:sp>
      <p:pic>
        <p:nvPicPr>
          <p:cNvPr id="9" name="Picture 5" descr="http://upload.wikimedia.org/wikipedia/commons/6/6d/Translational_motion.gif"/>
          <p:cNvPicPr>
            <a:picLocks noChangeAspect="1" noChangeArrowheads="1" noCrop="1"/>
          </p:cNvPicPr>
          <p:nvPr/>
        </p:nvPicPr>
        <p:blipFill>
          <a:blip r:embed="rId2" cstate="print"/>
          <a:srcRect/>
          <a:stretch>
            <a:fillRect/>
          </a:stretch>
        </p:blipFill>
        <p:spPr bwMode="auto">
          <a:xfrm>
            <a:off x="2024034" y="642918"/>
            <a:ext cx="2122588" cy="2706076"/>
          </a:xfrm>
          <a:prstGeom prst="rect">
            <a:avLst/>
          </a:prstGeom>
          <a:noFill/>
          <a:ln w="9525">
            <a:noFill/>
            <a:miter lim="800000"/>
            <a:headEnd/>
            <a:tailEnd/>
          </a:ln>
        </p:spPr>
      </p:pic>
      <p:sp>
        <p:nvSpPr>
          <p:cNvPr id="10" name="مستطيل 9"/>
          <p:cNvSpPr/>
          <p:nvPr/>
        </p:nvSpPr>
        <p:spPr>
          <a:xfrm>
            <a:off x="5562966" y="3357562"/>
            <a:ext cx="4487126" cy="523220"/>
          </a:xfrm>
          <a:prstGeom prst="rect">
            <a:avLst/>
          </a:prstGeom>
        </p:spPr>
        <p:txBody>
          <a:bodyPr wrap="none">
            <a:spAutoFit/>
          </a:bodyPr>
          <a:lstStyle/>
          <a:p>
            <a:r>
              <a:rPr lang="ar-SA" sz="2800" dirty="0">
                <a:ln>
                  <a:solidFill>
                    <a:schemeClr val="tx1"/>
                  </a:solidFill>
                </a:ln>
                <a:solidFill>
                  <a:srgbClr val="FFFF00"/>
                </a:solidFill>
                <a:cs typeface="PT Bold Heading" pitchFamily="2" charset="-78"/>
              </a:rPr>
              <a:t>بناء على نظرية الحركة الجزيئية :</a:t>
            </a:r>
            <a:endParaRPr lang="ar-SA" sz="2800" dirty="0">
              <a:ln>
                <a:solidFill>
                  <a:schemeClr val="tx1"/>
                </a:solidFill>
              </a:ln>
              <a:solidFill>
                <a:srgbClr val="FFFF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iterate type="wd">
                                    <p:tmPct val="10000"/>
                                  </p:iterate>
                                  <p:childTnLst>
                                    <p:set>
                                      <p:cBhvr>
                                        <p:cTn id="14" dur="1" fill="hold">
                                          <p:stCondLst>
                                            <p:cond delay="0"/>
                                          </p:stCondLst>
                                        </p:cTn>
                                        <p:tgtEl>
                                          <p:spTgt spid="40961"/>
                                        </p:tgtEl>
                                        <p:attrNameLst>
                                          <p:attrName>style.visibility</p:attrName>
                                        </p:attrNameLst>
                                      </p:cBhvr>
                                      <p:to>
                                        <p:strVal val="visible"/>
                                      </p:to>
                                    </p:set>
                                    <p:anim calcmode="lin" valueType="num">
                                      <p:cBhvr>
                                        <p:cTn id="15" dur="500" fill="hold"/>
                                        <p:tgtEl>
                                          <p:spTgt spid="40961"/>
                                        </p:tgtEl>
                                        <p:attrNameLst>
                                          <p:attrName>ppt_w</p:attrName>
                                        </p:attrNameLst>
                                      </p:cBhvr>
                                      <p:tavLst>
                                        <p:tav tm="0">
                                          <p:val>
                                            <p:fltVal val="0"/>
                                          </p:val>
                                        </p:tav>
                                        <p:tav tm="100000">
                                          <p:val>
                                            <p:strVal val="#ppt_w"/>
                                          </p:val>
                                        </p:tav>
                                      </p:tavLst>
                                    </p:anim>
                                    <p:anim calcmode="lin" valueType="num">
                                      <p:cBhvr>
                                        <p:cTn id="16" dur="500" fill="hold"/>
                                        <p:tgtEl>
                                          <p:spTgt spid="40961"/>
                                        </p:tgtEl>
                                        <p:attrNameLst>
                                          <p:attrName>ppt_h</p:attrName>
                                        </p:attrNameLst>
                                      </p:cBhvr>
                                      <p:tavLst>
                                        <p:tav tm="0">
                                          <p:val>
                                            <p:fltVal val="0"/>
                                          </p:val>
                                        </p:tav>
                                        <p:tav tm="100000">
                                          <p:val>
                                            <p:strVal val="#ppt_h"/>
                                          </p:val>
                                        </p:tav>
                                      </p:tavLst>
                                    </p:anim>
                                    <p:anim calcmode="lin" valueType="num">
                                      <p:cBhvr>
                                        <p:cTn id="17" dur="500" fill="hold"/>
                                        <p:tgtEl>
                                          <p:spTgt spid="40961"/>
                                        </p:tgtEl>
                                        <p:attrNameLst>
                                          <p:attrName>style.rotation</p:attrName>
                                        </p:attrNameLst>
                                      </p:cBhvr>
                                      <p:tavLst>
                                        <p:tav tm="0">
                                          <p:val>
                                            <p:fltVal val="360"/>
                                          </p:val>
                                        </p:tav>
                                        <p:tav tm="100000">
                                          <p:val>
                                            <p:fltVal val="0"/>
                                          </p:val>
                                        </p:tav>
                                      </p:tavLst>
                                    </p:anim>
                                    <p:animEffect transition="in" filter="fade">
                                      <p:cBhvr>
                                        <p:cTn id="18" dur="500"/>
                                        <p:tgtEl>
                                          <p:spTgt spid="40961"/>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2450"/>
                            </p:stCondLst>
                            <p:childTnLst>
                              <p:par>
                                <p:cTn id="23" presetID="56" presetClass="entr" presetSubtype="0" fill="hold" grpId="0" nodeType="afterEffect">
                                  <p:stCondLst>
                                    <p:cond delay="0"/>
                                  </p:stCondLst>
                                  <p:iterate type="wd">
                                    <p:tmPct val="10000"/>
                                  </p:iterate>
                                  <p:childTnLst>
                                    <p:set>
                                      <p:cBhvr>
                                        <p:cTn id="24" dur="1" fill="hold">
                                          <p:stCondLst>
                                            <p:cond delay="0"/>
                                          </p:stCondLst>
                                        </p:cTn>
                                        <p:tgtEl>
                                          <p:spTgt spid="10"/>
                                        </p:tgtEl>
                                        <p:attrNameLst>
                                          <p:attrName>style.visibility</p:attrName>
                                        </p:attrNameLst>
                                      </p:cBhvr>
                                      <p:to>
                                        <p:strVal val="visible"/>
                                      </p:to>
                                    </p:set>
                                    <p:anim by="(-#ppt_w*2)" calcmode="lin" valueType="num">
                                      <p:cBhvr rctx="PPT">
                                        <p:cTn id="25" dur="500" autoRev="1" fill="hold">
                                          <p:stCondLst>
                                            <p:cond delay="0"/>
                                          </p:stCondLst>
                                        </p:cTn>
                                        <p:tgtEl>
                                          <p:spTgt spid="10"/>
                                        </p:tgtEl>
                                        <p:attrNameLst>
                                          <p:attrName>ppt_w</p:attrName>
                                        </p:attrNameLst>
                                      </p:cBhvr>
                                    </p:anim>
                                    <p:anim by="(#ppt_w*0.50)" calcmode="lin" valueType="num">
                                      <p:cBhvr>
                                        <p:cTn id="26" dur="500" decel="50000" autoRev="1" fill="hold">
                                          <p:stCondLst>
                                            <p:cond delay="0"/>
                                          </p:stCondLst>
                                        </p:cTn>
                                        <p:tgtEl>
                                          <p:spTgt spid="10"/>
                                        </p:tgtEl>
                                        <p:attrNameLst>
                                          <p:attrName>ppt_x</p:attrName>
                                        </p:attrNameLst>
                                      </p:cBhvr>
                                    </p:anim>
                                    <p:anim from="(-#ppt_h/2)" to="(#ppt_y)" calcmode="lin" valueType="num">
                                      <p:cBhvr>
                                        <p:cTn id="27" dur="1000" fill="hold">
                                          <p:stCondLst>
                                            <p:cond delay="0"/>
                                          </p:stCondLst>
                                        </p:cTn>
                                        <p:tgtEl>
                                          <p:spTgt spid="10"/>
                                        </p:tgtEl>
                                        <p:attrNameLst>
                                          <p:attrName>ppt_y</p:attrName>
                                        </p:attrNameLst>
                                      </p:cBhvr>
                                    </p:anim>
                                    <p:animRot by="21600000">
                                      <p:cBhvr>
                                        <p:cTn id="28" dur="1000" fill="hold">
                                          <p:stCondLst>
                                            <p:cond delay="0"/>
                                          </p:stCondLst>
                                        </p:cTn>
                                        <p:tgtEl>
                                          <p:spTgt spid="10"/>
                                        </p:tgtEl>
                                        <p:attrNameLst>
                                          <p:attrName>r</p:attrName>
                                        </p:attrNameLst>
                                      </p:cBhvr>
                                    </p:animRot>
                                  </p:childTnLst>
                                </p:cTn>
                              </p:par>
                            </p:childTnLst>
                          </p:cTn>
                        </p:par>
                        <p:par>
                          <p:cTn id="29" fill="hold">
                            <p:stCondLst>
                              <p:cond delay="3950"/>
                            </p:stCondLst>
                            <p:childTnLst>
                              <p:par>
                                <p:cTn id="30" presetID="16" presetClass="entr" presetSubtype="2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961" grpId="0"/>
      <p:bldP spid="6" grpId="0" autoUpdateAnimBg="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37.XML" val="472644111"/>
  <p:tag name="PPT/SLIDES/SLIDE34.XML" val="2027424853"/>
  <p:tag name="PPT/SLIDES/SLIDE1.XML" val="3941700579"/>
  <p:tag name="PPT/SLIDES/SLIDE2.XML" val="1388938585"/>
  <p:tag name="PPT/SLIDES/SLIDE3.XML" val="3180301659"/>
  <p:tag name="PPT/SLIDES/SLIDE4.XML" val="2124067112"/>
  <p:tag name="PPT/SLIDES/SLIDE5.XML" val="300092295"/>
  <p:tag name="PPT/SLIDES/SLIDE6.XML" val="1963802915"/>
  <p:tag name="PPT/SLIDES/SLIDE7.XML" val="1576402060"/>
  <p:tag name="PPT/SLIDES/SLIDE8.XML" val="1087191246"/>
  <p:tag name="PPT/SLIDES/SLIDE9.XML" val="3962470388"/>
  <p:tag name="PPT/SLIDES/SLIDE10.XML" val="4172205155"/>
  <p:tag name="PPT/SLIDES/SLIDE11.XML" val="2970118864"/>
  <p:tag name="PPT/SLIDES/SLIDE12.XML" val="1116746974"/>
  <p:tag name="PPT/SLIDES/SLIDE13.XML" val="2995410785"/>
  <p:tag name="PPT/SLIDES/SLIDE14.XML" val="4213779093"/>
  <p:tag name="PPT/SLIDES/SLIDE15.XML" val="2423863711"/>
  <p:tag name="PPT/SLIDES/SLIDE16.XML" val="4143235932"/>
  <p:tag name="PPT/SLIDES/SLIDE17.XML" val="3747975057"/>
  <p:tag name="PPT/SLIDES/SLIDE18.XML" val="1465998144"/>
  <p:tag name="PPT/SLIDES/SLIDE19.XML" val="111035595"/>
  <p:tag name="PPT/SLIDES/SLIDE20.XML" val="1184582038"/>
  <p:tag name="PPT/SLIDES/SLIDE21.XML" val="697706146"/>
  <p:tag name="PPT/SLIDES/SLIDE22.XML" val="1498834374"/>
  <p:tag name="PPT/SLIDES/SLIDE23.XML" val="1686550831"/>
  <p:tag name="PPT/SLIDES/SLIDE24.XML" val="375297455"/>
  <p:tag name="PPT/SLIDES/SLIDE25.XML" val="1237507056"/>
  <p:tag name="PPT/SLIDES/SLIDE26.XML" val="2380770121"/>
  <p:tag name="PPT/SLIDES/SLIDE27.XML" val="2061855133"/>
  <p:tag name="PPT/SLIDES/SLIDE28.XML" val="4062155415"/>
  <p:tag name="PPT/SLIDES/SLIDE29.XML" val="3142259923"/>
  <p:tag name="PPT/SLIDES/SLIDE30.XML" val="3643148785"/>
  <p:tag name="PPT/SLIDES/SLIDE31.XML" val="2301912020"/>
  <p:tag name="PPT/SLIDES/SLIDE32.XML" val="573751098"/>
  <p:tag name="PPT/SLIDES/SLIDE33.XML" val="2212208890"/>
  <p:tag name="PPT/SLIDES/SLIDE35.XML" val="2800992283"/>
  <p:tag name="PPT/SLIDES/SLIDE36.XML" val="3397034334"/>
  <p:tag name="PPT/SLIDES/SLIDE38.XML" val="4015780066"/>
  <p:tag name="PPT/SLIDES/SLIDE39.XML" val="2936230142"/>
  <p:tag name="PPT/SLIDES/SLIDE40.XML" val="95386957"/>
  <p:tag name="PPT/SLIDES/SLIDE41.XML" val="1332894053"/>
  <p:tag name="PPT/SLIDEMASTERS/SLIDEMASTER1.XML" val="474996259"/>
  <p:tag name="PPT/SLIDELAYOUTS/SLIDELAYOUT11.XML" val="525436106"/>
  <p:tag name="PPT/SLIDELAYOUTS/SLIDELAYOUT1.XML" val="3766273907"/>
  <p:tag name="PPT/SLIDELAYOUTS/SLIDELAYOUT2.XML" val="1104464767"/>
  <p:tag name="PPT/SLIDELAYOUTS/SLIDELAYOUT3.XML" val="4164531296"/>
  <p:tag name="PPT/SLIDELAYOUTS/SLIDELAYOUT4.XML" val="3575954756"/>
  <p:tag name="PPT/SLIDELAYOUTS/SLIDELAYOUT5.XML" val="3854781418"/>
  <p:tag name="PPT/SLIDELAYOUTS/SLIDELAYOUT6.XML" val="2572446154"/>
  <p:tag name="PPT/SLIDELAYOUTS/SLIDELAYOUT7.XML" val="1260093828"/>
  <p:tag name="PPT/SLIDELAYOUTS/SLIDELAYOUT8.XML" val="3176615880"/>
  <p:tag name="PPT/SLIDELAYOUTS/SLIDELAYOUT9.XML" val="3234507022"/>
  <p:tag name="PPT/SLIDELAYOUTS/SLIDELAYOUT10.XML" val="2117143894"/>
  <p:tag name="PPT/MEDIA/IMAGE6.JPEG" val="4192021577"/>
  <p:tag name="PPT/MEDIA/IMAGE7.JPEG" val="1036831541"/>
  <p:tag name="PPT/MEDIA/IMAGE8.JPEG" val="101339620"/>
  <p:tag name="PPT/MEDIA/IMAGE9.PNG" val="3775181069"/>
  <p:tag name="PPT/MEDIA/IMAGE10.PNG" val="3691340797"/>
  <p:tag name="PPT/MEDIA/IMAGE11.PNG" val="1729225187"/>
  <p:tag name="PPT/MEDIA/IMAGE12.JPEG" val="1334949698"/>
  <p:tag name="PPT/MEDIA/IMAGE13.PNG" val="3069770227"/>
  <p:tag name="PPT/MEDIA/IMAGE14.JPEG" val="2109010387"/>
  <p:tag name="PPT/MEDIA/IMAGE15.PNG" val="1503196339"/>
  <p:tag name="PPT/MEDIA/IMAGE16.PNG" val="155491894"/>
  <p:tag name="PPT/MEDIA/IMAGE17.PNG" val="319537432"/>
  <p:tag name="PPT/MEDIA/IMAGE18.PNG" val="1451374036"/>
  <p:tag name="PPT/MEDIA/IMAGE19.PNG" val="2863116249"/>
  <p:tag name="PPT/MEDIA/IMAGE20.PNG" val="2113619696"/>
  <p:tag name="PPT/MEDIA/IMAGE21.PNG" val="3918198374"/>
  <p:tag name="PPT/MEDIA/IMAGE22.PNG" val="1256633016"/>
  <p:tag name="PPT/MEDIA/IMAGE37.PNG" val="2863945801"/>
  <p:tag name="PPT/MEDIA/IMAGE38.PNG" val="4271145540"/>
  <p:tag name="PPT/MEDIA/IMAGE39.PNG" val="1436982749"/>
  <p:tag name="PPT/MEDIA/IMAGE40.PNG" val="4204830211"/>
  <p:tag name="PPT/MEDIA/IMAGE41.PNG" val="982614783"/>
  <p:tag name="PPT/MEDIA/IMAGE42.PNG" val="2879221707"/>
  <p:tag name="PPT/MEDIA/IMAGE43.PNG" val="2267545506"/>
  <p:tag name="PPT/MEDIA/IMAGE44.JPEG" val="1295111775"/>
  <p:tag name="PPT/MEDIA/IMAGE45.PNG" val="3655125396"/>
  <p:tag name="PPT/MEDIA/IMAGE46.PNG" val="2792180534"/>
  <p:tag name="PPT/MEDIA/IMAGE47.PNG" val="1349041020"/>
  <p:tag name="PPT/MEDIA/IMAGE48.PNG" val="3834499056"/>
  <p:tag name="PPT/MEDIA/IMAGE23.JPG" val="899173535"/>
  <p:tag name="PPT/MEDIA/IMAGE25.PNG" val="411965458"/>
  <p:tag name="PPT/MEDIA/IMAGE26.PNG" val="3041251527"/>
  <p:tag name="PPT/MEDIA/IMAGE27.PNG" val="407233236"/>
  <p:tag name="PPT/MEDIA/IMAGE24.JPG" val="915921896"/>
  <p:tag name="PPT/MEDIA/IMAGE29.JPEG" val="3854536269"/>
  <p:tag name="PPT/MEDIA/IMAGE30.JPEG" val="471436723"/>
  <p:tag name="PPT/MEDIA/IMAGE31.JPEG" val="1751765427"/>
  <p:tag name="PPT/MEDIA/IMAGE32.PNG" val="635121712"/>
  <p:tag name="PPT/MEDIA/IMAGE33.PNG" val="1939642656"/>
  <p:tag name="PPT/MEDIA/IMAGE34.PNG" val="2010637709"/>
  <p:tag name="PPT/MEDIA/IMAGE35.PNG" val="2896500775"/>
  <p:tag name="PPT/MEDIA/IMAGE28.PNG" val="3843155757"/>
  <p:tag name="PPT/NOTESMASTERS/NOTESMASTER1.XML" val="3247630030"/>
  <p:tag name="PPT/THEME/THEME1.XML" val="956944377"/>
  <p:tag name="PPT/MEDIA/IMAGE1.JPEG" val="1123115193"/>
  <p:tag name="PPT/THEME/THEME2.XML" val="1837612905"/>
  <p:tag name="PPT/MEDIA/IMAGE2.GIF" val="3646198783"/>
  <p:tag name="PPT/MEDIA/IMAGE3.JPG" val="3907833856"/>
  <p:tag name="PPT/MEDIA/IMAGE4.JPEG" val="308245633"/>
  <p:tag name="PPT/MEDIA/IMAGE5.JPG" val="1297284057"/>
  <p:tag name="PPT/MEDIA/IMAGE36.PNG" val="3584831766"/>
  <p:tag name="PPT/MEDIA/AUDIO2.WAV" val="1658746645"/>
  <p:tag name="PPT/MEDIA/AUDIO1.WAV" val="9102751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TotalTime>
  <Words>1592</Words>
  <Application>Microsoft Office PowerPoint</Application>
  <PresentationFormat>ملء الشاشة</PresentationFormat>
  <Paragraphs>159</Paragraphs>
  <Slides>28</Slides>
  <Notes>1</Notes>
  <HiddenSlides>0</HiddenSlides>
  <MMClips>1</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28</vt:i4>
      </vt:variant>
    </vt:vector>
  </HeadingPairs>
  <TitlesOfParts>
    <vt:vector size="39" baseType="lpstr">
      <vt:lpstr>Andalus</vt:lpstr>
      <vt:lpstr>Arial</vt:lpstr>
      <vt:lpstr>Calibri</vt:lpstr>
      <vt:lpstr>Cambria Math</vt:lpstr>
      <vt:lpstr>Majalla UI</vt:lpstr>
      <vt:lpstr>PT Bold Heading</vt:lpstr>
      <vt:lpstr>Shonar Bangla</vt:lpstr>
      <vt:lpstr>Simplified Arabic</vt:lpstr>
      <vt:lpstr>Times New Roman</vt:lpstr>
      <vt:lpstr>Tw Cen MT</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Administrator</dc:creator>
  <cp:lastModifiedBy>DELL</cp:lastModifiedBy>
  <cp:revision>37</cp:revision>
  <dcterms:created xsi:type="dcterms:W3CDTF">2020-03-16T00:28:16Z</dcterms:created>
  <dcterms:modified xsi:type="dcterms:W3CDTF">2020-03-19T02:51:55Z</dcterms:modified>
</cp:coreProperties>
</file>