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8" r:id="rId1"/>
  </p:sldMasterIdLst>
  <p:notesMasterIdLst>
    <p:notesMasterId r:id="rId22"/>
  </p:notesMasterIdLst>
  <p:sldIdLst>
    <p:sldId id="287" r:id="rId2"/>
    <p:sldId id="306" r:id="rId3"/>
    <p:sldId id="288" r:id="rId4"/>
    <p:sldId id="289" r:id="rId5"/>
    <p:sldId id="290" r:id="rId6"/>
    <p:sldId id="309" r:id="rId7"/>
    <p:sldId id="318" r:id="rId8"/>
    <p:sldId id="319" r:id="rId9"/>
    <p:sldId id="291" r:id="rId10"/>
    <p:sldId id="285" r:id="rId11"/>
    <p:sldId id="286" r:id="rId12"/>
    <p:sldId id="328" r:id="rId13"/>
    <p:sldId id="329" r:id="rId14"/>
    <p:sldId id="330" r:id="rId15"/>
    <p:sldId id="331" r:id="rId16"/>
    <p:sldId id="332" r:id="rId17"/>
    <p:sldId id="317" r:id="rId18"/>
    <p:sldId id="305" r:id="rId19"/>
    <p:sldId id="296" r:id="rId20"/>
    <p:sldId id="325" r:id="rId21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599" autoAdjust="0"/>
  </p:normalViewPr>
  <p:slideViewPr>
    <p:cSldViewPr>
      <p:cViewPr varScale="1">
        <p:scale>
          <a:sx n="74" d="100"/>
          <a:sy n="74" d="100"/>
        </p:scale>
        <p:origin x="129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E8C711-E7C6-44E4-B321-1C44B0A61579}" type="datetimeFigureOut">
              <a:rPr lang="en-US"/>
              <a:pPr>
                <a:defRPr/>
              </a:pPr>
              <a:t>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8214F2-0DBF-4197-8B1B-067F48866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81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17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3287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1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483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5347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525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362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353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259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1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37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06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80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731D43-ED52-4375-BB11-6038EDF48F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0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96B2A6-3292-4F4E-AD82-3AA7873A61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1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9B9DFC-2724-4F1B-B99E-A26C765256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9BA178-819D-413D-AA77-F4F24BC5D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3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0B8D95-7D41-497D-9F2D-257138D4F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61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8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60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1/2/2023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39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1/2/2023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4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1/2/2023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2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79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5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1/2/2023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0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</p:sldLayoutIdLst>
  <p:transition>
    <p:strips/>
    <p:sndAc>
      <p:stSnd>
        <p:snd r:embed="rId19" name="cashreg.wav"/>
      </p:stSnd>
    </p:sndAc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image" Target="../media/image32.png"/><Relationship Id="rId4" Type="http://schemas.openxmlformats.org/officeDocument/2006/relationships/slide" Target="slide15.xml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39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hyperlink" Target="https://wordwall.net/ar/resource/5799974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40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2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5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152464" y="921338"/>
            <a:ext cx="4631323" cy="322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4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3231"/>
            <a:ext cx="6900862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548" y="2239364"/>
            <a:ext cx="3991502" cy="4874628"/>
          </a:xfrm>
          <a:prstGeom prst="rect">
            <a:avLst/>
          </a:prstGeom>
        </p:spPr>
      </p:pic>
    </p:spTree>
  </p:cSld>
  <p:clrMapOvr>
    <a:masterClrMapping/>
  </p:clrMapOvr>
  <p:transition>
    <p:strips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3059"/>
            <a:ext cx="6572250" cy="643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648" y="2259192"/>
            <a:ext cx="3991502" cy="4874628"/>
          </a:xfrm>
          <a:prstGeom prst="rect">
            <a:avLst/>
          </a:prstGeom>
        </p:spPr>
      </p:pic>
    </p:spTree>
  </p:cSld>
  <p:clrMapOvr>
    <a:masterClrMapping/>
  </p:clrMapOvr>
  <p:transition>
    <p:strips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go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01F07525-D7F9-4F61-BBAA-5CF10E0E5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79" y="3300413"/>
            <a:ext cx="439895" cy="571500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7575EA14-6598-4F11-97C6-C2D76E3234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285" y="3300412"/>
            <a:ext cx="439895" cy="571501"/>
          </a:xfrm>
          <a:prstGeom prst="rect">
            <a:avLst/>
          </a:prstGeom>
        </p:spPr>
      </p:pic>
      <p:pic>
        <p:nvPicPr>
          <p:cNvPr id="20" name="Picture 19" descr="A picture containing icon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162C616-99E9-478A-B917-54C4174A31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91" y="3249171"/>
            <a:ext cx="479336" cy="622742"/>
          </a:xfrm>
          <a:prstGeom prst="rect">
            <a:avLst/>
          </a:prstGeom>
        </p:spPr>
      </p:pic>
      <p:pic>
        <p:nvPicPr>
          <p:cNvPr id="22" name="Picture 21" descr="A picture containing ico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3D208FF4-CC86-48A1-936E-B9B93BEC26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35249"/>
            <a:ext cx="500768" cy="65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1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CFB89C67-2F75-4684-A0BA-24A06105E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066800"/>
            <a:ext cx="948272" cy="91181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4343400"/>
            <a:ext cx="3276600" cy="1285875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438400" y="3722469"/>
            <a:ext cx="42947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ما ناتج تكوين العدد التالي ؟</a:t>
            </a:r>
            <a:endParaRPr lang="ar-SA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90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CFB89C67-2F75-4684-A0BA-24A06105E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066800"/>
            <a:ext cx="948272" cy="91181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4572000"/>
            <a:ext cx="2971799" cy="165735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209800" y="3962400"/>
            <a:ext cx="3810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من خلال الشكل التالي كوني العدد 8 </a:t>
            </a:r>
            <a:endParaRPr lang="ar-S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7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CFB89C67-2F75-4684-A0BA-24A06105E7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066800"/>
            <a:ext cx="948272" cy="911819"/>
          </a:xfrm>
          <a:prstGeom prst="rect">
            <a:avLst/>
          </a:prstGeom>
        </p:spPr>
      </p:pic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971800" y="3581400"/>
            <a:ext cx="3309937" cy="566738"/>
            <a:chOff x="1643042" y="1571612"/>
            <a:chExt cx="6429420" cy="1357322"/>
          </a:xfrm>
        </p:grpSpPr>
        <p:sp>
          <p:nvSpPr>
            <p:cNvPr id="5" name="Rounded Rectangle 1"/>
            <p:cNvSpPr/>
            <p:nvPr/>
          </p:nvSpPr>
          <p:spPr>
            <a:xfrm>
              <a:off x="1643042" y="1571612"/>
              <a:ext cx="6429420" cy="1357322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6" name="Oval 2"/>
            <p:cNvSpPr/>
            <p:nvPr/>
          </p:nvSpPr>
          <p:spPr>
            <a:xfrm>
              <a:off x="6929454" y="1857364"/>
              <a:ext cx="720000" cy="7143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7" name="Oval 3"/>
            <p:cNvSpPr/>
            <p:nvPr/>
          </p:nvSpPr>
          <p:spPr>
            <a:xfrm>
              <a:off x="6138016" y="1857364"/>
              <a:ext cx="720000" cy="7143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8" name="Oval 5"/>
            <p:cNvSpPr/>
            <p:nvPr/>
          </p:nvSpPr>
          <p:spPr>
            <a:xfrm>
              <a:off x="4572000" y="1857364"/>
              <a:ext cx="720000" cy="71438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FF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9" name="Oval 6"/>
            <p:cNvSpPr/>
            <p:nvPr/>
          </p:nvSpPr>
          <p:spPr>
            <a:xfrm>
              <a:off x="3780562" y="1857364"/>
              <a:ext cx="720000" cy="71438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FF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0" name="Oval 7"/>
            <p:cNvSpPr/>
            <p:nvPr/>
          </p:nvSpPr>
          <p:spPr>
            <a:xfrm>
              <a:off x="3005984" y="1857364"/>
              <a:ext cx="720000" cy="71438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FF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1" name="Oval 8"/>
            <p:cNvSpPr/>
            <p:nvPr/>
          </p:nvSpPr>
          <p:spPr>
            <a:xfrm>
              <a:off x="2214546" y="1857364"/>
              <a:ext cx="720000" cy="71438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FF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12" name="Oval 10"/>
            <p:cNvSpPr/>
            <p:nvPr/>
          </p:nvSpPr>
          <p:spPr>
            <a:xfrm>
              <a:off x="5352198" y="1857364"/>
              <a:ext cx="720000" cy="7143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13" name="مستطيل 12"/>
          <p:cNvSpPr/>
          <p:nvPr/>
        </p:nvSpPr>
        <p:spPr>
          <a:xfrm>
            <a:off x="3108170" y="4495800"/>
            <a:ext cx="2866489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الشكل التالي يكون العدد 9 </a:t>
            </a:r>
          </a:p>
          <a:p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gency FB" panose="020B0503020202020204" pitchFamily="34" charset="0"/>
              </a:rPr>
              <a:t>√</a:t>
            </a:r>
            <a:endParaRPr lang="ar-SA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× </a:t>
            </a:r>
            <a:endParaRPr lang="ar-SA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13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CFB89C67-2F75-4684-A0BA-24A06105E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066800"/>
            <a:ext cx="948272" cy="91181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3581400"/>
            <a:ext cx="47244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4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sp>
        <p:nvSpPr>
          <p:cNvPr id="19" name="مستطيل 18"/>
          <p:cNvSpPr/>
          <p:nvPr/>
        </p:nvSpPr>
        <p:spPr>
          <a:xfrm>
            <a:off x="3124455" y="1064803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accent5"/>
                </a:solidFill>
                <a:cs typeface="Akhbar MT" pitchFamily="2" charset="-78"/>
              </a:rPr>
              <a:t>الرياضيات والوطن</a:t>
            </a:r>
          </a:p>
          <a:p>
            <a:pPr algn="ctr"/>
            <a:endParaRPr lang="en-US" sz="2400" b="1" dirty="0" smtClean="0">
              <a:solidFill>
                <a:schemeClr val="accent5"/>
              </a:solidFill>
              <a:cs typeface="Akhbar MT" pitchFamily="2" charset="-78"/>
            </a:endParaRPr>
          </a:p>
          <a:p>
            <a:pPr algn="ctr"/>
            <a:r>
              <a:rPr lang="ar-SA" sz="2400" b="1" dirty="0" smtClean="0">
                <a:solidFill>
                  <a:schemeClr val="accent5"/>
                </a:solidFill>
                <a:cs typeface="Akhbar MT" pitchFamily="2" charset="-78"/>
              </a:rPr>
              <a:t>حينما تكون لغة الأرقام هي بوابة العلوم </a:t>
            </a:r>
          </a:p>
          <a:p>
            <a:pPr algn="ctr"/>
            <a:r>
              <a:rPr lang="ar-SA" sz="2400" b="1" dirty="0" smtClean="0">
                <a:solidFill>
                  <a:schemeClr val="accent5"/>
                </a:solidFill>
                <a:cs typeface="Akhbar MT" pitchFamily="2" charset="-78"/>
              </a:rPr>
              <a:t>فإن حضارة أمتنا ستكون مشرقة </a:t>
            </a:r>
            <a:endParaRPr lang="en-US" sz="2400" b="1" dirty="0">
              <a:solidFill>
                <a:schemeClr val="accent5"/>
              </a:solidFill>
              <a:cs typeface="Akhbar MT" pitchFamily="2" charset="-78"/>
            </a:endParaRPr>
          </a:p>
        </p:txBody>
      </p:sp>
      <p:pic>
        <p:nvPicPr>
          <p:cNvPr id="1026" name="Picture 2" descr="رؤية 203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31" y="2737415"/>
            <a:ext cx="4081044" cy="148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95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357451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55" y="67177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7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4375750" y="1125519"/>
            <a:ext cx="29081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نشاط ختامي</a:t>
            </a:r>
          </a:p>
        </p:txBody>
      </p:sp>
      <p:sp>
        <p:nvSpPr>
          <p:cNvPr id="4" name="مستطيل 3">
            <a:hlinkClick r:id="rId18"/>
          </p:cNvPr>
          <p:cNvSpPr/>
          <p:nvPr/>
        </p:nvSpPr>
        <p:spPr>
          <a:xfrm>
            <a:off x="2528384" y="4313018"/>
            <a:ext cx="4307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https://wordwall.net/ar/resource/5799974</a:t>
            </a:r>
          </a:p>
        </p:txBody>
      </p:sp>
      <p:pic>
        <p:nvPicPr>
          <p:cNvPr id="1026" name="Picture 2" descr="تصميم العاب تعليمية تفاعلية على موقع wordwall (@Aous_Wordwall) / Twitt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730" y="1567942"/>
            <a:ext cx="2057807" cy="205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84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230" y="56344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2113946" y="1392503"/>
            <a:ext cx="3632726" cy="42165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الواجب 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ar-SA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فقرة من 9  إلى </a:t>
            </a:r>
            <a:r>
              <a:rPr lang="ar-S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19 </a:t>
            </a:r>
          </a:p>
          <a:p>
            <a:pPr algn="ctr"/>
            <a:r>
              <a:rPr lang="ar-S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+</a:t>
            </a:r>
          </a:p>
          <a:p>
            <a:pPr algn="ctr"/>
            <a:r>
              <a:rPr lang="ar-S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النشاط المنزلي </a:t>
            </a:r>
          </a:p>
          <a:p>
            <a:pPr algn="ctr"/>
            <a:endParaRPr lang="ar-SA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964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21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780" y="965505"/>
            <a:ext cx="4940019" cy="322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12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1" y="-76199"/>
            <a:ext cx="91313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9214094"/>
      </p:ext>
    </p:extLst>
  </p:cSld>
  <p:clrMapOvr>
    <a:masterClrMapping/>
  </p:clrMapOvr>
  <p:transition>
    <p:pull dir="ru"/>
    <p:sndAc>
      <p:stSnd>
        <p:snd r:embed="rId2" name="Connect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أذكارك in 2020 | Birthday cake, Birthday, Dessert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941810" y="1036542"/>
            <a:ext cx="4611390" cy="314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9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600200" y="912040"/>
            <a:ext cx="5378655" cy="387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8">
            <a:alphaModFix/>
          </a:blip>
          <a:srcRect l="49052"/>
          <a:stretch/>
        </p:blipFill>
        <p:spPr>
          <a:xfrm>
            <a:off x="965813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59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7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صورة 20" descr="Image_011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592425" y="1045796"/>
            <a:ext cx="5258352" cy="322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782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discuss,student,Learn,classroom,books,pupils vector,discuss vector,learning  vector,Pupils clipart,discuss… | Student cartoon, Education technology  learning,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5029200" cy="542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5073658" y="304800"/>
            <a:ext cx="4087978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4800" b="1" dirty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من تذكرنا</a:t>
            </a:r>
          </a:p>
          <a:p>
            <a:pPr algn="ctr">
              <a:defRPr/>
            </a:pPr>
            <a:r>
              <a:rPr lang="ar-SA" sz="48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بدرسنا السابق</a:t>
            </a:r>
            <a:endParaRPr lang="ar-SA" sz="4800" b="1" dirty="0">
              <a:ln w="11430"/>
              <a:solidFill>
                <a:srgbClr val="3333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5486400" y="2276148"/>
            <a:ext cx="31085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ما ناتج جمع </a:t>
            </a:r>
          </a:p>
          <a:p>
            <a:pPr algn="ctr"/>
            <a:r>
              <a:rPr lang="ar-SA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</a:rPr>
              <a:t>1+ 5 ؟</a:t>
            </a:r>
            <a:endParaRPr lang="ar-SA" sz="5400" b="1" cap="none" spc="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736494" y="5618470"/>
            <a:ext cx="6478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أذكري تكوين أخر للعدد 6 . </a:t>
            </a:r>
            <a:endParaRPr lang="ar-SA" sz="5400" b="1" cap="none" spc="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995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1981200" y="233571"/>
            <a:ext cx="6964536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ar-SA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مسألة اليوم :</a:t>
            </a:r>
            <a:endParaRPr lang="ar-SA" sz="4800" b="1" dirty="0">
              <a:ln w="11430"/>
              <a:solidFill>
                <a:srgbClr val="3333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>
              <a:defRPr/>
            </a:pPr>
            <a:r>
              <a:rPr lang="ar-SA" sz="36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أي الأطفال لديهم العدد نفسه من الكرات .</a:t>
            </a:r>
          </a:p>
          <a:p>
            <a:pPr>
              <a:defRPr/>
            </a:pPr>
            <a:r>
              <a:rPr lang="ar-SA" sz="36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وكم عددها ؟  </a:t>
            </a:r>
            <a:endParaRPr lang="ar-SA" sz="3600" b="1" dirty="0">
              <a:ln w="11430"/>
              <a:solidFill>
                <a:srgbClr val="3333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72563"/>
            <a:ext cx="5991225" cy="310601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57972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8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1828800" y="388533"/>
            <a:ext cx="6099747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نشاهد العرض لنتعرف على درسنا </a:t>
            </a:r>
          </a:p>
        </p:txBody>
      </p:sp>
      <p:pic>
        <p:nvPicPr>
          <p:cNvPr id="2" name="IMG_835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219200"/>
            <a:ext cx="6934200" cy="4038599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377" y="1422400"/>
            <a:ext cx="5210702" cy="561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7573"/>
      </p:ext>
    </p:extLst>
  </p:cSld>
  <p:clrMapOvr>
    <a:masterClrMapping/>
  </p:clrMapOvr>
  <p:transition>
    <p:strips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25251"/>
            <a:ext cx="3991502" cy="487462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1710042" y="861342"/>
            <a:ext cx="5793751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</a:t>
            </a: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الثلاثاء</a:t>
            </a:r>
            <a:endParaRPr lang="ar-SA" sz="24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: </a:t>
            </a: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10 </a:t>
            </a: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6 / </a:t>
            </a: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1444 </a:t>
            </a: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هـ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المادة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: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رياضيات 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السادس: الجمع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F3219E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</a:t>
            </a:r>
            <a:r>
              <a:rPr lang="ar-SA" sz="2400" b="1" cap="all" dirty="0" smtClean="0">
                <a:ln w="0"/>
                <a:solidFill>
                  <a:srgbClr val="F3219E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:تكوين الأعداد 7 , 8 , 9 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ar-SA" sz="2400" b="1" cap="all" dirty="0">
              <a:ln w="0"/>
              <a:solidFill>
                <a:srgbClr val="F3219E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008E4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فكرة </a:t>
            </a:r>
            <a:r>
              <a:rPr lang="ar-SA" sz="2400" b="1" cap="all" dirty="0">
                <a:ln w="0"/>
                <a:solidFill>
                  <a:srgbClr val="008E4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الدرس والهدف </a:t>
            </a:r>
            <a:r>
              <a:rPr lang="ar-SA" sz="2400" b="1" cap="all" dirty="0" smtClean="0">
                <a:ln w="0"/>
                <a:solidFill>
                  <a:srgbClr val="008E4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منه</a:t>
            </a:r>
            <a:endParaRPr lang="ar-SA" sz="2400" b="1" cap="all" dirty="0">
              <a:ln w="0"/>
              <a:solidFill>
                <a:srgbClr val="008E40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algn="ctr">
              <a:defRPr/>
            </a:pPr>
            <a:r>
              <a:rPr lang="ar-EG" sz="2400" dirty="0">
                <a:solidFill>
                  <a:srgbClr val="C00000"/>
                </a:solidFill>
                <a:cs typeface="Akhbar MT" pitchFamily="2" charset="-78"/>
              </a:rPr>
              <a:t>أستعمل قطع العد لأكون مجموع</a:t>
            </a:r>
            <a:r>
              <a:rPr lang="ar-SA" sz="2400" dirty="0">
                <a:solidFill>
                  <a:srgbClr val="C00000"/>
                </a:solidFill>
                <a:cs typeface="Akhbar MT" pitchFamily="2" charset="-78"/>
              </a:rPr>
              <a:t>ً</a:t>
            </a:r>
            <a:r>
              <a:rPr lang="ar-EG" sz="2400" dirty="0">
                <a:solidFill>
                  <a:srgbClr val="C00000"/>
                </a:solidFill>
                <a:cs typeface="Akhbar MT" pitchFamily="2" charset="-78"/>
              </a:rPr>
              <a:t>ا </a:t>
            </a:r>
            <a:r>
              <a:rPr lang="ar-EG" sz="2400" dirty="0" smtClean="0">
                <a:solidFill>
                  <a:srgbClr val="C00000"/>
                </a:solidFill>
                <a:cs typeface="Akhbar MT" pitchFamily="2" charset="-78"/>
              </a:rPr>
              <a:t>يساوي</a:t>
            </a:r>
            <a:r>
              <a:rPr lang="ar-SA" sz="2400" dirty="0" smtClean="0">
                <a:solidFill>
                  <a:srgbClr val="C00000"/>
                </a:solidFill>
                <a:cs typeface="Akhbar MT" pitchFamily="2" charset="-78"/>
              </a:rPr>
              <a:t> </a:t>
            </a:r>
            <a:r>
              <a:rPr lang="ar-SA" sz="2400" b="1" cap="all" dirty="0">
                <a:ln w="0"/>
                <a:solidFill>
                  <a:srgbClr val="F3219E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7 , 8 , 9</a:t>
            </a:r>
            <a:endParaRPr lang="ar-EG" sz="2400" dirty="0">
              <a:solidFill>
                <a:srgbClr val="C00000"/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35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1315</TotalTime>
  <Words>131</Words>
  <Application>Microsoft Office PowerPoint</Application>
  <PresentationFormat>عرض على الشاشة (4:3)</PresentationFormat>
  <Paragraphs>32</Paragraphs>
  <Slides>20</Slides>
  <Notes>9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7" baseType="lpstr">
      <vt:lpstr>Agency FB</vt:lpstr>
      <vt:lpstr>Akhbar MT</vt:lpstr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أولى ب - الفصل الرابع</dc:title>
  <dc:subject>تهيئة الفصل الرابع</dc:subject>
  <dc:creator>ا/بندر الحازمي</dc:creator>
  <cp:keywords>حقيبة إنجاز المعلم والمعلمة</cp:keywords>
  <cp:lastModifiedBy>HP</cp:lastModifiedBy>
  <cp:revision>331</cp:revision>
  <dcterms:created xsi:type="dcterms:W3CDTF">2006-08-16T00:00:00Z</dcterms:created>
  <dcterms:modified xsi:type="dcterms:W3CDTF">2023-01-02T20:28:33Z</dcterms:modified>
</cp:coreProperties>
</file>