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6"/>
  </p:notesMasterIdLst>
  <p:sldIdLst>
    <p:sldId id="256" r:id="rId2"/>
    <p:sldId id="283" r:id="rId3"/>
    <p:sldId id="257" r:id="rId4"/>
    <p:sldId id="258" r:id="rId5"/>
    <p:sldId id="259" r:id="rId6"/>
    <p:sldId id="261" r:id="rId7"/>
    <p:sldId id="262" r:id="rId8"/>
    <p:sldId id="263" r:id="rId9"/>
    <p:sldId id="275" r:id="rId10"/>
    <p:sldId id="264" r:id="rId11"/>
    <p:sldId id="265" r:id="rId12"/>
    <p:sldId id="276" r:id="rId13"/>
    <p:sldId id="267" r:id="rId14"/>
    <p:sldId id="278" r:id="rId15"/>
    <p:sldId id="277" r:id="rId16"/>
    <p:sldId id="268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AlHor" panose="02060603050605020204" pitchFamily="18" charset="-78"/>
      <p:regular r:id="rId27"/>
    </p:embeddedFont>
    <p:embeddedFont>
      <p:font typeface="Andalus" panose="02020603050405020304" pitchFamily="18" charset="-78"/>
      <p:regular r:id="rId28"/>
    </p:embeddedFont>
    <p:embeddedFont>
      <p:font typeface="Bebas Neue" panose="020B0604020202020204" charset="0"/>
      <p:regular r:id="rId29"/>
    </p:embeddedFont>
    <p:embeddedFont>
      <p:font typeface="Cambria Math" panose="02040503050406030204" pitchFamily="18" charset="0"/>
      <p:regular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Molhim" panose="02000500000000000000" pitchFamily="2" charset="-78"/>
      <p:regular r:id="rId35"/>
    </p:embeddedFont>
    <p:embeddedFont>
      <p:font typeface="Rosemary" panose="02000500040000020004" pitchFamily="2" charset="0"/>
      <p:regular r:id="rId36"/>
    </p:embeddedFont>
    <p:embeddedFont>
      <p:font typeface="Tilt Warp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D80"/>
    <a:srgbClr val="EC8353"/>
    <a:srgbClr val="FFC94F"/>
    <a:srgbClr val="C8A0A1"/>
    <a:srgbClr val="06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A8282-13D4-425A-A18D-5517E66F3F50}">
  <a:tblStyle styleId="{982A8282-13D4-425A-A18D-5517E66F3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6" d="100"/>
          <a:sy n="96" d="100"/>
        </p:scale>
        <p:origin x="552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69c8ab0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69c8ab0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979d87f1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979d87f1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979d87f1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979d87f1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26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71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721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979d87f1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2979d87f1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979d87f165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2979d87f165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979d87f165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979d87f165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919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578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979d87f16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979d87f16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088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735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979d87f165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2979d87f165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3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" name="Google Shape;27;p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910350" y="1096038"/>
            <a:ext cx="5323200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910450" y="3450925"/>
            <a:ext cx="5323200" cy="48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19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87933" y="1149608"/>
            <a:ext cx="713679" cy="763739"/>
            <a:chOff x="4870440" y="3635280"/>
            <a:chExt cx="364680" cy="390240"/>
          </a:xfrm>
        </p:grpSpPr>
        <p:sp>
          <p:nvSpPr>
            <p:cNvPr id="32" name="Google Shape;32;p2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65009" y="-234083"/>
            <a:ext cx="1212618" cy="1480887"/>
            <a:chOff x="789840" y="605520"/>
            <a:chExt cx="1736280" cy="2120400"/>
          </a:xfrm>
        </p:grpSpPr>
        <p:sp>
          <p:nvSpPr>
            <p:cNvPr id="38" name="Google Shape;38;p2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"/>
          <p:cNvSpPr/>
          <p:nvPr/>
        </p:nvSpPr>
        <p:spPr>
          <a:xfrm rot="6390094">
            <a:off x="8130315" y="4678082"/>
            <a:ext cx="351720" cy="394920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 rot="5400000">
            <a:off x="7345805" y="3941160"/>
            <a:ext cx="898920" cy="1868760"/>
            <a:chOff x="6126840" y="4093560"/>
            <a:chExt cx="898920" cy="1868760"/>
          </a:xfrm>
        </p:grpSpPr>
        <p:sp>
          <p:nvSpPr>
            <p:cNvPr id="52" name="Google Shape;52;p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rot="-899973">
            <a:off x="8133601" y="3409576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 rot="8459002">
            <a:off x="114554" y="1038801"/>
            <a:ext cx="1070197" cy="605395"/>
            <a:chOff x="1195575" y="1247040"/>
            <a:chExt cx="501480" cy="28368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"/>
          <p:cNvSpPr/>
          <p:nvPr/>
        </p:nvSpPr>
        <p:spPr>
          <a:xfrm rot="-653007">
            <a:off x="464936" y="23122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 rot="8999985">
            <a:off x="8100365" y="3903764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 rot="-257801">
            <a:off x="979023" y="2077125"/>
            <a:ext cx="171800" cy="954538"/>
            <a:chOff x="3708000" y="2146320"/>
            <a:chExt cx="127440" cy="708120"/>
          </a:xfrm>
        </p:grpSpPr>
        <p:sp>
          <p:nvSpPr>
            <p:cNvPr id="67" name="Google Shape;67;p2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56" name="Google Shape;656;p1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2" name="Google Shape;672;p1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16"/>
          <p:cNvGrpSpPr/>
          <p:nvPr/>
        </p:nvGrpSpPr>
        <p:grpSpPr>
          <a:xfrm flipH="1">
            <a:off x="7445949" y="3847830"/>
            <a:ext cx="1566644" cy="1136552"/>
            <a:chOff x="-78840" y="-403200"/>
            <a:chExt cx="2340720" cy="1698120"/>
          </a:xfrm>
        </p:grpSpPr>
        <p:sp>
          <p:nvSpPr>
            <p:cNvPr id="676" name="Google Shape;676;p16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6"/>
          <p:cNvSpPr/>
          <p:nvPr/>
        </p:nvSpPr>
        <p:spPr>
          <a:xfrm rot="899986">
            <a:off x="505273" y="3992574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6"/>
          <p:cNvGrpSpPr/>
          <p:nvPr/>
        </p:nvGrpSpPr>
        <p:grpSpPr>
          <a:xfrm rot="1228767">
            <a:off x="881533" y="3939957"/>
            <a:ext cx="171816" cy="954537"/>
            <a:chOff x="3708000" y="2146320"/>
            <a:chExt cx="127440" cy="708120"/>
          </a:xfrm>
        </p:grpSpPr>
        <p:sp>
          <p:nvSpPr>
            <p:cNvPr id="684" name="Google Shape;684;p16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2700000">
            <a:off x="7614461" y="3962442"/>
            <a:ext cx="102599" cy="625314"/>
            <a:chOff x="4380840" y="239400"/>
            <a:chExt cx="102600" cy="625320"/>
          </a:xfrm>
        </p:grpSpPr>
        <p:sp>
          <p:nvSpPr>
            <p:cNvPr id="690" name="Google Shape;690;p1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4590082">
            <a:off x="574660" y="801869"/>
            <a:ext cx="351722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6"/>
          <p:cNvGrpSpPr/>
          <p:nvPr/>
        </p:nvGrpSpPr>
        <p:grpSpPr>
          <a:xfrm rot="3599956">
            <a:off x="-141264" y="320256"/>
            <a:ext cx="898900" cy="1868719"/>
            <a:chOff x="6126840" y="4093560"/>
            <a:chExt cx="898920" cy="1868760"/>
          </a:xfrm>
        </p:grpSpPr>
        <p:sp>
          <p:nvSpPr>
            <p:cNvPr id="707" name="Google Shape;707;p16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6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1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80" name="Google Shape;780;p1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81" name="Google Shape;781;p1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1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1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1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1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1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1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1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1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1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1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1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1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1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1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1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97" name="Google Shape;797;p1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99" name="Google Shape;799;p18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8"/>
          <p:cNvGrpSpPr/>
          <p:nvPr/>
        </p:nvGrpSpPr>
        <p:grpSpPr>
          <a:xfrm rot="-1800079" flipH="1">
            <a:off x="7920303" y="-450415"/>
            <a:ext cx="1212570" cy="1480828"/>
            <a:chOff x="789840" y="605520"/>
            <a:chExt cx="1736280" cy="2120400"/>
          </a:xfrm>
        </p:grpSpPr>
        <p:sp>
          <p:nvSpPr>
            <p:cNvPr id="801" name="Google Shape;801;p18"/>
            <p:cNvSpPr/>
            <p:nvPr/>
          </p:nvSpPr>
          <p:spPr>
            <a:xfrm>
              <a:off x="789840" y="605520"/>
              <a:ext cx="1736280" cy="2120400"/>
            </a:xfrm>
            <a:custGeom>
              <a:avLst/>
              <a:gdLst/>
              <a:ahLst/>
              <a:cxnLst/>
              <a:rect l="l" t="t" r="r" b="b"/>
              <a:pathLst>
                <a:path w="4823" h="5890" extrusionOk="0">
                  <a:moveTo>
                    <a:pt x="1954" y="4486"/>
                  </a:moveTo>
                  <a:lnTo>
                    <a:pt x="3378" y="2298"/>
                  </a:lnTo>
                  <a:lnTo>
                    <a:pt x="3773" y="4084"/>
                  </a:lnTo>
                  <a:lnTo>
                    <a:pt x="1954" y="4486"/>
                  </a:lnTo>
                  <a:moveTo>
                    <a:pt x="0" y="5890"/>
                  </a:moveTo>
                  <a:lnTo>
                    <a:pt x="4823" y="4824"/>
                  </a:lnTo>
                  <a:lnTo>
                    <a:pt x="3757" y="0"/>
                  </a:lnTo>
                  <a:lnTo>
                    <a:pt x="0" y="589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9840" y="222876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28040" y="2269080"/>
              <a:ext cx="48960" cy="131760"/>
            </a:xfrm>
            <a:custGeom>
              <a:avLst/>
              <a:gdLst/>
              <a:ahLst/>
              <a:cxnLst/>
              <a:rect l="l" t="t" r="r" b="b"/>
              <a:pathLst>
                <a:path w="136" h="366" extrusionOk="0">
                  <a:moveTo>
                    <a:pt x="58" y="0"/>
                  </a:moveTo>
                  <a:lnTo>
                    <a:pt x="136" y="354"/>
                  </a:lnTo>
                  <a:lnTo>
                    <a:pt x="79" y="366"/>
                  </a:lnTo>
                  <a:lnTo>
                    <a:pt x="0" y="1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046600" y="230904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865160" y="234936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683360" y="2389320"/>
              <a:ext cx="48600" cy="132120"/>
            </a:xfrm>
            <a:custGeom>
              <a:avLst/>
              <a:gdLst/>
              <a:ahLst/>
              <a:cxnLst/>
              <a:rect l="l" t="t" r="r" b="b"/>
              <a:pathLst>
                <a:path w="135" h="367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1501920" y="242964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1320120" y="246960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8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38680" y="2509920"/>
              <a:ext cx="48600" cy="131760"/>
            </a:xfrm>
            <a:custGeom>
              <a:avLst/>
              <a:gdLst/>
              <a:ahLst/>
              <a:cxnLst/>
              <a:rect l="l" t="t" r="r" b="b"/>
              <a:pathLst>
                <a:path w="135" h="366" extrusionOk="0">
                  <a:moveTo>
                    <a:pt x="57" y="0"/>
                  </a:moveTo>
                  <a:lnTo>
                    <a:pt x="135" y="354"/>
                  </a:lnTo>
                  <a:lnTo>
                    <a:pt x="78" y="366"/>
                  </a:lnTo>
                  <a:lnTo>
                    <a:pt x="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56880" y="2549880"/>
              <a:ext cx="48960" cy="132120"/>
            </a:xfrm>
            <a:custGeom>
              <a:avLst/>
              <a:gdLst/>
              <a:ahLst/>
              <a:cxnLst/>
              <a:rect l="l" t="t" r="r" b="b"/>
              <a:pathLst>
                <a:path w="136" h="367" extrusionOk="0">
                  <a:moveTo>
                    <a:pt x="57" y="0"/>
                  </a:moveTo>
                  <a:lnTo>
                    <a:pt x="136" y="354"/>
                  </a:lnTo>
                  <a:lnTo>
                    <a:pt x="79" y="367"/>
                  </a:lnTo>
                  <a:lnTo>
                    <a:pt x="0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258929" flipH="1">
            <a:off x="8315221" y="764857"/>
            <a:ext cx="1070198" cy="605395"/>
            <a:chOff x="1195575" y="1247040"/>
            <a:chExt cx="501480" cy="283680"/>
          </a:xfrm>
        </p:grpSpPr>
        <p:grpSp>
          <p:nvGrpSpPr>
            <p:cNvPr id="812" name="Google Shape;812;p18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13" name="Google Shape;813;p18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5" name="Google Shape;815;p18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18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8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8"/>
          <p:cNvSpPr/>
          <p:nvPr/>
        </p:nvSpPr>
        <p:spPr>
          <a:xfrm flipH="1">
            <a:off x="108297" y="42972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8"/>
          <p:cNvSpPr/>
          <p:nvPr/>
        </p:nvSpPr>
        <p:spPr>
          <a:xfrm rot="-1577632" flipH="1">
            <a:off x="806513" y="46322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18"/>
          <p:cNvGrpSpPr/>
          <p:nvPr/>
        </p:nvGrpSpPr>
        <p:grpSpPr>
          <a:xfrm rot="-2699864">
            <a:off x="8389146" y="4421925"/>
            <a:ext cx="555173" cy="554531"/>
            <a:chOff x="2201760" y="1451160"/>
            <a:chExt cx="311400" cy="311040"/>
          </a:xfrm>
        </p:grpSpPr>
        <p:sp>
          <p:nvSpPr>
            <p:cNvPr id="821" name="Google Shape;821;p18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26" name="Google Shape;826;p1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27" name="Google Shape;827;p1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3" name="Google Shape;843;p1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45" name="Google Shape;845;p1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46" name="Google Shape;846;p19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847" name="Google Shape;847;p19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861" name="Google Shape;861;p19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62" name="Google Shape;862;p19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19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19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9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Google Shape;867;p19"/>
          <p:cNvGrpSpPr/>
          <p:nvPr/>
        </p:nvGrpSpPr>
        <p:grpSpPr>
          <a:xfrm>
            <a:off x="8345589" y="4271998"/>
            <a:ext cx="615339" cy="664009"/>
            <a:chOff x="3515760" y="4601880"/>
            <a:chExt cx="359280" cy="387720"/>
          </a:xfrm>
        </p:grpSpPr>
        <p:sp>
          <p:nvSpPr>
            <p:cNvPr id="868" name="Google Shape;868;p19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2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18" name="Google Shape;918;p2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19" name="Google Shape;919;p2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2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2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2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2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2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5" name="Google Shape;935;p2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7" name="Google Shape;937;p21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8" name="Google Shape;938;p21"/>
          <p:cNvGrpSpPr/>
          <p:nvPr/>
        </p:nvGrpSpPr>
        <p:grpSpPr>
          <a:xfrm rot="1800284" flipH="1">
            <a:off x="7691577" y="433432"/>
            <a:ext cx="1783187" cy="1322542"/>
            <a:chOff x="2159280" y="-208440"/>
            <a:chExt cx="2345400" cy="1739520"/>
          </a:xfrm>
        </p:grpSpPr>
        <p:sp>
          <p:nvSpPr>
            <p:cNvPr id="939" name="Google Shape;939;p21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21"/>
          <p:cNvGrpSpPr/>
          <p:nvPr/>
        </p:nvGrpSpPr>
        <p:grpSpPr>
          <a:xfrm rot="-791452">
            <a:off x="8644132" y="918073"/>
            <a:ext cx="171785" cy="954469"/>
            <a:chOff x="3708000" y="2146320"/>
            <a:chExt cx="127440" cy="708120"/>
          </a:xfrm>
        </p:grpSpPr>
        <p:sp>
          <p:nvSpPr>
            <p:cNvPr id="955" name="Google Shape;955;p21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21"/>
          <p:cNvSpPr/>
          <p:nvPr/>
        </p:nvSpPr>
        <p:spPr>
          <a:xfrm rot="899975">
            <a:off x="215578" y="664671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rot="8737451">
            <a:off x="370567" y="374340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64" name="Google Shape;964;p2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65" name="Google Shape;965;p2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81" name="Google Shape;981;p2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83" name="Google Shape;983;p22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2"/>
          <p:cNvSpPr/>
          <p:nvPr/>
        </p:nvSpPr>
        <p:spPr>
          <a:xfrm rot="10800000" flipH="1">
            <a:off x="-8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2"/>
          <p:cNvSpPr/>
          <p:nvPr/>
        </p:nvSpPr>
        <p:spPr>
          <a:xfrm rot="-6142368" flipH="1">
            <a:off x="494365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2"/>
          <p:cNvSpPr/>
          <p:nvPr/>
        </p:nvSpPr>
        <p:spPr>
          <a:xfrm rot="3690087">
            <a:off x="569715" y="924683"/>
            <a:ext cx="351722" cy="394922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2"/>
          <p:cNvGrpSpPr/>
          <p:nvPr/>
        </p:nvGrpSpPr>
        <p:grpSpPr>
          <a:xfrm rot="2700000">
            <a:off x="-65160" y="548960"/>
            <a:ext cx="898911" cy="1868742"/>
            <a:chOff x="6126840" y="4093560"/>
            <a:chExt cx="898920" cy="1868760"/>
          </a:xfrm>
        </p:grpSpPr>
        <p:sp>
          <p:nvSpPr>
            <p:cNvPr id="988" name="Google Shape;988;p2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2"/>
          <p:cNvGrpSpPr/>
          <p:nvPr/>
        </p:nvGrpSpPr>
        <p:grpSpPr>
          <a:xfrm rot="-2700000">
            <a:off x="8133463" y="470524"/>
            <a:ext cx="572336" cy="606138"/>
            <a:chOff x="5085720" y="648720"/>
            <a:chExt cx="359640" cy="380880"/>
          </a:xfrm>
        </p:grpSpPr>
        <p:sp>
          <p:nvSpPr>
            <p:cNvPr id="995" name="Google Shape;995;p22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"/>
          <p:cNvSpPr/>
          <p:nvPr/>
        </p:nvSpPr>
        <p:spPr>
          <a:xfrm>
            <a:off x="8037435" y="42020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2"/>
          <p:cNvSpPr/>
          <p:nvPr/>
        </p:nvSpPr>
        <p:spPr>
          <a:xfrm rot="1577632">
            <a:off x="7986500" y="45370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10" name="Google Shape;1110;p2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26" name="Google Shape;1126;p2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28" name="Google Shape;1128;p25"/>
          <p:cNvSpPr/>
          <p:nvPr/>
        </p:nvSpPr>
        <p:spPr>
          <a:xfrm>
            <a:off x="319897" y="412831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9" name="Google Shape;1129;p25"/>
          <p:cNvGrpSpPr/>
          <p:nvPr/>
        </p:nvGrpSpPr>
        <p:grpSpPr>
          <a:xfrm rot="-8100000" flipH="1">
            <a:off x="7247836" y="853125"/>
            <a:ext cx="3115050" cy="1694864"/>
            <a:chOff x="720000" y="6076080"/>
            <a:chExt cx="3115080" cy="1694880"/>
          </a:xfrm>
        </p:grpSpPr>
        <p:sp>
          <p:nvSpPr>
            <p:cNvPr id="1130" name="Google Shape;1130;p25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5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5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3" name="Google Shape;1143;p25"/>
          <p:cNvGrpSpPr/>
          <p:nvPr/>
        </p:nvGrpSpPr>
        <p:grpSpPr>
          <a:xfrm rot="5669084" flipH="1">
            <a:off x="7755882" y="1448236"/>
            <a:ext cx="1270478" cy="718719"/>
            <a:chOff x="1195575" y="1247040"/>
            <a:chExt cx="501480" cy="283680"/>
          </a:xfrm>
        </p:grpSpPr>
        <p:grpSp>
          <p:nvGrpSpPr>
            <p:cNvPr id="1144" name="Google Shape;1144;p25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145" name="Google Shape;1145;p25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5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25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p25"/>
          <p:cNvSpPr/>
          <p:nvPr/>
        </p:nvSpPr>
        <p:spPr>
          <a:xfrm rot="1577632">
            <a:off x="268963" y="446329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9" name="Google Shape;1149;p25"/>
          <p:cNvGrpSpPr/>
          <p:nvPr/>
        </p:nvGrpSpPr>
        <p:grpSpPr>
          <a:xfrm>
            <a:off x="250133" y="436258"/>
            <a:ext cx="713679" cy="763739"/>
            <a:chOff x="4870440" y="3635280"/>
            <a:chExt cx="364680" cy="390240"/>
          </a:xfrm>
        </p:grpSpPr>
        <p:sp>
          <p:nvSpPr>
            <p:cNvPr id="1150" name="Google Shape;1150;p25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5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5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5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5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" name="Google Shape;168;p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897650" y="161592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2"/>
          </p:nvPr>
        </p:nvSpPr>
        <p:spPr>
          <a:xfrm>
            <a:off x="1897650" y="2857575"/>
            <a:ext cx="5348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1897650" y="1906664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4"/>
          </p:nvPr>
        </p:nvSpPr>
        <p:spPr>
          <a:xfrm>
            <a:off x="1897650" y="3148301"/>
            <a:ext cx="53487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/>
          <p:nvPr/>
        </p:nvSpPr>
        <p:spPr>
          <a:xfrm rot="900013">
            <a:off x="8101798" y="4037509"/>
            <a:ext cx="508753" cy="736409"/>
          </a:xfrm>
          <a:custGeom>
            <a:avLst/>
            <a:gdLst/>
            <a:ahLst/>
            <a:cxnLst/>
            <a:rect l="l" t="t" r="r" b="b"/>
            <a:pathLst>
              <a:path w="2675" h="3872" extrusionOk="0">
                <a:moveTo>
                  <a:pt x="1292" y="1640"/>
                </a:moveTo>
                <a:cubicBezTo>
                  <a:pt x="1043" y="1683"/>
                  <a:pt x="778" y="1499"/>
                  <a:pt x="732" y="1251"/>
                </a:cubicBezTo>
                <a:cubicBezTo>
                  <a:pt x="686" y="1004"/>
                  <a:pt x="867" y="737"/>
                  <a:pt x="1114" y="688"/>
                </a:cubicBezTo>
                <a:cubicBezTo>
                  <a:pt x="1361" y="639"/>
                  <a:pt x="1630" y="816"/>
                  <a:pt x="1682" y="1062"/>
                </a:cubicBezTo>
                <a:cubicBezTo>
                  <a:pt x="1735" y="1308"/>
                  <a:pt x="1563" y="1593"/>
                  <a:pt x="1292" y="1640"/>
                </a:cubicBezTo>
                <a:moveTo>
                  <a:pt x="2613" y="1164"/>
                </a:moveTo>
                <a:cubicBezTo>
                  <a:pt x="2518" y="638"/>
                  <a:pt x="2109" y="173"/>
                  <a:pt x="1591" y="39"/>
                </a:cubicBezTo>
                <a:cubicBezTo>
                  <a:pt x="1072" y="-95"/>
                  <a:pt x="474" y="125"/>
                  <a:pt x="189" y="578"/>
                </a:cubicBezTo>
                <a:cubicBezTo>
                  <a:pt x="-96" y="1030"/>
                  <a:pt x="-25" y="1684"/>
                  <a:pt x="369" y="2047"/>
                </a:cubicBezTo>
                <a:cubicBezTo>
                  <a:pt x="762" y="2410"/>
                  <a:pt x="1441" y="2418"/>
                  <a:pt x="1826" y="2047"/>
                </a:cubicBezTo>
                <a:cubicBezTo>
                  <a:pt x="1904" y="2482"/>
                  <a:pt x="1742" y="2905"/>
                  <a:pt x="1419" y="3076"/>
                </a:cubicBezTo>
                <a:cubicBezTo>
                  <a:pt x="1096" y="3248"/>
                  <a:pt x="655" y="3146"/>
                  <a:pt x="440" y="2850"/>
                </a:cubicBezTo>
                <a:cubicBezTo>
                  <a:pt x="269" y="3005"/>
                  <a:pt x="134" y="3168"/>
                  <a:pt x="0" y="3331"/>
                </a:cubicBezTo>
                <a:cubicBezTo>
                  <a:pt x="309" y="3790"/>
                  <a:pt x="922" y="3971"/>
                  <a:pt x="1431" y="3819"/>
                </a:cubicBezTo>
                <a:cubicBezTo>
                  <a:pt x="1940" y="3668"/>
                  <a:pt x="2334" y="3232"/>
                  <a:pt x="2521" y="2735"/>
                </a:cubicBezTo>
                <a:cubicBezTo>
                  <a:pt x="2708" y="2238"/>
                  <a:pt x="2707" y="1686"/>
                  <a:pt x="2613" y="11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rot="-900018">
            <a:off x="235976" y="470461"/>
            <a:ext cx="572341" cy="606143"/>
            <a:chOff x="5085720" y="648720"/>
            <a:chExt cx="359640" cy="380880"/>
          </a:xfrm>
        </p:grpSpPr>
        <p:sp>
          <p:nvSpPr>
            <p:cNvPr id="177" name="Google Shape;177;p5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672313" flipH="1">
            <a:off x="8556637" y="4226313"/>
            <a:ext cx="154082" cy="59184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85" name="Google Shape;185;p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86" name="Google Shape;186;p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2" name="Google Shape;202;p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/>
          <p:nvPr/>
        </p:nvSpPr>
        <p:spPr>
          <a:xfrm>
            <a:off x="-8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 rot="-4657632">
            <a:off x="4943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 rot="-4119558">
            <a:off x="8451979" y="541354"/>
            <a:ext cx="102596" cy="625298"/>
            <a:chOff x="4380840" y="239400"/>
            <a:chExt cx="102600" cy="625320"/>
          </a:xfrm>
        </p:grpSpPr>
        <p:sp>
          <p:nvSpPr>
            <p:cNvPr id="208" name="Google Shape;208;p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6"/>
          <p:cNvGrpSpPr/>
          <p:nvPr/>
        </p:nvGrpSpPr>
        <p:grpSpPr>
          <a:xfrm>
            <a:off x="7838828" y="-86192"/>
            <a:ext cx="1484559" cy="1098905"/>
            <a:chOff x="4943880" y="2685600"/>
            <a:chExt cx="1905480" cy="1410480"/>
          </a:xfrm>
        </p:grpSpPr>
        <p:sp>
          <p:nvSpPr>
            <p:cNvPr id="224" name="Google Shape;224;p6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5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13" name="Google Shape;613;p15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15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15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5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5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5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5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5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5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5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5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5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5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5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5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5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29" name="Google Shape;629;p15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31" name="Google Shape;631;p15"/>
          <p:cNvSpPr txBox="1">
            <a:spLocks noGrp="1"/>
          </p:cNvSpPr>
          <p:nvPr>
            <p:ph type="subTitle" idx="1"/>
          </p:nvPr>
        </p:nvSpPr>
        <p:spPr>
          <a:xfrm>
            <a:off x="105402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2"/>
          </p:nvPr>
        </p:nvSpPr>
        <p:spPr>
          <a:xfrm>
            <a:off x="3621899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3" name="Google Shape;633;p15"/>
          <p:cNvSpPr txBox="1">
            <a:spLocks noGrp="1"/>
          </p:cNvSpPr>
          <p:nvPr>
            <p:ph type="subTitle" idx="3"/>
          </p:nvPr>
        </p:nvSpPr>
        <p:spPr>
          <a:xfrm>
            <a:off x="6189775" y="1742225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4" name="Google Shape;634;p15"/>
          <p:cNvSpPr txBox="1">
            <a:spLocks noGrp="1"/>
          </p:cNvSpPr>
          <p:nvPr>
            <p:ph type="subTitle" idx="4"/>
          </p:nvPr>
        </p:nvSpPr>
        <p:spPr>
          <a:xfrm>
            <a:off x="1054025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5" name="Google Shape;635;p15"/>
          <p:cNvSpPr txBox="1">
            <a:spLocks noGrp="1"/>
          </p:cNvSpPr>
          <p:nvPr>
            <p:ph type="subTitle" idx="5"/>
          </p:nvPr>
        </p:nvSpPr>
        <p:spPr>
          <a:xfrm>
            <a:off x="3621904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6" name="Google Shape;636;p15"/>
          <p:cNvSpPr txBox="1">
            <a:spLocks noGrp="1"/>
          </p:cNvSpPr>
          <p:nvPr>
            <p:ph type="subTitle" idx="6"/>
          </p:nvPr>
        </p:nvSpPr>
        <p:spPr>
          <a:xfrm>
            <a:off x="6189778" y="3175677"/>
            <a:ext cx="19002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7" name="Google Shape;637;p15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5"/>
          <p:cNvSpPr/>
          <p:nvPr/>
        </p:nvSpPr>
        <p:spPr>
          <a:xfrm rot="-9000003">
            <a:off x="136172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5"/>
          <p:cNvSpPr/>
          <p:nvPr/>
        </p:nvSpPr>
        <p:spPr>
          <a:xfrm rot="486410">
            <a:off x="37062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5"/>
          <p:cNvSpPr/>
          <p:nvPr/>
        </p:nvSpPr>
        <p:spPr>
          <a:xfrm rot="-899999">
            <a:off x="177992" y="428276"/>
            <a:ext cx="1070477" cy="851457"/>
          </a:xfrm>
          <a:custGeom>
            <a:avLst/>
            <a:gdLst/>
            <a:ahLst/>
            <a:cxnLst/>
            <a:rect l="l" t="t" r="r" b="b"/>
            <a:pathLst>
              <a:path w="4922" h="3915" extrusionOk="0">
                <a:moveTo>
                  <a:pt x="1872" y="3915"/>
                </a:moveTo>
                <a:lnTo>
                  <a:pt x="0" y="1639"/>
                </a:lnTo>
                <a:lnTo>
                  <a:pt x="557" y="1180"/>
                </a:lnTo>
                <a:lnTo>
                  <a:pt x="1533" y="2367"/>
                </a:lnTo>
                <a:cubicBezTo>
                  <a:pt x="1702" y="1717"/>
                  <a:pt x="1872" y="1052"/>
                  <a:pt x="2032" y="367"/>
                </a:cubicBezTo>
                <a:lnTo>
                  <a:pt x="2095" y="99"/>
                </a:lnTo>
                <a:lnTo>
                  <a:pt x="4897" y="0"/>
                </a:lnTo>
                <a:lnTo>
                  <a:pt x="4922" y="721"/>
                </a:lnTo>
                <a:lnTo>
                  <a:pt x="2671" y="800"/>
                </a:lnTo>
                <a:cubicBezTo>
                  <a:pt x="2471" y="1639"/>
                  <a:pt x="2258" y="2448"/>
                  <a:pt x="2051" y="3233"/>
                </a:cubicBezTo>
                <a:lnTo>
                  <a:pt x="1872" y="39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15"/>
          <p:cNvGrpSpPr/>
          <p:nvPr/>
        </p:nvGrpSpPr>
        <p:grpSpPr>
          <a:xfrm rot="2700000" flipH="1">
            <a:off x="7848040" y="958534"/>
            <a:ext cx="1869102" cy="831952"/>
            <a:chOff x="2277360" y="4158360"/>
            <a:chExt cx="1869120" cy="831960"/>
          </a:xfrm>
        </p:grpSpPr>
        <p:sp>
          <p:nvSpPr>
            <p:cNvPr id="642" name="Google Shape;642;p15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15"/>
          <p:cNvSpPr/>
          <p:nvPr/>
        </p:nvSpPr>
        <p:spPr>
          <a:xfrm rot="-3737999" flipH="1">
            <a:off x="8306207" y="9750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5"/>
          <p:cNvSpPr/>
          <p:nvPr/>
        </p:nvSpPr>
        <p:spPr>
          <a:xfrm rot="2305846">
            <a:off x="634737" y="751670"/>
            <a:ext cx="351721" cy="394921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5"/>
          <p:cNvSpPr/>
          <p:nvPr/>
        </p:nvSpPr>
        <p:spPr>
          <a:xfrm rot="899973">
            <a:off x="8495097" y="427423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5"/>
          <p:cNvSpPr/>
          <p:nvPr/>
        </p:nvSpPr>
        <p:spPr>
          <a:xfrm rot="10799981">
            <a:off x="8293943" y="4771397"/>
            <a:ext cx="620854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t.me/Lunaaaxr633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B3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ctrTitle"/>
          </p:nvPr>
        </p:nvSpPr>
        <p:spPr>
          <a:xfrm>
            <a:off x="1910350" y="1981855"/>
            <a:ext cx="5323200" cy="11797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dirty="0">
                <a:solidFill>
                  <a:srgbClr val="334D80"/>
                </a:solidFill>
                <a:cs typeface="المحارب2حديث2" pitchFamily="2" charset="-78"/>
              </a:rPr>
              <a:t>المضلعات المتشابهة</a:t>
            </a:r>
            <a:endParaRPr sz="6600" dirty="0">
              <a:solidFill>
                <a:srgbClr val="EC8353"/>
              </a:solidFill>
              <a:cs typeface="المحارب2حديث2" pitchFamily="2" charset="-78"/>
            </a:endParaRPr>
          </a:p>
        </p:txBody>
      </p:sp>
      <p:cxnSp>
        <p:nvCxnSpPr>
          <p:cNvPr id="1168" name="Google Shape;1168;p29"/>
          <p:cNvCxnSpPr>
            <a:cxnSpLocks/>
          </p:cNvCxnSpPr>
          <p:nvPr/>
        </p:nvCxnSpPr>
        <p:spPr>
          <a:xfrm>
            <a:off x="2883595" y="2990195"/>
            <a:ext cx="3349110" cy="0"/>
          </a:xfrm>
          <a:prstGeom prst="straightConnector1">
            <a:avLst/>
          </a:prstGeom>
          <a:noFill/>
          <a:ln w="19050" cap="flat" cmpd="sng">
            <a:solidFill>
              <a:srgbClr val="334D8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7" name="Google Shape;1167;p29"/>
          <p:cNvSpPr txBox="1"/>
          <p:nvPr/>
        </p:nvSpPr>
        <p:spPr>
          <a:xfrm>
            <a:off x="6232705" y="770585"/>
            <a:ext cx="1190586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Tilt Warp"/>
              </a:rPr>
              <a:t>اول </a:t>
            </a:r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  <a:sym typeface="Tilt Warp"/>
              </a:rPr>
              <a:t>ثانوي</a:t>
            </a:r>
            <a:endParaRPr sz="2000" dirty="0">
              <a:solidFill>
                <a:srgbClr val="334D80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  <a:sym typeface="Tilt Warp"/>
            </a:endParaRPr>
          </a:p>
        </p:txBody>
      </p:sp>
      <p:grpSp>
        <p:nvGrpSpPr>
          <p:cNvPr id="1169" name="Google Shape;1169;p29"/>
          <p:cNvGrpSpPr/>
          <p:nvPr/>
        </p:nvGrpSpPr>
        <p:grpSpPr>
          <a:xfrm rot="5700791">
            <a:off x="6697981" y="790834"/>
            <a:ext cx="171796" cy="954515"/>
            <a:chOff x="3708000" y="2146320"/>
            <a:chExt cx="127440" cy="708120"/>
          </a:xfrm>
          <a:solidFill>
            <a:srgbClr val="334D80"/>
          </a:solidFill>
        </p:grpSpPr>
        <p:sp>
          <p:nvSpPr>
            <p:cNvPr id="1170" name="Google Shape;1170;p29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334D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صورة 7" descr="صورة تحتوي على الرسومات, رمز, لقطة شاشة, قصاصة فنية&#10;&#10;تم إنشاء الوصف تلقائياً">
            <a:extLst>
              <a:ext uri="{FF2B5EF4-FFF2-40B4-BE49-F238E27FC236}">
                <a16:creationId xmlns:a16="http://schemas.microsoft.com/office/drawing/2014/main" id="{692E8B1B-444E-4CCD-8D03-4BD8E74A1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 t="36435" r="76732" b="37333"/>
          <a:stretch/>
        </p:blipFill>
        <p:spPr>
          <a:xfrm>
            <a:off x="4968504" y="3952527"/>
            <a:ext cx="503213" cy="530126"/>
          </a:xfrm>
          <a:prstGeom prst="rect">
            <a:avLst/>
          </a:prstGeom>
        </p:spPr>
      </p:pic>
      <p:pic>
        <p:nvPicPr>
          <p:cNvPr id="19" name="صورة 18" descr="صورة تحتوي على الرسومات, رمز, لقطة شاشة, قصاصة فنية&#10;&#10;تم إنشاء الوصف تلقائياً">
            <a:extLst>
              <a:ext uri="{FF2B5EF4-FFF2-40B4-BE49-F238E27FC236}">
                <a16:creationId xmlns:a16="http://schemas.microsoft.com/office/drawing/2014/main" id="{65EBB866-AC57-4B1D-AB0B-37A324AD7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8206" t="75596" r="35631" b="-1828"/>
          <a:stretch/>
        </p:blipFill>
        <p:spPr>
          <a:xfrm>
            <a:off x="2465647" y="3984289"/>
            <a:ext cx="501075" cy="46947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D40586F-262E-44CC-B52A-E946617447BE}"/>
              </a:ext>
            </a:extLst>
          </p:cNvPr>
          <p:cNvSpPr txBox="1"/>
          <p:nvPr/>
        </p:nvSpPr>
        <p:spPr>
          <a:xfrm>
            <a:off x="2883595" y="4065138"/>
            <a:ext cx="2531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https://t.me/Lunaaaxr633</a:t>
            </a:r>
            <a:endParaRPr lang="ar-SA" u="sng" dirty="0">
              <a:solidFill>
                <a:srgbClr val="334D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52D2339-AEB3-45FB-9069-3A8845B37CE4}"/>
              </a:ext>
            </a:extLst>
          </p:cNvPr>
          <p:cNvSpPr txBox="1"/>
          <p:nvPr/>
        </p:nvSpPr>
        <p:spPr>
          <a:xfrm>
            <a:off x="5415080" y="4065138"/>
            <a:ext cx="25314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AE" u="sng" dirty="0">
                <a:solidFill>
                  <a:srgbClr val="334D8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luna_xr36</a:t>
            </a:r>
            <a:endParaRPr lang="ar-SA" u="sng" dirty="0">
              <a:solidFill>
                <a:srgbClr val="334D8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8CD3FB-D4E6-4A96-A192-63E2CF2EA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944" y="1133516"/>
            <a:ext cx="959177" cy="1147588"/>
          </a:xfrm>
          <a:prstGeom prst="rect">
            <a:avLst/>
          </a:prstGeom>
        </p:spPr>
      </p:pic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F9E48BC1-4AD0-4B18-AB48-E474EE20D1B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-90059" y="4430530"/>
            <a:ext cx="964234" cy="7452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A6CD77A-4B13-4707-B17A-A25F25BC12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771" t="6452" r="16027" b="17458"/>
          <a:stretch/>
        </p:blipFill>
        <p:spPr>
          <a:xfrm>
            <a:off x="7792901" y="363741"/>
            <a:ext cx="936904" cy="109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" grpId="0"/>
      <p:bldP spid="1167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23C49D4-9C56-4409-A603-59AEA5899D84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430C7D-51B8-40F6-AB45-150A61FC5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5" t="24226" b="25944"/>
          <a:stretch/>
        </p:blipFill>
        <p:spPr>
          <a:xfrm>
            <a:off x="4439328" y="1994419"/>
            <a:ext cx="4080510" cy="7941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F9C458F-E4DB-4258-8F9C-52DCB57CBABD}"/>
              </a:ext>
            </a:extLst>
          </p:cNvPr>
          <p:cNvSpPr txBox="1"/>
          <p:nvPr/>
        </p:nvSpPr>
        <p:spPr>
          <a:xfrm>
            <a:off x="6732573" y="1478749"/>
            <a:ext cx="1787265" cy="369332"/>
          </a:xfrm>
          <a:custGeom>
            <a:avLst/>
            <a:gdLst>
              <a:gd name="connsiteX0" fmla="*/ 0 w 1787265"/>
              <a:gd name="connsiteY0" fmla="*/ 0 h 369332"/>
              <a:gd name="connsiteX1" fmla="*/ 595755 w 1787265"/>
              <a:gd name="connsiteY1" fmla="*/ 0 h 369332"/>
              <a:gd name="connsiteX2" fmla="*/ 1191510 w 1787265"/>
              <a:gd name="connsiteY2" fmla="*/ 0 h 369332"/>
              <a:gd name="connsiteX3" fmla="*/ 1787265 w 1787265"/>
              <a:gd name="connsiteY3" fmla="*/ 0 h 369332"/>
              <a:gd name="connsiteX4" fmla="*/ 1787265 w 1787265"/>
              <a:gd name="connsiteY4" fmla="*/ 369332 h 369332"/>
              <a:gd name="connsiteX5" fmla="*/ 1191510 w 1787265"/>
              <a:gd name="connsiteY5" fmla="*/ 369332 h 369332"/>
              <a:gd name="connsiteX6" fmla="*/ 560010 w 1787265"/>
              <a:gd name="connsiteY6" fmla="*/ 369332 h 369332"/>
              <a:gd name="connsiteX7" fmla="*/ 0 w 1787265"/>
              <a:gd name="connsiteY7" fmla="*/ 369332 h 369332"/>
              <a:gd name="connsiteX8" fmla="*/ 0 w 1787265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265" h="369332" extrusionOk="0">
                <a:moveTo>
                  <a:pt x="0" y="0"/>
                </a:moveTo>
                <a:cubicBezTo>
                  <a:pt x="202192" y="-57681"/>
                  <a:pt x="386164" y="60496"/>
                  <a:pt x="595755" y="0"/>
                </a:cubicBezTo>
                <a:cubicBezTo>
                  <a:pt x="805346" y="-60496"/>
                  <a:pt x="896930" y="21186"/>
                  <a:pt x="1191510" y="0"/>
                </a:cubicBezTo>
                <a:cubicBezTo>
                  <a:pt x="1486091" y="-21186"/>
                  <a:pt x="1667605" y="23794"/>
                  <a:pt x="1787265" y="0"/>
                </a:cubicBezTo>
                <a:cubicBezTo>
                  <a:pt x="1795420" y="167611"/>
                  <a:pt x="1762816" y="206538"/>
                  <a:pt x="1787265" y="369332"/>
                </a:cubicBezTo>
                <a:cubicBezTo>
                  <a:pt x="1554962" y="379908"/>
                  <a:pt x="1447120" y="299358"/>
                  <a:pt x="1191510" y="369332"/>
                </a:cubicBezTo>
                <a:cubicBezTo>
                  <a:pt x="935901" y="439306"/>
                  <a:pt x="721129" y="322730"/>
                  <a:pt x="560010" y="369332"/>
                </a:cubicBezTo>
                <a:cubicBezTo>
                  <a:pt x="398891" y="415934"/>
                  <a:pt x="276535" y="357340"/>
                  <a:pt x="0" y="369332"/>
                </a:cubicBezTo>
                <a:cubicBezTo>
                  <a:pt x="-23002" y="253347"/>
                  <a:pt x="10531" y="154532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00DD41F-FB16-4542-B317-532BBCE2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69" y="2468881"/>
            <a:ext cx="3242913" cy="1570184"/>
          </a:xfrm>
          <a:prstGeom prst="rect">
            <a:avLst/>
          </a:prstGeom>
        </p:spPr>
      </p:pic>
      <p:pic>
        <p:nvPicPr>
          <p:cNvPr id="8" name="صورة 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1158408-AD8E-4978-B432-4B7499456E2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311788" y="4425687"/>
            <a:ext cx="705213" cy="54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1" name="Google Shape;1341;p38"/>
          <p:cNvCxnSpPr/>
          <p:nvPr/>
        </p:nvCxnSpPr>
        <p:spPr>
          <a:xfrm rot="10800000">
            <a:off x="570300" y="3862025"/>
            <a:ext cx="2008500" cy="1537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165;p29">
            <a:extLst>
              <a:ext uri="{FF2B5EF4-FFF2-40B4-BE49-F238E27FC236}">
                <a16:creationId xmlns:a16="http://schemas.microsoft.com/office/drawing/2014/main" id="{FD92889E-E33A-4F17-88F8-4BEC4A49311E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520940" y="147874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CD3A8EC-3081-4CFA-AC03-90FBDBF2827A}"/>
              </a:ext>
            </a:extLst>
          </p:cNvPr>
          <p:cNvSpPr txBox="1"/>
          <p:nvPr/>
        </p:nvSpPr>
        <p:spPr>
          <a:xfrm>
            <a:off x="2920425" y="1478749"/>
            <a:ext cx="46005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الأشكال المتشابهة لإيجاد القيم المجهولة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B7838EE-469E-4F41-8552-4A4EF42D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81" y="1378371"/>
            <a:ext cx="2105042" cy="26053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6FA3474-6602-420A-85D0-16E86406B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104" y="2112773"/>
            <a:ext cx="4186236" cy="2473938"/>
          </a:xfrm>
          <a:prstGeom prst="rect">
            <a:avLst/>
          </a:prstGeom>
        </p:spPr>
      </p:pic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32746056-B131-4F83-BD83-82626FFE948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38"/>
          <p:cNvGrpSpPr/>
          <p:nvPr/>
        </p:nvGrpSpPr>
        <p:grpSpPr>
          <a:xfrm rot="-5400000" flipH="1">
            <a:off x="349755" y="3688906"/>
            <a:ext cx="1922760" cy="2316600"/>
            <a:chOff x="28440" y="3891600"/>
            <a:chExt cx="1922760" cy="2316600"/>
          </a:xfrm>
        </p:grpSpPr>
        <p:sp>
          <p:nvSpPr>
            <p:cNvPr id="1332" name="Google Shape;1332;p38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1" name="Google Shape;1341;p38"/>
          <p:cNvCxnSpPr/>
          <p:nvPr/>
        </p:nvCxnSpPr>
        <p:spPr>
          <a:xfrm rot="10800000">
            <a:off x="570300" y="3862025"/>
            <a:ext cx="2008500" cy="1537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165;p29">
            <a:extLst>
              <a:ext uri="{FF2B5EF4-FFF2-40B4-BE49-F238E27FC236}">
                <a16:creationId xmlns:a16="http://schemas.microsoft.com/office/drawing/2014/main" id="{FD92889E-E33A-4F17-88F8-4BEC4A49311E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0D97627-2C96-437E-9AB0-308E56165DC0}"/>
              </a:ext>
            </a:extLst>
          </p:cNvPr>
          <p:cNvSpPr txBox="1"/>
          <p:nvPr/>
        </p:nvSpPr>
        <p:spPr>
          <a:xfrm>
            <a:off x="7520940" y="147874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3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CD3A8EC-3081-4CFA-AC03-90FBDBF2827A}"/>
              </a:ext>
            </a:extLst>
          </p:cNvPr>
          <p:cNvSpPr txBox="1"/>
          <p:nvPr/>
        </p:nvSpPr>
        <p:spPr>
          <a:xfrm>
            <a:off x="2920425" y="1478749"/>
            <a:ext cx="46005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الأشكال المتشابهة لإيجاد القيم المجهولة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B7838EE-469E-4F41-8552-4A4EF42D1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81" y="1378371"/>
            <a:ext cx="2105042" cy="26053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272A09A-178C-402E-B0C8-BF6287CF4F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5"/>
          <a:stretch/>
        </p:blipFill>
        <p:spPr>
          <a:xfrm>
            <a:off x="3011223" y="1965514"/>
            <a:ext cx="4656890" cy="2534112"/>
          </a:xfrm>
          <a:prstGeom prst="rect">
            <a:avLst/>
          </a:prstGeom>
        </p:spPr>
      </p:pic>
      <p:pic>
        <p:nvPicPr>
          <p:cNvPr id="21" name="صورة 20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D11846E-471B-486D-90B4-4F36F04353F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151570" y="-33904"/>
            <a:ext cx="833624" cy="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8B4E78-9A49-4F04-A314-F27D977C3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25" r="54125" b="1"/>
          <a:stretch/>
        </p:blipFill>
        <p:spPr>
          <a:xfrm>
            <a:off x="636870" y="2137308"/>
            <a:ext cx="3825667" cy="2013760"/>
          </a:xfrm>
          <a:prstGeom prst="rect">
            <a:avLst/>
          </a:prstGeom>
        </p:spPr>
      </p:pic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AA9668D-ED9E-4892-B3A2-80945CDF145D}"/>
              </a:ext>
            </a:extLst>
          </p:cNvPr>
          <p:cNvSpPr txBox="1"/>
          <p:nvPr/>
        </p:nvSpPr>
        <p:spPr>
          <a:xfrm>
            <a:off x="6772074" y="1598310"/>
            <a:ext cx="1787265" cy="369332"/>
          </a:xfrm>
          <a:custGeom>
            <a:avLst/>
            <a:gdLst>
              <a:gd name="connsiteX0" fmla="*/ 0 w 1787265"/>
              <a:gd name="connsiteY0" fmla="*/ 0 h 369332"/>
              <a:gd name="connsiteX1" fmla="*/ 595755 w 1787265"/>
              <a:gd name="connsiteY1" fmla="*/ 0 h 369332"/>
              <a:gd name="connsiteX2" fmla="*/ 1191510 w 1787265"/>
              <a:gd name="connsiteY2" fmla="*/ 0 h 369332"/>
              <a:gd name="connsiteX3" fmla="*/ 1787265 w 1787265"/>
              <a:gd name="connsiteY3" fmla="*/ 0 h 369332"/>
              <a:gd name="connsiteX4" fmla="*/ 1787265 w 1787265"/>
              <a:gd name="connsiteY4" fmla="*/ 369332 h 369332"/>
              <a:gd name="connsiteX5" fmla="*/ 1191510 w 1787265"/>
              <a:gd name="connsiteY5" fmla="*/ 369332 h 369332"/>
              <a:gd name="connsiteX6" fmla="*/ 560010 w 1787265"/>
              <a:gd name="connsiteY6" fmla="*/ 369332 h 369332"/>
              <a:gd name="connsiteX7" fmla="*/ 0 w 1787265"/>
              <a:gd name="connsiteY7" fmla="*/ 369332 h 369332"/>
              <a:gd name="connsiteX8" fmla="*/ 0 w 1787265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265" h="369332" extrusionOk="0">
                <a:moveTo>
                  <a:pt x="0" y="0"/>
                </a:moveTo>
                <a:cubicBezTo>
                  <a:pt x="202192" y="-57681"/>
                  <a:pt x="386164" y="60496"/>
                  <a:pt x="595755" y="0"/>
                </a:cubicBezTo>
                <a:cubicBezTo>
                  <a:pt x="805346" y="-60496"/>
                  <a:pt x="896930" y="21186"/>
                  <a:pt x="1191510" y="0"/>
                </a:cubicBezTo>
                <a:cubicBezTo>
                  <a:pt x="1486091" y="-21186"/>
                  <a:pt x="1667605" y="23794"/>
                  <a:pt x="1787265" y="0"/>
                </a:cubicBezTo>
                <a:cubicBezTo>
                  <a:pt x="1795420" y="167611"/>
                  <a:pt x="1762816" y="206538"/>
                  <a:pt x="1787265" y="369332"/>
                </a:cubicBezTo>
                <a:cubicBezTo>
                  <a:pt x="1554962" y="379908"/>
                  <a:pt x="1447120" y="299358"/>
                  <a:pt x="1191510" y="369332"/>
                </a:cubicBezTo>
                <a:cubicBezTo>
                  <a:pt x="935901" y="439306"/>
                  <a:pt x="721129" y="322730"/>
                  <a:pt x="560010" y="369332"/>
                </a:cubicBezTo>
                <a:cubicBezTo>
                  <a:pt x="398891" y="415934"/>
                  <a:pt x="276535" y="357340"/>
                  <a:pt x="0" y="369332"/>
                </a:cubicBezTo>
                <a:cubicBezTo>
                  <a:pt x="-23002" y="253347"/>
                  <a:pt x="10531" y="154532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38FC578-C486-4197-84A2-785FF4DCDB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5" b="70562"/>
          <a:stretch/>
        </p:blipFill>
        <p:spPr>
          <a:xfrm>
            <a:off x="4572000" y="2038138"/>
            <a:ext cx="3987339" cy="41696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12EFF53-C782-4E1F-B990-4FD075E78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439" y="2063920"/>
            <a:ext cx="761770" cy="39117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3D2F0DB-CD1C-485E-B0B7-649A5098D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349" y="2547960"/>
            <a:ext cx="536781" cy="578530"/>
          </a:xfrm>
          <a:prstGeom prst="rect">
            <a:avLst/>
          </a:prstGeom>
        </p:spPr>
      </p:pic>
      <p:pic>
        <p:nvPicPr>
          <p:cNvPr id="13" name="صورة 12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9E4F0EB-CF3E-4FFF-A83B-B0D365C741C8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102679" y="4396432"/>
            <a:ext cx="833624" cy="64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E350D6-89CB-4C1C-9166-014EB08E0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4" b="78035"/>
          <a:stretch/>
        </p:blipFill>
        <p:spPr>
          <a:xfrm>
            <a:off x="4161398" y="1960798"/>
            <a:ext cx="4359604" cy="38046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F15832-7274-46CD-89CD-35EF4562A303}"/>
              </a:ext>
            </a:extLst>
          </p:cNvPr>
          <p:cNvSpPr txBox="1"/>
          <p:nvPr/>
        </p:nvSpPr>
        <p:spPr>
          <a:xfrm>
            <a:off x="7556883" y="1458028"/>
            <a:ext cx="778754" cy="369332"/>
          </a:xfrm>
          <a:custGeom>
            <a:avLst/>
            <a:gdLst>
              <a:gd name="connsiteX0" fmla="*/ 0 w 778754"/>
              <a:gd name="connsiteY0" fmla="*/ 0 h 369332"/>
              <a:gd name="connsiteX1" fmla="*/ 366014 w 778754"/>
              <a:gd name="connsiteY1" fmla="*/ 0 h 369332"/>
              <a:gd name="connsiteX2" fmla="*/ 778754 w 778754"/>
              <a:gd name="connsiteY2" fmla="*/ 0 h 369332"/>
              <a:gd name="connsiteX3" fmla="*/ 778754 w 778754"/>
              <a:gd name="connsiteY3" fmla="*/ 369332 h 369332"/>
              <a:gd name="connsiteX4" fmla="*/ 397165 w 778754"/>
              <a:gd name="connsiteY4" fmla="*/ 369332 h 369332"/>
              <a:gd name="connsiteX5" fmla="*/ 0 w 778754"/>
              <a:gd name="connsiteY5" fmla="*/ 369332 h 369332"/>
              <a:gd name="connsiteX6" fmla="*/ 0 w 778754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54" h="369332" extrusionOk="0">
                <a:moveTo>
                  <a:pt x="0" y="0"/>
                </a:moveTo>
                <a:cubicBezTo>
                  <a:pt x="163957" y="-21570"/>
                  <a:pt x="204917" y="39293"/>
                  <a:pt x="366014" y="0"/>
                </a:cubicBezTo>
                <a:cubicBezTo>
                  <a:pt x="527111" y="-39293"/>
                  <a:pt x="653044" y="21547"/>
                  <a:pt x="778754" y="0"/>
                </a:cubicBezTo>
                <a:cubicBezTo>
                  <a:pt x="799182" y="99228"/>
                  <a:pt x="773330" y="264187"/>
                  <a:pt x="778754" y="369332"/>
                </a:cubicBezTo>
                <a:cubicBezTo>
                  <a:pt x="665388" y="378569"/>
                  <a:pt x="523951" y="354671"/>
                  <a:pt x="397165" y="369332"/>
                </a:cubicBezTo>
                <a:cubicBezTo>
                  <a:pt x="270379" y="383993"/>
                  <a:pt x="127939" y="322327"/>
                  <a:pt x="0" y="369332"/>
                </a:cubicBezTo>
                <a:cubicBezTo>
                  <a:pt x="-9143" y="206779"/>
                  <a:pt x="27104" y="134514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تأكد 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A185399-EB5A-4F47-AE87-4CE5B83C8C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"/>
          <a:stretch/>
        </p:blipFill>
        <p:spPr>
          <a:xfrm>
            <a:off x="5622562" y="2474702"/>
            <a:ext cx="2781810" cy="134367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C31B5CF-6D7F-4058-BCA1-E7E73C65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298" y="2474702"/>
            <a:ext cx="552527" cy="380465"/>
          </a:xfrm>
          <a:prstGeom prst="rect">
            <a:avLst/>
          </a:prstGeom>
        </p:spPr>
      </p:pic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DE4481D8-94D2-44A3-94C4-9274D28BF6A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00468" y="4391473"/>
            <a:ext cx="833624" cy="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0BA1F9E2-2B45-444D-88B2-3C2CA2561E7B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6FE83B-5BB8-4FB0-B02B-2991BFEAAAD1}"/>
              </a:ext>
            </a:extLst>
          </p:cNvPr>
          <p:cNvSpPr txBox="1"/>
          <p:nvPr/>
        </p:nvSpPr>
        <p:spPr>
          <a:xfrm>
            <a:off x="963694" y="1580909"/>
            <a:ext cx="762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نظرية محيط المضلعين المتشابهين :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إذا تشابه مضلعان فإن زواياهما المتناظرة النسبة بين محيطهما تساوي معامل التشابه بينهما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CE21A9D-380F-423C-BB4C-104951328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8" t="2890" r="2939" b="3765"/>
          <a:stretch/>
        </p:blipFill>
        <p:spPr>
          <a:xfrm>
            <a:off x="1105318" y="2471891"/>
            <a:ext cx="3284616" cy="1246533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01B9B51-C2D9-4095-9945-46A0BED2E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731" y="2730189"/>
            <a:ext cx="3406382" cy="729939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28" name="صورة 2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2BED09-CB4F-42C9-A0F0-5EE33E78DAA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310376" y="40349"/>
            <a:ext cx="833624" cy="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66D3912-0FD2-4FC1-82EE-9044B27F4219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C0BFE-F1A9-4678-8222-B7E04D247059}"/>
              </a:ext>
            </a:extLst>
          </p:cNvPr>
          <p:cNvSpPr txBox="1"/>
          <p:nvPr/>
        </p:nvSpPr>
        <p:spPr>
          <a:xfrm>
            <a:off x="7571182" y="157289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4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217BBD5-F6D4-4120-9483-109DC4BA3801}"/>
              </a:ext>
            </a:extLst>
          </p:cNvPr>
          <p:cNvSpPr txBox="1"/>
          <p:nvPr/>
        </p:nvSpPr>
        <p:spPr>
          <a:xfrm>
            <a:off x="4139921" y="1572899"/>
            <a:ext cx="3431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معامل التشابه لإيجاد المحيط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DB4B66F-4E06-40E1-87D6-66467C32C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05"/>
          <a:stretch/>
        </p:blipFill>
        <p:spPr>
          <a:xfrm>
            <a:off x="3753248" y="2159955"/>
            <a:ext cx="4527627" cy="15579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7F910E3-E4AD-4D5D-857F-D1EBB61D7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66" t="640" r="71944" b="-640"/>
          <a:stretch/>
        </p:blipFill>
        <p:spPr>
          <a:xfrm>
            <a:off x="1312725" y="2049421"/>
            <a:ext cx="2040193" cy="1696148"/>
          </a:xfrm>
          <a:prstGeom prst="rect">
            <a:avLst/>
          </a:prstGeom>
        </p:spPr>
      </p:pic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892C52-E2C6-4A3E-BA07-798B98151C2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39908" y="-33240"/>
            <a:ext cx="833624" cy="64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4D7DE578-ADC7-4B81-AFC4-E7321C2DDD94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A3821D1-8698-4367-A673-C15E09EBC1B2}"/>
              </a:ext>
            </a:extLst>
          </p:cNvPr>
          <p:cNvSpPr txBox="1"/>
          <p:nvPr/>
        </p:nvSpPr>
        <p:spPr>
          <a:xfrm>
            <a:off x="7571182" y="1572899"/>
            <a:ext cx="998898" cy="369332"/>
          </a:xfrm>
          <a:custGeom>
            <a:avLst/>
            <a:gdLst>
              <a:gd name="connsiteX0" fmla="*/ 0 w 998898"/>
              <a:gd name="connsiteY0" fmla="*/ 0 h 369332"/>
              <a:gd name="connsiteX1" fmla="*/ 499449 w 998898"/>
              <a:gd name="connsiteY1" fmla="*/ 0 h 369332"/>
              <a:gd name="connsiteX2" fmla="*/ 998898 w 998898"/>
              <a:gd name="connsiteY2" fmla="*/ 0 h 369332"/>
              <a:gd name="connsiteX3" fmla="*/ 998898 w 998898"/>
              <a:gd name="connsiteY3" fmla="*/ 369332 h 369332"/>
              <a:gd name="connsiteX4" fmla="*/ 529416 w 998898"/>
              <a:gd name="connsiteY4" fmla="*/ 369332 h 369332"/>
              <a:gd name="connsiteX5" fmla="*/ 0 w 998898"/>
              <a:gd name="connsiteY5" fmla="*/ 369332 h 369332"/>
              <a:gd name="connsiteX6" fmla="*/ 0 w 99889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898" h="369332" extrusionOk="0">
                <a:moveTo>
                  <a:pt x="0" y="0"/>
                </a:moveTo>
                <a:cubicBezTo>
                  <a:pt x="103014" y="-19307"/>
                  <a:pt x="269028" y="16116"/>
                  <a:pt x="499449" y="0"/>
                </a:cubicBezTo>
                <a:cubicBezTo>
                  <a:pt x="729870" y="-16116"/>
                  <a:pt x="883227" y="19410"/>
                  <a:pt x="998898" y="0"/>
                </a:cubicBezTo>
                <a:cubicBezTo>
                  <a:pt x="1011932" y="85335"/>
                  <a:pt x="974345" y="203148"/>
                  <a:pt x="998898" y="369332"/>
                </a:cubicBezTo>
                <a:cubicBezTo>
                  <a:pt x="897355" y="386856"/>
                  <a:pt x="695182" y="326172"/>
                  <a:pt x="529416" y="369332"/>
                </a:cubicBezTo>
                <a:cubicBezTo>
                  <a:pt x="363650" y="412492"/>
                  <a:pt x="150008" y="362606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4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56A9035-007A-4055-AE38-E01751A19908}"/>
              </a:ext>
            </a:extLst>
          </p:cNvPr>
          <p:cNvSpPr txBox="1"/>
          <p:nvPr/>
        </p:nvSpPr>
        <p:spPr>
          <a:xfrm>
            <a:off x="4139921" y="1572899"/>
            <a:ext cx="34312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استعمال معامل التشابه لإيجاد المحيط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F9F4639-ED09-4C9B-80C3-9C74A8ADB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63"/>
          <a:stretch/>
        </p:blipFill>
        <p:spPr>
          <a:xfrm>
            <a:off x="3952210" y="2122067"/>
            <a:ext cx="3815166" cy="21584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96E922A-EFAE-40F4-9824-A15716C60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68" y="2258590"/>
            <a:ext cx="2123606" cy="1582015"/>
          </a:xfrm>
          <a:prstGeom prst="rect">
            <a:avLst/>
          </a:prstGeom>
        </p:spPr>
      </p:pic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FFE00582-220F-43B4-8541-F9D3B08E5D2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167827" y="-38028"/>
            <a:ext cx="833624" cy="644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6D20BD-CD00-479D-8595-CAA35E3A1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77" t="9038"/>
          <a:stretch/>
        </p:blipFill>
        <p:spPr>
          <a:xfrm>
            <a:off x="5465632" y="2266741"/>
            <a:ext cx="3064747" cy="1174532"/>
          </a:xfrm>
          <a:prstGeom prst="rect">
            <a:avLst/>
          </a:prstGeom>
        </p:spPr>
      </p:pic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E5EF75FA-01A0-4741-A544-71D5AA8F1ED5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EA66EF-68E9-4734-9A83-893E2A4AF403}"/>
              </a:ext>
            </a:extLst>
          </p:cNvPr>
          <p:cNvSpPr txBox="1"/>
          <p:nvPr/>
        </p:nvSpPr>
        <p:spPr>
          <a:xfrm>
            <a:off x="6743114" y="1745009"/>
            <a:ext cx="1787265" cy="369332"/>
          </a:xfrm>
          <a:custGeom>
            <a:avLst/>
            <a:gdLst>
              <a:gd name="connsiteX0" fmla="*/ 0 w 1787265"/>
              <a:gd name="connsiteY0" fmla="*/ 0 h 369332"/>
              <a:gd name="connsiteX1" fmla="*/ 595755 w 1787265"/>
              <a:gd name="connsiteY1" fmla="*/ 0 h 369332"/>
              <a:gd name="connsiteX2" fmla="*/ 1191510 w 1787265"/>
              <a:gd name="connsiteY2" fmla="*/ 0 h 369332"/>
              <a:gd name="connsiteX3" fmla="*/ 1787265 w 1787265"/>
              <a:gd name="connsiteY3" fmla="*/ 0 h 369332"/>
              <a:gd name="connsiteX4" fmla="*/ 1787265 w 1787265"/>
              <a:gd name="connsiteY4" fmla="*/ 369332 h 369332"/>
              <a:gd name="connsiteX5" fmla="*/ 1191510 w 1787265"/>
              <a:gd name="connsiteY5" fmla="*/ 369332 h 369332"/>
              <a:gd name="connsiteX6" fmla="*/ 560010 w 1787265"/>
              <a:gd name="connsiteY6" fmla="*/ 369332 h 369332"/>
              <a:gd name="connsiteX7" fmla="*/ 0 w 1787265"/>
              <a:gd name="connsiteY7" fmla="*/ 369332 h 369332"/>
              <a:gd name="connsiteX8" fmla="*/ 0 w 1787265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265" h="369332" extrusionOk="0">
                <a:moveTo>
                  <a:pt x="0" y="0"/>
                </a:moveTo>
                <a:cubicBezTo>
                  <a:pt x="202192" y="-57681"/>
                  <a:pt x="386164" y="60496"/>
                  <a:pt x="595755" y="0"/>
                </a:cubicBezTo>
                <a:cubicBezTo>
                  <a:pt x="805346" y="-60496"/>
                  <a:pt x="896930" y="21186"/>
                  <a:pt x="1191510" y="0"/>
                </a:cubicBezTo>
                <a:cubicBezTo>
                  <a:pt x="1486091" y="-21186"/>
                  <a:pt x="1667605" y="23794"/>
                  <a:pt x="1787265" y="0"/>
                </a:cubicBezTo>
                <a:cubicBezTo>
                  <a:pt x="1795420" y="167611"/>
                  <a:pt x="1762816" y="206538"/>
                  <a:pt x="1787265" y="369332"/>
                </a:cubicBezTo>
                <a:cubicBezTo>
                  <a:pt x="1554962" y="379908"/>
                  <a:pt x="1447120" y="299358"/>
                  <a:pt x="1191510" y="369332"/>
                </a:cubicBezTo>
                <a:cubicBezTo>
                  <a:pt x="935901" y="439306"/>
                  <a:pt x="721129" y="322730"/>
                  <a:pt x="560010" y="369332"/>
                </a:cubicBezTo>
                <a:cubicBezTo>
                  <a:pt x="398891" y="415934"/>
                  <a:pt x="276535" y="357340"/>
                  <a:pt x="0" y="369332"/>
                </a:cubicBezTo>
                <a:cubicBezTo>
                  <a:pt x="-23002" y="253347"/>
                  <a:pt x="10531" y="154532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4EDA737-B832-4FB3-AB74-4C2247AB1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" t="-2285" r="47564" b="-479"/>
          <a:stretch/>
        </p:blipFill>
        <p:spPr>
          <a:xfrm>
            <a:off x="864158" y="2114341"/>
            <a:ext cx="3395672" cy="1326932"/>
          </a:xfrm>
          <a:prstGeom prst="rect">
            <a:avLst/>
          </a:prstGeom>
        </p:spPr>
      </p:pic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A554F2C5-20CC-40C6-87E6-1FDD7D10530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-73624" y="0"/>
            <a:ext cx="937782" cy="72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6DE6AA59-45EC-4E64-9719-A0C6F48692D6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72AD1F5-EEEB-42E6-A50D-C1A76A959240}"/>
              </a:ext>
            </a:extLst>
          </p:cNvPr>
          <p:cNvSpPr txBox="1"/>
          <p:nvPr/>
        </p:nvSpPr>
        <p:spPr>
          <a:xfrm>
            <a:off x="7566409" y="1624428"/>
            <a:ext cx="783100" cy="369332"/>
          </a:xfrm>
          <a:custGeom>
            <a:avLst/>
            <a:gdLst>
              <a:gd name="connsiteX0" fmla="*/ 0 w 783100"/>
              <a:gd name="connsiteY0" fmla="*/ 0 h 369332"/>
              <a:gd name="connsiteX1" fmla="*/ 391550 w 783100"/>
              <a:gd name="connsiteY1" fmla="*/ 0 h 369332"/>
              <a:gd name="connsiteX2" fmla="*/ 783100 w 783100"/>
              <a:gd name="connsiteY2" fmla="*/ 0 h 369332"/>
              <a:gd name="connsiteX3" fmla="*/ 783100 w 783100"/>
              <a:gd name="connsiteY3" fmla="*/ 369332 h 369332"/>
              <a:gd name="connsiteX4" fmla="*/ 415043 w 783100"/>
              <a:gd name="connsiteY4" fmla="*/ 369332 h 369332"/>
              <a:gd name="connsiteX5" fmla="*/ 0 w 783100"/>
              <a:gd name="connsiteY5" fmla="*/ 369332 h 369332"/>
              <a:gd name="connsiteX6" fmla="*/ 0 w 783100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100" h="369332" extrusionOk="0">
                <a:moveTo>
                  <a:pt x="0" y="0"/>
                </a:moveTo>
                <a:cubicBezTo>
                  <a:pt x="123438" y="-5607"/>
                  <a:pt x="198701" y="20265"/>
                  <a:pt x="391550" y="0"/>
                </a:cubicBezTo>
                <a:cubicBezTo>
                  <a:pt x="584399" y="-20265"/>
                  <a:pt x="600390" y="16649"/>
                  <a:pt x="783100" y="0"/>
                </a:cubicBezTo>
                <a:cubicBezTo>
                  <a:pt x="796134" y="85335"/>
                  <a:pt x="758547" y="203148"/>
                  <a:pt x="783100" y="369332"/>
                </a:cubicBezTo>
                <a:cubicBezTo>
                  <a:pt x="654018" y="386685"/>
                  <a:pt x="547748" y="325897"/>
                  <a:pt x="415043" y="369332"/>
                </a:cubicBezTo>
                <a:cubicBezTo>
                  <a:pt x="282338" y="412767"/>
                  <a:pt x="181556" y="368720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تأكد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47F8D3-1EC9-4B40-BDD6-4F3A1012F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3" b="53043"/>
          <a:stretch/>
        </p:blipFill>
        <p:spPr>
          <a:xfrm>
            <a:off x="4811221" y="2122929"/>
            <a:ext cx="3815167" cy="84454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02EB116-0917-46E8-B642-DB1D16FFC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84" y="2653104"/>
            <a:ext cx="998216" cy="3143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13BE505-235D-4DC8-9BB4-194825D93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62" y="2240782"/>
            <a:ext cx="3199227" cy="1812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65;p29">
            <a:extLst>
              <a:ext uri="{FF2B5EF4-FFF2-40B4-BE49-F238E27FC236}">
                <a16:creationId xmlns:a16="http://schemas.microsoft.com/office/drawing/2014/main" id="{8FFC5549-13A7-4C34-BC85-D151A216E0F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A1D31B24-0BAA-4F2F-A0D7-48980D5FE599}"/>
              </a:ext>
            </a:extLst>
          </p:cNvPr>
          <p:cNvGrpSpPr/>
          <p:nvPr/>
        </p:nvGrpSpPr>
        <p:grpSpPr>
          <a:xfrm>
            <a:off x="-7510997" y="1517708"/>
            <a:ext cx="2612807" cy="3007249"/>
            <a:chOff x="-7510997" y="1517708"/>
            <a:chExt cx="2612807" cy="3007249"/>
          </a:xfrm>
        </p:grpSpPr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2759A2CE-0B01-4F3F-84A7-6CA49B3685F9}"/>
                </a:ext>
              </a:extLst>
            </p:cNvPr>
            <p:cNvSpPr/>
            <p:nvPr/>
          </p:nvSpPr>
          <p:spPr>
            <a:xfrm>
              <a:off x="-7510997" y="2151845"/>
              <a:ext cx="2612807" cy="23731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sz="20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أستعمل التناسب لتحديد المضلعات المتشابهة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أحل مسائل باستعمال خصائص المضلعات المتشابهة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AF0D8BCB-1E44-4F61-A18F-1397F0B1C9FD}"/>
                </a:ext>
              </a:extLst>
            </p:cNvPr>
            <p:cNvSpPr/>
            <p:nvPr/>
          </p:nvSpPr>
          <p:spPr>
            <a:xfrm>
              <a:off x="-6696332" y="1594855"/>
              <a:ext cx="838978" cy="3957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الآن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D859818-A386-4E59-8654-0FE5DDB9E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-6040803" y="1517708"/>
              <a:ext cx="494163" cy="494163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937E85D-EC7F-49AC-9AB0-74A64130FE08}"/>
              </a:ext>
            </a:extLst>
          </p:cNvPr>
          <p:cNvGrpSpPr/>
          <p:nvPr/>
        </p:nvGrpSpPr>
        <p:grpSpPr>
          <a:xfrm>
            <a:off x="-5132744" y="1508520"/>
            <a:ext cx="2481942" cy="3016437"/>
            <a:chOff x="-5132744" y="1508520"/>
            <a:chExt cx="2481942" cy="3016437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B5EA3C61-C08D-4E43-BB8F-3A2CB1CAE6D4}"/>
                </a:ext>
              </a:extLst>
            </p:cNvPr>
            <p:cNvSpPr/>
            <p:nvPr/>
          </p:nvSpPr>
          <p:spPr>
            <a:xfrm>
              <a:off x="-5132744" y="2151845"/>
              <a:ext cx="2481942" cy="2373112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المضلعات المتشابهة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معامل التشابه </a:t>
              </a:r>
              <a:endParaRPr lang="es-CO" sz="20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endParaRPr lang="ar-SA" sz="2000" dirty="0"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endParaRP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نسبة التشابه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7D422D77-556C-453F-B973-0DA73EA31C8B}"/>
                </a:ext>
              </a:extLst>
            </p:cNvPr>
            <p:cNvSpPr/>
            <p:nvPr/>
          </p:nvSpPr>
          <p:spPr>
            <a:xfrm>
              <a:off x="-4547782" y="1594855"/>
              <a:ext cx="1312018" cy="41701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  المفردات</a:t>
              </a:r>
            </a:p>
          </p:txBody>
        </p:sp>
        <p:pic>
          <p:nvPicPr>
            <p:cNvPr id="24" name="صورة 23" descr="صورة تحتوي على دائرة, الرسومات, التلون, قصاصة فنية&#10;&#10;تم إنشاء الوصف تلقائياً">
              <a:extLst>
                <a:ext uri="{FF2B5EF4-FFF2-40B4-BE49-F238E27FC236}">
                  <a16:creationId xmlns:a16="http://schemas.microsoft.com/office/drawing/2014/main" id="{87DD64E8-8FA1-4A42-8D84-FFDCD814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75746" y="1508520"/>
              <a:ext cx="568430" cy="568430"/>
            </a:xfrm>
            <a:prstGeom prst="rect">
              <a:avLst/>
            </a:prstGeom>
          </p:spPr>
        </p:pic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7B5E3C3-B82D-4AB9-A7D0-E4ED339EC514}"/>
              </a:ext>
            </a:extLst>
          </p:cNvPr>
          <p:cNvGrpSpPr/>
          <p:nvPr/>
        </p:nvGrpSpPr>
        <p:grpSpPr>
          <a:xfrm>
            <a:off x="-2945626" y="1508520"/>
            <a:ext cx="2481943" cy="3032503"/>
            <a:chOff x="-2945626" y="1508520"/>
            <a:chExt cx="2481943" cy="3032503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17808546-0845-4DE2-AF06-87DDA7725DF5}"/>
                </a:ext>
              </a:extLst>
            </p:cNvPr>
            <p:cNvSpPr/>
            <p:nvPr/>
          </p:nvSpPr>
          <p:spPr>
            <a:xfrm>
              <a:off x="-2945626" y="2151845"/>
              <a:ext cx="2481943" cy="238917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/>
                <a:t>     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درست استعمال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التناسب لحل </a:t>
              </a:r>
            </a:p>
            <a:p>
              <a:pPr algn="ctr"/>
              <a:r>
                <a:rPr lang="ar-SA" sz="20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المسائل .</a:t>
              </a:r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  <a:p>
              <a:pPr algn="ctr"/>
              <a:endParaRPr lang="ar-SA" dirty="0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3A9CFC3E-9733-4E72-9476-ECA280DA42F4}"/>
                </a:ext>
              </a:extLst>
            </p:cNvPr>
            <p:cNvSpPr/>
            <p:nvPr/>
          </p:nvSpPr>
          <p:spPr>
            <a:xfrm>
              <a:off x="-2385886" y="1605480"/>
              <a:ext cx="1382412" cy="39576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solidFill>
                <a:srgbClr val="EC83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dirty="0">
                  <a:latin typeface="Rosemary" panose="02000500040000020004" pitchFamily="2" charset="0"/>
                  <a:ea typeface="Rosemary" panose="02000500040000020004" pitchFamily="2" charset="0"/>
                  <a:cs typeface="Rosemary" panose="02000500040000020004" pitchFamily="2" charset="0"/>
                </a:rPr>
                <a:t>فيما سبق</a:t>
              </a:r>
            </a:p>
          </p:txBody>
        </p:sp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082A08D2-6795-490A-92CA-384592D08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-1184884" y="1508520"/>
              <a:ext cx="505358" cy="505358"/>
            </a:xfrm>
            <a:prstGeom prst="rect">
              <a:avLst/>
            </a:prstGeom>
          </p:spPr>
        </p:pic>
      </p:grpSp>
      <p:pic>
        <p:nvPicPr>
          <p:cNvPr id="31" name="صورة 30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C81C50BF-E897-4E6D-8A9A-D7A1D1C70F2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95139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94 2.46914E-7 L 0.93594 2.46914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88 -0.00092 L 0.93888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A9C2EC4C-F5D7-4FF3-BA14-DB38E7D8FE0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CC6D77-A909-4289-8CC0-B943B47723D7}"/>
              </a:ext>
            </a:extLst>
          </p:cNvPr>
          <p:cNvSpPr txBox="1"/>
          <p:nvPr/>
        </p:nvSpPr>
        <p:spPr>
          <a:xfrm>
            <a:off x="6561575" y="1523945"/>
            <a:ext cx="2029766" cy="369332"/>
          </a:xfrm>
          <a:custGeom>
            <a:avLst/>
            <a:gdLst>
              <a:gd name="connsiteX0" fmla="*/ 0 w 2029766"/>
              <a:gd name="connsiteY0" fmla="*/ 0 h 369332"/>
              <a:gd name="connsiteX1" fmla="*/ 507442 w 2029766"/>
              <a:gd name="connsiteY1" fmla="*/ 0 h 369332"/>
              <a:gd name="connsiteX2" fmla="*/ 1014883 w 2029766"/>
              <a:gd name="connsiteY2" fmla="*/ 0 h 369332"/>
              <a:gd name="connsiteX3" fmla="*/ 1522325 w 2029766"/>
              <a:gd name="connsiteY3" fmla="*/ 0 h 369332"/>
              <a:gd name="connsiteX4" fmla="*/ 2029766 w 2029766"/>
              <a:gd name="connsiteY4" fmla="*/ 0 h 369332"/>
              <a:gd name="connsiteX5" fmla="*/ 2029766 w 2029766"/>
              <a:gd name="connsiteY5" fmla="*/ 369332 h 369332"/>
              <a:gd name="connsiteX6" fmla="*/ 1583217 w 2029766"/>
              <a:gd name="connsiteY6" fmla="*/ 369332 h 369332"/>
              <a:gd name="connsiteX7" fmla="*/ 1055478 w 2029766"/>
              <a:gd name="connsiteY7" fmla="*/ 369332 h 369332"/>
              <a:gd name="connsiteX8" fmla="*/ 548037 w 2029766"/>
              <a:gd name="connsiteY8" fmla="*/ 369332 h 369332"/>
              <a:gd name="connsiteX9" fmla="*/ 0 w 2029766"/>
              <a:gd name="connsiteY9" fmla="*/ 369332 h 369332"/>
              <a:gd name="connsiteX10" fmla="*/ 0 w 202976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9766" h="369332" extrusionOk="0">
                <a:moveTo>
                  <a:pt x="0" y="0"/>
                </a:moveTo>
                <a:cubicBezTo>
                  <a:pt x="149728" y="-12936"/>
                  <a:pt x="351164" y="51690"/>
                  <a:pt x="507442" y="0"/>
                </a:cubicBezTo>
                <a:cubicBezTo>
                  <a:pt x="663720" y="-51690"/>
                  <a:pt x="898302" y="30890"/>
                  <a:pt x="1014883" y="0"/>
                </a:cubicBezTo>
                <a:cubicBezTo>
                  <a:pt x="1131464" y="-30890"/>
                  <a:pt x="1356628" y="27437"/>
                  <a:pt x="1522325" y="0"/>
                </a:cubicBezTo>
                <a:cubicBezTo>
                  <a:pt x="1688022" y="-27437"/>
                  <a:pt x="1857497" y="52595"/>
                  <a:pt x="2029766" y="0"/>
                </a:cubicBezTo>
                <a:cubicBezTo>
                  <a:pt x="2072040" y="110068"/>
                  <a:pt x="1988389" y="209510"/>
                  <a:pt x="2029766" y="369332"/>
                </a:cubicBezTo>
                <a:cubicBezTo>
                  <a:pt x="1935606" y="382724"/>
                  <a:pt x="1702698" y="317966"/>
                  <a:pt x="1583217" y="369332"/>
                </a:cubicBezTo>
                <a:cubicBezTo>
                  <a:pt x="1463736" y="420698"/>
                  <a:pt x="1185255" y="331640"/>
                  <a:pt x="1055478" y="369332"/>
                </a:cubicBezTo>
                <a:cubicBezTo>
                  <a:pt x="925701" y="407024"/>
                  <a:pt x="740464" y="322785"/>
                  <a:pt x="548037" y="369332"/>
                </a:cubicBezTo>
                <a:cubicBezTo>
                  <a:pt x="355610" y="415879"/>
                  <a:pt x="122873" y="349907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تدرب و حل المسائل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55F89B-319F-427A-A702-CC43355D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37" y="2079291"/>
            <a:ext cx="6983604" cy="580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481356-3EFF-4858-B15C-284C28EF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06" y="2361363"/>
            <a:ext cx="1714739" cy="319940"/>
          </a:xfrm>
          <a:prstGeom prst="rect">
            <a:avLst/>
          </a:prstGeom>
        </p:spPr>
      </p:pic>
      <p:pic>
        <p:nvPicPr>
          <p:cNvPr id="8" name="صورة 7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12E76844-4988-4820-A32F-E6691E6FB33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88420" y="4612545"/>
            <a:ext cx="754407" cy="583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A9C2EC4C-F5D7-4FF3-BA14-DB38E7D8FE0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CC6D77-A909-4289-8CC0-B943B47723D7}"/>
              </a:ext>
            </a:extLst>
          </p:cNvPr>
          <p:cNvSpPr txBox="1"/>
          <p:nvPr/>
        </p:nvSpPr>
        <p:spPr>
          <a:xfrm>
            <a:off x="6561575" y="1523945"/>
            <a:ext cx="2029766" cy="369332"/>
          </a:xfrm>
          <a:custGeom>
            <a:avLst/>
            <a:gdLst>
              <a:gd name="connsiteX0" fmla="*/ 0 w 2029766"/>
              <a:gd name="connsiteY0" fmla="*/ 0 h 369332"/>
              <a:gd name="connsiteX1" fmla="*/ 507442 w 2029766"/>
              <a:gd name="connsiteY1" fmla="*/ 0 h 369332"/>
              <a:gd name="connsiteX2" fmla="*/ 1014883 w 2029766"/>
              <a:gd name="connsiteY2" fmla="*/ 0 h 369332"/>
              <a:gd name="connsiteX3" fmla="*/ 1522325 w 2029766"/>
              <a:gd name="connsiteY3" fmla="*/ 0 h 369332"/>
              <a:gd name="connsiteX4" fmla="*/ 2029766 w 2029766"/>
              <a:gd name="connsiteY4" fmla="*/ 0 h 369332"/>
              <a:gd name="connsiteX5" fmla="*/ 2029766 w 2029766"/>
              <a:gd name="connsiteY5" fmla="*/ 369332 h 369332"/>
              <a:gd name="connsiteX6" fmla="*/ 1583217 w 2029766"/>
              <a:gd name="connsiteY6" fmla="*/ 369332 h 369332"/>
              <a:gd name="connsiteX7" fmla="*/ 1055478 w 2029766"/>
              <a:gd name="connsiteY7" fmla="*/ 369332 h 369332"/>
              <a:gd name="connsiteX8" fmla="*/ 548037 w 2029766"/>
              <a:gd name="connsiteY8" fmla="*/ 369332 h 369332"/>
              <a:gd name="connsiteX9" fmla="*/ 0 w 2029766"/>
              <a:gd name="connsiteY9" fmla="*/ 369332 h 369332"/>
              <a:gd name="connsiteX10" fmla="*/ 0 w 2029766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9766" h="369332" extrusionOk="0">
                <a:moveTo>
                  <a:pt x="0" y="0"/>
                </a:moveTo>
                <a:cubicBezTo>
                  <a:pt x="149728" y="-12936"/>
                  <a:pt x="351164" y="51690"/>
                  <a:pt x="507442" y="0"/>
                </a:cubicBezTo>
                <a:cubicBezTo>
                  <a:pt x="663720" y="-51690"/>
                  <a:pt x="898302" y="30890"/>
                  <a:pt x="1014883" y="0"/>
                </a:cubicBezTo>
                <a:cubicBezTo>
                  <a:pt x="1131464" y="-30890"/>
                  <a:pt x="1356628" y="27437"/>
                  <a:pt x="1522325" y="0"/>
                </a:cubicBezTo>
                <a:cubicBezTo>
                  <a:pt x="1688022" y="-27437"/>
                  <a:pt x="1857497" y="52595"/>
                  <a:pt x="2029766" y="0"/>
                </a:cubicBezTo>
                <a:cubicBezTo>
                  <a:pt x="2072040" y="110068"/>
                  <a:pt x="1988389" y="209510"/>
                  <a:pt x="2029766" y="369332"/>
                </a:cubicBezTo>
                <a:cubicBezTo>
                  <a:pt x="1935606" y="382724"/>
                  <a:pt x="1702698" y="317966"/>
                  <a:pt x="1583217" y="369332"/>
                </a:cubicBezTo>
                <a:cubicBezTo>
                  <a:pt x="1463736" y="420698"/>
                  <a:pt x="1185255" y="331640"/>
                  <a:pt x="1055478" y="369332"/>
                </a:cubicBezTo>
                <a:cubicBezTo>
                  <a:pt x="925701" y="407024"/>
                  <a:pt x="740464" y="322785"/>
                  <a:pt x="548037" y="369332"/>
                </a:cubicBezTo>
                <a:cubicBezTo>
                  <a:pt x="355610" y="415879"/>
                  <a:pt x="122873" y="349907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تدرب و حل المسائل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B481356-3EFF-4858-B15C-284C28EF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06" y="2361363"/>
            <a:ext cx="1714739" cy="31994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FC0F790-5084-486F-8C7D-8B05BBA1D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362" y="2028905"/>
            <a:ext cx="6310365" cy="6523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EA91971-C365-436E-8574-7C80A2C59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521" y="2345096"/>
            <a:ext cx="1486107" cy="352474"/>
          </a:xfrm>
          <a:prstGeom prst="rect">
            <a:avLst/>
          </a:prstGeom>
        </p:spPr>
      </p:pic>
      <p:pic>
        <p:nvPicPr>
          <p:cNvPr id="10" name="صورة 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196E5BDD-8CBC-41F3-B946-107B79CF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07565" y="4634143"/>
            <a:ext cx="708278" cy="5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E5EF75FA-01A0-4741-A544-71D5AA8F1ED5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EA66EF-68E9-4734-9A83-893E2A4AF403}"/>
              </a:ext>
            </a:extLst>
          </p:cNvPr>
          <p:cNvSpPr txBox="1"/>
          <p:nvPr/>
        </p:nvSpPr>
        <p:spPr>
          <a:xfrm>
            <a:off x="6256035" y="1664622"/>
            <a:ext cx="2120202" cy="369332"/>
          </a:xfrm>
          <a:custGeom>
            <a:avLst/>
            <a:gdLst>
              <a:gd name="connsiteX0" fmla="*/ 0 w 2120202"/>
              <a:gd name="connsiteY0" fmla="*/ 0 h 369332"/>
              <a:gd name="connsiteX1" fmla="*/ 530051 w 2120202"/>
              <a:gd name="connsiteY1" fmla="*/ 0 h 369332"/>
              <a:gd name="connsiteX2" fmla="*/ 1060101 w 2120202"/>
              <a:gd name="connsiteY2" fmla="*/ 0 h 369332"/>
              <a:gd name="connsiteX3" fmla="*/ 1590152 w 2120202"/>
              <a:gd name="connsiteY3" fmla="*/ 0 h 369332"/>
              <a:gd name="connsiteX4" fmla="*/ 2120202 w 2120202"/>
              <a:gd name="connsiteY4" fmla="*/ 0 h 369332"/>
              <a:gd name="connsiteX5" fmla="*/ 2120202 w 2120202"/>
              <a:gd name="connsiteY5" fmla="*/ 369332 h 369332"/>
              <a:gd name="connsiteX6" fmla="*/ 1653758 w 2120202"/>
              <a:gd name="connsiteY6" fmla="*/ 369332 h 369332"/>
              <a:gd name="connsiteX7" fmla="*/ 1102505 w 2120202"/>
              <a:gd name="connsiteY7" fmla="*/ 369332 h 369332"/>
              <a:gd name="connsiteX8" fmla="*/ 572455 w 2120202"/>
              <a:gd name="connsiteY8" fmla="*/ 369332 h 369332"/>
              <a:gd name="connsiteX9" fmla="*/ 0 w 2120202"/>
              <a:gd name="connsiteY9" fmla="*/ 369332 h 369332"/>
              <a:gd name="connsiteX10" fmla="*/ 0 w 2120202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0202" h="369332" extrusionOk="0">
                <a:moveTo>
                  <a:pt x="0" y="0"/>
                </a:moveTo>
                <a:cubicBezTo>
                  <a:pt x="247624" y="-22818"/>
                  <a:pt x="272006" y="1261"/>
                  <a:pt x="530051" y="0"/>
                </a:cubicBezTo>
                <a:cubicBezTo>
                  <a:pt x="788096" y="-1261"/>
                  <a:pt x="948923" y="47627"/>
                  <a:pt x="1060101" y="0"/>
                </a:cubicBezTo>
                <a:cubicBezTo>
                  <a:pt x="1171279" y="-47627"/>
                  <a:pt x="1439137" y="12595"/>
                  <a:pt x="1590152" y="0"/>
                </a:cubicBezTo>
                <a:cubicBezTo>
                  <a:pt x="1741167" y="-12595"/>
                  <a:pt x="1973174" y="58374"/>
                  <a:pt x="2120202" y="0"/>
                </a:cubicBezTo>
                <a:cubicBezTo>
                  <a:pt x="2162476" y="110068"/>
                  <a:pt x="2078825" y="209510"/>
                  <a:pt x="2120202" y="369332"/>
                </a:cubicBezTo>
                <a:cubicBezTo>
                  <a:pt x="2015333" y="387320"/>
                  <a:pt x="1806950" y="364778"/>
                  <a:pt x="1653758" y="369332"/>
                </a:cubicBezTo>
                <a:cubicBezTo>
                  <a:pt x="1500566" y="373886"/>
                  <a:pt x="1270405" y="341466"/>
                  <a:pt x="1102505" y="369332"/>
                </a:cubicBezTo>
                <a:cubicBezTo>
                  <a:pt x="934605" y="397198"/>
                  <a:pt x="741464" y="349440"/>
                  <a:pt x="572455" y="369332"/>
                </a:cubicBezTo>
                <a:cubicBezTo>
                  <a:pt x="403446" y="389224"/>
                  <a:pt x="120576" y="318868"/>
                  <a:pt x="0" y="369332"/>
                </a:cubicBezTo>
                <a:cubicBezTo>
                  <a:pt x="-1060" y="250094"/>
                  <a:pt x="11523" y="16900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مهارات التفكير العليا 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27643E7-024C-44D5-B063-6D07D3E09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64"/>
          <a:stretch/>
        </p:blipFill>
        <p:spPr>
          <a:xfrm>
            <a:off x="4696590" y="2235947"/>
            <a:ext cx="3565985" cy="67160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C9CECD0-E0B3-4D21-AC69-8BF6BEF5B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515" y="2561074"/>
            <a:ext cx="552527" cy="2953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D5B79CA-BC90-4F93-84E7-35B68E26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44" y="2033954"/>
            <a:ext cx="2808799" cy="1787418"/>
          </a:xfrm>
          <a:prstGeom prst="rect">
            <a:avLst/>
          </a:prstGeom>
        </p:spPr>
      </p:pic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D350265B-A476-42C8-99A6-550F3E968B0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-74141" y="0"/>
            <a:ext cx="930877" cy="7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F15832-7274-46CD-89CD-35EF4562A303}"/>
              </a:ext>
            </a:extLst>
          </p:cNvPr>
          <p:cNvSpPr txBox="1"/>
          <p:nvPr/>
        </p:nvSpPr>
        <p:spPr>
          <a:xfrm>
            <a:off x="6446793" y="1586909"/>
            <a:ext cx="1959429" cy="369332"/>
          </a:xfrm>
          <a:custGeom>
            <a:avLst/>
            <a:gdLst>
              <a:gd name="connsiteX0" fmla="*/ 0 w 1959429"/>
              <a:gd name="connsiteY0" fmla="*/ 0 h 369332"/>
              <a:gd name="connsiteX1" fmla="*/ 431074 w 1959429"/>
              <a:gd name="connsiteY1" fmla="*/ 0 h 369332"/>
              <a:gd name="connsiteX2" fmla="*/ 862149 w 1959429"/>
              <a:gd name="connsiteY2" fmla="*/ 0 h 369332"/>
              <a:gd name="connsiteX3" fmla="*/ 1352006 w 1959429"/>
              <a:gd name="connsiteY3" fmla="*/ 0 h 369332"/>
              <a:gd name="connsiteX4" fmla="*/ 1959429 w 1959429"/>
              <a:gd name="connsiteY4" fmla="*/ 0 h 369332"/>
              <a:gd name="connsiteX5" fmla="*/ 1959429 w 1959429"/>
              <a:gd name="connsiteY5" fmla="*/ 369332 h 369332"/>
              <a:gd name="connsiteX6" fmla="*/ 1489166 w 1959429"/>
              <a:gd name="connsiteY6" fmla="*/ 369332 h 369332"/>
              <a:gd name="connsiteX7" fmla="*/ 979715 w 1959429"/>
              <a:gd name="connsiteY7" fmla="*/ 369332 h 369332"/>
              <a:gd name="connsiteX8" fmla="*/ 529046 w 1959429"/>
              <a:gd name="connsiteY8" fmla="*/ 369332 h 369332"/>
              <a:gd name="connsiteX9" fmla="*/ 0 w 1959429"/>
              <a:gd name="connsiteY9" fmla="*/ 369332 h 369332"/>
              <a:gd name="connsiteX10" fmla="*/ 0 w 195942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369332" extrusionOk="0">
                <a:moveTo>
                  <a:pt x="0" y="0"/>
                </a:moveTo>
                <a:cubicBezTo>
                  <a:pt x="104454" y="-28079"/>
                  <a:pt x="304337" y="44138"/>
                  <a:pt x="431074" y="0"/>
                </a:cubicBezTo>
                <a:cubicBezTo>
                  <a:pt x="557811" y="-44138"/>
                  <a:pt x="649229" y="8975"/>
                  <a:pt x="862149" y="0"/>
                </a:cubicBezTo>
                <a:cubicBezTo>
                  <a:pt x="1075069" y="-8975"/>
                  <a:pt x="1188789" y="9117"/>
                  <a:pt x="1352006" y="0"/>
                </a:cubicBezTo>
                <a:cubicBezTo>
                  <a:pt x="1515223" y="-9117"/>
                  <a:pt x="1712984" y="30407"/>
                  <a:pt x="1959429" y="0"/>
                </a:cubicBezTo>
                <a:cubicBezTo>
                  <a:pt x="2000186" y="105536"/>
                  <a:pt x="1933648" y="217565"/>
                  <a:pt x="1959429" y="369332"/>
                </a:cubicBezTo>
                <a:cubicBezTo>
                  <a:pt x="1748149" y="386526"/>
                  <a:pt x="1638993" y="365355"/>
                  <a:pt x="1489166" y="369332"/>
                </a:cubicBezTo>
                <a:cubicBezTo>
                  <a:pt x="1339339" y="373309"/>
                  <a:pt x="1193964" y="358407"/>
                  <a:pt x="979715" y="369332"/>
                </a:cubicBezTo>
                <a:cubicBezTo>
                  <a:pt x="765466" y="380257"/>
                  <a:pt x="679469" y="343250"/>
                  <a:pt x="529046" y="369332"/>
                </a:cubicBezTo>
                <a:cubicBezTo>
                  <a:pt x="378623" y="395414"/>
                  <a:pt x="238494" y="366994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تدريب على الاختبار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A5EED4E-A6ED-4AC6-A035-E494F7758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57" y="2121966"/>
            <a:ext cx="4092252" cy="16640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A35036A-AEB5-4557-B394-AF513EA0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717" y="2839069"/>
            <a:ext cx="571580" cy="22981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D9E9F5A-FFDE-4137-A5B7-06036FAC1CE0}"/>
              </a:ext>
            </a:extLst>
          </p:cNvPr>
          <p:cNvSpPr txBox="1"/>
          <p:nvPr/>
        </p:nvSpPr>
        <p:spPr>
          <a:xfrm>
            <a:off x="5596932" y="1586909"/>
            <a:ext cx="1125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تحصيلي</a:t>
            </a:r>
          </a:p>
        </p:txBody>
      </p:sp>
      <p:pic>
        <p:nvPicPr>
          <p:cNvPr id="15" name="صورة 14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8F674F08-0506-4F72-86E1-CAD8C1A4B04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8314" y="4390573"/>
            <a:ext cx="833624" cy="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15F91483-3251-4069-B666-A0E642F8CCF0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35036A-AEB5-4557-B394-AF513EA0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3040904"/>
            <a:ext cx="571580" cy="2298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4AEF102-778C-4E6C-81DC-F1C18D22D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230" y="2094498"/>
            <a:ext cx="4356992" cy="15913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BEA332-3EA7-4027-9565-96F58AD9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077" y="2717992"/>
            <a:ext cx="571580" cy="22981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FD1D853-1783-4D8D-9FEF-23243B170756}"/>
              </a:ext>
            </a:extLst>
          </p:cNvPr>
          <p:cNvSpPr txBox="1"/>
          <p:nvPr/>
        </p:nvSpPr>
        <p:spPr>
          <a:xfrm>
            <a:off x="6446793" y="1586909"/>
            <a:ext cx="1959429" cy="369332"/>
          </a:xfrm>
          <a:custGeom>
            <a:avLst/>
            <a:gdLst>
              <a:gd name="connsiteX0" fmla="*/ 0 w 1959429"/>
              <a:gd name="connsiteY0" fmla="*/ 0 h 369332"/>
              <a:gd name="connsiteX1" fmla="*/ 431074 w 1959429"/>
              <a:gd name="connsiteY1" fmla="*/ 0 h 369332"/>
              <a:gd name="connsiteX2" fmla="*/ 862149 w 1959429"/>
              <a:gd name="connsiteY2" fmla="*/ 0 h 369332"/>
              <a:gd name="connsiteX3" fmla="*/ 1352006 w 1959429"/>
              <a:gd name="connsiteY3" fmla="*/ 0 h 369332"/>
              <a:gd name="connsiteX4" fmla="*/ 1959429 w 1959429"/>
              <a:gd name="connsiteY4" fmla="*/ 0 h 369332"/>
              <a:gd name="connsiteX5" fmla="*/ 1959429 w 1959429"/>
              <a:gd name="connsiteY5" fmla="*/ 369332 h 369332"/>
              <a:gd name="connsiteX6" fmla="*/ 1489166 w 1959429"/>
              <a:gd name="connsiteY6" fmla="*/ 369332 h 369332"/>
              <a:gd name="connsiteX7" fmla="*/ 979715 w 1959429"/>
              <a:gd name="connsiteY7" fmla="*/ 369332 h 369332"/>
              <a:gd name="connsiteX8" fmla="*/ 529046 w 1959429"/>
              <a:gd name="connsiteY8" fmla="*/ 369332 h 369332"/>
              <a:gd name="connsiteX9" fmla="*/ 0 w 1959429"/>
              <a:gd name="connsiteY9" fmla="*/ 369332 h 369332"/>
              <a:gd name="connsiteX10" fmla="*/ 0 w 1959429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9429" h="369332" extrusionOk="0">
                <a:moveTo>
                  <a:pt x="0" y="0"/>
                </a:moveTo>
                <a:cubicBezTo>
                  <a:pt x="104454" y="-28079"/>
                  <a:pt x="304337" y="44138"/>
                  <a:pt x="431074" y="0"/>
                </a:cubicBezTo>
                <a:cubicBezTo>
                  <a:pt x="557811" y="-44138"/>
                  <a:pt x="649229" y="8975"/>
                  <a:pt x="862149" y="0"/>
                </a:cubicBezTo>
                <a:cubicBezTo>
                  <a:pt x="1075069" y="-8975"/>
                  <a:pt x="1188789" y="9117"/>
                  <a:pt x="1352006" y="0"/>
                </a:cubicBezTo>
                <a:cubicBezTo>
                  <a:pt x="1515223" y="-9117"/>
                  <a:pt x="1712984" y="30407"/>
                  <a:pt x="1959429" y="0"/>
                </a:cubicBezTo>
                <a:cubicBezTo>
                  <a:pt x="2000186" y="105536"/>
                  <a:pt x="1933648" y="217565"/>
                  <a:pt x="1959429" y="369332"/>
                </a:cubicBezTo>
                <a:cubicBezTo>
                  <a:pt x="1748149" y="386526"/>
                  <a:pt x="1638993" y="365355"/>
                  <a:pt x="1489166" y="369332"/>
                </a:cubicBezTo>
                <a:cubicBezTo>
                  <a:pt x="1339339" y="373309"/>
                  <a:pt x="1193964" y="358407"/>
                  <a:pt x="979715" y="369332"/>
                </a:cubicBezTo>
                <a:cubicBezTo>
                  <a:pt x="765466" y="380257"/>
                  <a:pt x="679469" y="343250"/>
                  <a:pt x="529046" y="369332"/>
                </a:cubicBezTo>
                <a:cubicBezTo>
                  <a:pt x="378623" y="395414"/>
                  <a:pt x="238494" y="366994"/>
                  <a:pt x="0" y="369332"/>
                </a:cubicBezTo>
                <a:cubicBezTo>
                  <a:pt x="-17854" y="241693"/>
                  <a:pt x="13297" y="7557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تدريب على الاختبار :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4DF330-0491-484E-826D-3FE3DE52CB57}"/>
              </a:ext>
            </a:extLst>
          </p:cNvPr>
          <p:cNvSpPr txBox="1"/>
          <p:nvPr/>
        </p:nvSpPr>
        <p:spPr>
          <a:xfrm>
            <a:off x="5596932" y="1586909"/>
            <a:ext cx="1125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تحصيلي</a:t>
            </a:r>
          </a:p>
        </p:txBody>
      </p:sp>
      <p:pic>
        <p:nvPicPr>
          <p:cNvPr id="12" name="صورة 1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EA647807-F463-4485-828D-A68587F6038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8362" y="4379902"/>
            <a:ext cx="833624" cy="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7ECAC91-5BB3-4E0A-8D26-4D432B35F25E}"/>
              </a:ext>
            </a:extLst>
          </p:cNvPr>
          <p:cNvSpPr txBox="1"/>
          <p:nvPr/>
        </p:nvSpPr>
        <p:spPr>
          <a:xfrm>
            <a:off x="712788" y="1675722"/>
            <a:ext cx="79282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يزين بعض الأشخاص شاشات حواسيبهم باستعمال صور شخصية لهم , وذلك بوضع صورة بحجمها الأصلي في وسط الشاشة , أو بتكبيرها لتملأ الشاشة , إلا أن الطريقة الثانية تُظهر الصورة مشوهةً ؛ لأن الصورة الأصلية و الصورة الجديدة لا تكونان متشابهتين هندسيًا.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9D735C-34D9-480A-AF82-DAA2313190CC}"/>
              </a:ext>
            </a:extLst>
          </p:cNvPr>
          <p:cNvSpPr txBox="1"/>
          <p:nvPr/>
        </p:nvSpPr>
        <p:spPr>
          <a:xfrm>
            <a:off x="7496410" y="1275612"/>
            <a:ext cx="869923" cy="400110"/>
          </a:xfrm>
          <a:custGeom>
            <a:avLst/>
            <a:gdLst>
              <a:gd name="connsiteX0" fmla="*/ 0 w 869923"/>
              <a:gd name="connsiteY0" fmla="*/ 0 h 400110"/>
              <a:gd name="connsiteX1" fmla="*/ 426262 w 869923"/>
              <a:gd name="connsiteY1" fmla="*/ 0 h 400110"/>
              <a:gd name="connsiteX2" fmla="*/ 869923 w 869923"/>
              <a:gd name="connsiteY2" fmla="*/ 0 h 400110"/>
              <a:gd name="connsiteX3" fmla="*/ 869923 w 869923"/>
              <a:gd name="connsiteY3" fmla="*/ 400110 h 400110"/>
              <a:gd name="connsiteX4" fmla="*/ 434962 w 869923"/>
              <a:gd name="connsiteY4" fmla="*/ 400110 h 400110"/>
              <a:gd name="connsiteX5" fmla="*/ 0 w 869923"/>
              <a:gd name="connsiteY5" fmla="*/ 400110 h 400110"/>
              <a:gd name="connsiteX6" fmla="*/ 0 w 869923"/>
              <a:gd name="connsiteY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23" h="400110" extrusionOk="0">
                <a:moveTo>
                  <a:pt x="0" y="0"/>
                </a:moveTo>
                <a:cubicBezTo>
                  <a:pt x="119928" y="-18177"/>
                  <a:pt x="268519" y="732"/>
                  <a:pt x="426262" y="0"/>
                </a:cubicBezTo>
                <a:cubicBezTo>
                  <a:pt x="584005" y="-732"/>
                  <a:pt x="720395" y="5006"/>
                  <a:pt x="869923" y="0"/>
                </a:cubicBezTo>
                <a:cubicBezTo>
                  <a:pt x="886585" y="141898"/>
                  <a:pt x="862628" y="266726"/>
                  <a:pt x="869923" y="400110"/>
                </a:cubicBezTo>
                <a:cubicBezTo>
                  <a:pt x="710160" y="432959"/>
                  <a:pt x="594304" y="369893"/>
                  <a:pt x="434962" y="400110"/>
                </a:cubicBezTo>
                <a:cubicBezTo>
                  <a:pt x="275620" y="430327"/>
                  <a:pt x="174288" y="355796"/>
                  <a:pt x="0" y="400110"/>
                </a:cubicBezTo>
                <a:cubicBezTo>
                  <a:pt x="-20658" y="245219"/>
                  <a:pt x="39936" y="119206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لماذا ؟</a:t>
            </a:r>
          </a:p>
        </p:txBody>
      </p:sp>
      <p:sp>
        <p:nvSpPr>
          <p:cNvPr id="11" name="Google Shape;1165;p29">
            <a:extLst>
              <a:ext uri="{FF2B5EF4-FFF2-40B4-BE49-F238E27FC236}">
                <a16:creationId xmlns:a16="http://schemas.microsoft.com/office/drawing/2014/main" id="{8FFC5549-13A7-4C34-BC85-D151A216E0FF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B9E6BB3-3CB3-456F-A020-2F62D7F7D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7" y="2815191"/>
            <a:ext cx="3516019" cy="163306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0F3FF3D-374B-40A7-9245-93398C25FFD6}"/>
              </a:ext>
            </a:extLst>
          </p:cNvPr>
          <p:cNvSpPr txBox="1"/>
          <p:nvPr/>
        </p:nvSpPr>
        <p:spPr>
          <a:xfrm>
            <a:off x="3794760" y="2815191"/>
            <a:ext cx="491077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1- في أي اتجاه كبرت الصورة ؟</a:t>
            </a:r>
          </a:p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 </a:t>
            </a:r>
          </a:p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2- لماذا تشوه الصورة عندما يتم تكبيرها لتملأ الشاشة ؟</a:t>
            </a:r>
            <a:endParaRPr lang="es-CO" sz="1600" dirty="0">
              <a:solidFill>
                <a:srgbClr val="EC8353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  <a:p>
            <a:pPr algn="r"/>
            <a:endParaRPr lang="ar-SA" sz="1600" dirty="0">
              <a:solidFill>
                <a:srgbClr val="EC8353"/>
              </a:solidFill>
              <a:latin typeface="Rosemary" panose="02000500040000020004" pitchFamily="2" charset="0"/>
              <a:ea typeface="Rosemary" panose="02000500040000020004" pitchFamily="2" charset="0"/>
              <a:cs typeface="Rosemary" panose="02000500040000020004" pitchFamily="2" charset="0"/>
            </a:endParaRPr>
          </a:p>
          <a:p>
            <a:pPr algn="r"/>
            <a:r>
              <a:rPr lang="ar-SA" sz="16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3- ما الطرق الأخرى التي يمكن أن تستعمل بها الصورة ؛ لتملأ الشاشة من دون أن تتشوه ؟</a:t>
            </a:r>
          </a:p>
        </p:txBody>
      </p:sp>
      <p:pic>
        <p:nvPicPr>
          <p:cNvPr id="9" name="صورة 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5E1DC3BC-3244-4073-AC70-0D7C922F285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4637" y="-49372"/>
            <a:ext cx="830052" cy="64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0BA1F9E2-2B45-444D-88B2-3C2CA2561E7B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F6FE83B-5BB8-4FB0-B02B-2991BFEAAAD1}"/>
              </a:ext>
            </a:extLst>
          </p:cNvPr>
          <p:cNvSpPr txBox="1"/>
          <p:nvPr/>
        </p:nvSpPr>
        <p:spPr>
          <a:xfrm>
            <a:off x="949740" y="1214057"/>
            <a:ext cx="7625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تحديد المضلعات المتشابهة :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ea typeface="Rosemary" panose="02000500040000020004" pitchFamily="2" charset="0"/>
                <a:cs typeface="Molhim" panose="02000500000000000000" pitchFamily="2" charset="-78"/>
              </a:rPr>
              <a:t>المضلعات المتشابهة لها الشكل نفسه , ولكن ليس بالضرورة أن يكون لها القياسات نفسها . 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1171B70-3472-49C7-8FC5-F923FDD91A79}"/>
              </a:ext>
            </a:extLst>
          </p:cNvPr>
          <p:cNvGrpSpPr/>
          <p:nvPr/>
        </p:nvGrpSpPr>
        <p:grpSpPr>
          <a:xfrm>
            <a:off x="574563" y="1916273"/>
            <a:ext cx="7746303" cy="1470796"/>
            <a:chOff x="540959" y="2053683"/>
            <a:chExt cx="7746303" cy="1470796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0E9D626E-865A-40BE-8786-30E2330863A1}"/>
                </a:ext>
              </a:extLst>
            </p:cNvPr>
            <p:cNvSpPr txBox="1"/>
            <p:nvPr/>
          </p:nvSpPr>
          <p:spPr>
            <a:xfrm>
              <a:off x="3136614" y="2053683"/>
              <a:ext cx="2960344" cy="400110"/>
            </a:xfrm>
            <a:custGeom>
              <a:avLst/>
              <a:gdLst>
                <a:gd name="connsiteX0" fmla="*/ 0 w 2960344"/>
                <a:gd name="connsiteY0" fmla="*/ 0 h 400110"/>
                <a:gd name="connsiteX1" fmla="*/ 592069 w 2960344"/>
                <a:gd name="connsiteY1" fmla="*/ 0 h 400110"/>
                <a:gd name="connsiteX2" fmla="*/ 1184138 w 2960344"/>
                <a:gd name="connsiteY2" fmla="*/ 0 h 400110"/>
                <a:gd name="connsiteX3" fmla="*/ 1835413 w 2960344"/>
                <a:gd name="connsiteY3" fmla="*/ 0 h 400110"/>
                <a:gd name="connsiteX4" fmla="*/ 2397879 w 2960344"/>
                <a:gd name="connsiteY4" fmla="*/ 0 h 400110"/>
                <a:gd name="connsiteX5" fmla="*/ 2960344 w 2960344"/>
                <a:gd name="connsiteY5" fmla="*/ 0 h 400110"/>
                <a:gd name="connsiteX6" fmla="*/ 2960344 w 2960344"/>
                <a:gd name="connsiteY6" fmla="*/ 400110 h 400110"/>
                <a:gd name="connsiteX7" fmla="*/ 2427482 w 2960344"/>
                <a:gd name="connsiteY7" fmla="*/ 400110 h 400110"/>
                <a:gd name="connsiteX8" fmla="*/ 1924224 w 2960344"/>
                <a:gd name="connsiteY8" fmla="*/ 400110 h 400110"/>
                <a:gd name="connsiteX9" fmla="*/ 1391362 w 2960344"/>
                <a:gd name="connsiteY9" fmla="*/ 400110 h 400110"/>
                <a:gd name="connsiteX10" fmla="*/ 888103 w 2960344"/>
                <a:gd name="connsiteY10" fmla="*/ 400110 h 400110"/>
                <a:gd name="connsiteX11" fmla="*/ 0 w 2960344"/>
                <a:gd name="connsiteY11" fmla="*/ 400110 h 400110"/>
                <a:gd name="connsiteX12" fmla="*/ 0 w 2960344"/>
                <a:gd name="connsiteY12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0344" h="400110" extrusionOk="0">
                  <a:moveTo>
                    <a:pt x="0" y="0"/>
                  </a:moveTo>
                  <a:cubicBezTo>
                    <a:pt x="186162" y="-38747"/>
                    <a:pt x="364371" y="10028"/>
                    <a:pt x="592069" y="0"/>
                  </a:cubicBezTo>
                  <a:cubicBezTo>
                    <a:pt x="819767" y="-10028"/>
                    <a:pt x="894796" y="59579"/>
                    <a:pt x="1184138" y="0"/>
                  </a:cubicBezTo>
                  <a:cubicBezTo>
                    <a:pt x="1473480" y="-59579"/>
                    <a:pt x="1576123" y="7692"/>
                    <a:pt x="1835413" y="0"/>
                  </a:cubicBezTo>
                  <a:cubicBezTo>
                    <a:pt x="2094703" y="-7692"/>
                    <a:pt x="2136351" y="62118"/>
                    <a:pt x="2397879" y="0"/>
                  </a:cubicBezTo>
                  <a:cubicBezTo>
                    <a:pt x="2659407" y="-62118"/>
                    <a:pt x="2823416" y="51174"/>
                    <a:pt x="2960344" y="0"/>
                  </a:cubicBezTo>
                  <a:cubicBezTo>
                    <a:pt x="3003662" y="94515"/>
                    <a:pt x="2929168" y="213291"/>
                    <a:pt x="2960344" y="400110"/>
                  </a:cubicBezTo>
                  <a:cubicBezTo>
                    <a:pt x="2839204" y="460273"/>
                    <a:pt x="2608508" y="364090"/>
                    <a:pt x="2427482" y="400110"/>
                  </a:cubicBezTo>
                  <a:cubicBezTo>
                    <a:pt x="2246456" y="436130"/>
                    <a:pt x="2101766" y="344831"/>
                    <a:pt x="1924224" y="400110"/>
                  </a:cubicBezTo>
                  <a:cubicBezTo>
                    <a:pt x="1746682" y="455389"/>
                    <a:pt x="1506861" y="337671"/>
                    <a:pt x="1391362" y="400110"/>
                  </a:cubicBezTo>
                  <a:cubicBezTo>
                    <a:pt x="1275863" y="462549"/>
                    <a:pt x="1084311" y="380581"/>
                    <a:pt x="888103" y="400110"/>
                  </a:cubicBezTo>
                  <a:cubicBezTo>
                    <a:pt x="691895" y="419639"/>
                    <a:pt x="338876" y="385356"/>
                    <a:pt x="0" y="400110"/>
                  </a:cubicBezTo>
                  <a:cubicBezTo>
                    <a:pt x="-31779" y="217856"/>
                    <a:pt x="8380" y="134463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784717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solidFill>
                    <a:srgbClr val="334D80"/>
                  </a:solidFill>
                  <a:latin typeface="AlHor" panose="02060603050605020204" pitchFamily="18" charset="-78"/>
                  <a:cs typeface="AlHor" panose="02060603050605020204" pitchFamily="18" charset="-78"/>
                </a:rPr>
                <a:t>يتشابه مضلعان إذا وفقط إذا كانت  </a:t>
              </a:r>
            </a:p>
          </p:txBody>
        </p: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65527E5B-E1EE-4965-98C5-C7CE74F95C42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6096958" y="2249265"/>
              <a:ext cx="1197026" cy="4473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8CF0B95-1D72-4D1E-80C5-9C5B482E3516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884486" y="2253738"/>
              <a:ext cx="1252128" cy="0"/>
            </a:xfrm>
            <a:prstGeom prst="line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>
              <a:extLst>
                <a:ext uri="{FF2B5EF4-FFF2-40B4-BE49-F238E27FC236}">
                  <a16:creationId xmlns:a16="http://schemas.microsoft.com/office/drawing/2014/main" id="{8AC09D6F-C748-49CA-AF85-8C8B40AEEA92}"/>
                </a:ext>
              </a:extLst>
            </p:cNvPr>
            <p:cNvCxnSpPr>
              <a:cxnSpLocks/>
            </p:cNvCxnSpPr>
            <p:nvPr/>
          </p:nvCxnSpPr>
          <p:spPr>
            <a:xfrm>
              <a:off x="7293984" y="2253738"/>
              <a:ext cx="0" cy="840336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كسهم مستقيم 22">
              <a:extLst>
                <a:ext uri="{FF2B5EF4-FFF2-40B4-BE49-F238E27FC236}">
                  <a16:creationId xmlns:a16="http://schemas.microsoft.com/office/drawing/2014/main" id="{CD58999A-F9E4-430F-94B6-70D49DDF1BEC}"/>
                </a:ext>
              </a:extLst>
            </p:cNvPr>
            <p:cNvCxnSpPr>
              <a:cxnSpLocks/>
            </p:cNvCxnSpPr>
            <p:nvPr/>
          </p:nvCxnSpPr>
          <p:spPr>
            <a:xfrm>
              <a:off x="1884486" y="2249265"/>
              <a:ext cx="0" cy="840336"/>
            </a:xfrm>
            <a:prstGeom prst="straightConnector1">
              <a:avLst/>
            </a:prstGeom>
            <a:ln w="19050">
              <a:solidFill>
                <a:schemeClr val="bg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64FEA1B-BE94-41EC-B4EB-655623A12A61}"/>
                </a:ext>
              </a:extLst>
            </p:cNvPr>
            <p:cNvSpPr txBox="1"/>
            <p:nvPr/>
          </p:nvSpPr>
          <p:spPr>
            <a:xfrm>
              <a:off x="6096958" y="3155147"/>
              <a:ext cx="2190304" cy="369332"/>
            </a:xfrm>
            <a:custGeom>
              <a:avLst/>
              <a:gdLst>
                <a:gd name="connsiteX0" fmla="*/ 0 w 2190304"/>
                <a:gd name="connsiteY0" fmla="*/ 0 h 369332"/>
                <a:gd name="connsiteX1" fmla="*/ 591382 w 2190304"/>
                <a:gd name="connsiteY1" fmla="*/ 0 h 369332"/>
                <a:gd name="connsiteX2" fmla="*/ 1095152 w 2190304"/>
                <a:gd name="connsiteY2" fmla="*/ 0 h 369332"/>
                <a:gd name="connsiteX3" fmla="*/ 1664631 w 2190304"/>
                <a:gd name="connsiteY3" fmla="*/ 0 h 369332"/>
                <a:gd name="connsiteX4" fmla="*/ 2190304 w 2190304"/>
                <a:gd name="connsiteY4" fmla="*/ 0 h 369332"/>
                <a:gd name="connsiteX5" fmla="*/ 2190304 w 2190304"/>
                <a:gd name="connsiteY5" fmla="*/ 369332 h 369332"/>
                <a:gd name="connsiteX6" fmla="*/ 1620825 w 2190304"/>
                <a:gd name="connsiteY6" fmla="*/ 369332 h 369332"/>
                <a:gd name="connsiteX7" fmla="*/ 1051346 w 2190304"/>
                <a:gd name="connsiteY7" fmla="*/ 369332 h 369332"/>
                <a:gd name="connsiteX8" fmla="*/ 0 w 2190304"/>
                <a:gd name="connsiteY8" fmla="*/ 369332 h 369332"/>
                <a:gd name="connsiteX9" fmla="*/ 0 w 2190304"/>
                <a:gd name="connsiteY9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0304" h="369332" extrusionOk="0">
                  <a:moveTo>
                    <a:pt x="0" y="0"/>
                  </a:moveTo>
                  <a:cubicBezTo>
                    <a:pt x="130287" y="-28347"/>
                    <a:pt x="454022" y="50224"/>
                    <a:pt x="591382" y="0"/>
                  </a:cubicBezTo>
                  <a:cubicBezTo>
                    <a:pt x="728742" y="-50224"/>
                    <a:pt x="886511" y="55333"/>
                    <a:pt x="1095152" y="0"/>
                  </a:cubicBezTo>
                  <a:cubicBezTo>
                    <a:pt x="1303793" y="-55333"/>
                    <a:pt x="1473586" y="34785"/>
                    <a:pt x="1664631" y="0"/>
                  </a:cubicBezTo>
                  <a:cubicBezTo>
                    <a:pt x="1855676" y="-34785"/>
                    <a:pt x="2044207" y="34025"/>
                    <a:pt x="2190304" y="0"/>
                  </a:cubicBezTo>
                  <a:cubicBezTo>
                    <a:pt x="2221997" y="97518"/>
                    <a:pt x="2152159" y="262133"/>
                    <a:pt x="2190304" y="369332"/>
                  </a:cubicBezTo>
                  <a:cubicBezTo>
                    <a:pt x="1911095" y="431489"/>
                    <a:pt x="1766042" y="357935"/>
                    <a:pt x="1620825" y="369332"/>
                  </a:cubicBezTo>
                  <a:cubicBezTo>
                    <a:pt x="1475608" y="380729"/>
                    <a:pt x="1325407" y="327661"/>
                    <a:pt x="1051346" y="369332"/>
                  </a:cubicBezTo>
                  <a:cubicBezTo>
                    <a:pt x="777285" y="411003"/>
                    <a:pt x="454901" y="345380"/>
                    <a:pt x="0" y="369332"/>
                  </a:cubicBezTo>
                  <a:cubicBezTo>
                    <a:pt x="-23397" y="217444"/>
                    <a:pt x="42703" y="13325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242369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ar-SA" sz="1800" dirty="0">
                  <a:solidFill>
                    <a:srgbClr val="334D80"/>
                  </a:solidFill>
                  <a:latin typeface="AlHor" panose="02060603050605020204" pitchFamily="18" charset="-78"/>
                  <a:cs typeface="AlHor" panose="02060603050605020204" pitchFamily="18" charset="-78"/>
                </a:rPr>
                <a:t>إذا كانت زواياهما متطابقة  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1FAB766-2147-4179-9DCC-1D120961DABB}"/>
                </a:ext>
              </a:extLst>
            </p:cNvPr>
            <p:cNvSpPr txBox="1"/>
            <p:nvPr/>
          </p:nvSpPr>
          <p:spPr>
            <a:xfrm>
              <a:off x="540959" y="3155147"/>
              <a:ext cx="2687055" cy="369332"/>
            </a:xfrm>
            <a:custGeom>
              <a:avLst/>
              <a:gdLst>
                <a:gd name="connsiteX0" fmla="*/ 0 w 2687055"/>
                <a:gd name="connsiteY0" fmla="*/ 0 h 369332"/>
                <a:gd name="connsiteX1" fmla="*/ 591152 w 2687055"/>
                <a:gd name="connsiteY1" fmla="*/ 0 h 369332"/>
                <a:gd name="connsiteX2" fmla="*/ 1074822 w 2687055"/>
                <a:gd name="connsiteY2" fmla="*/ 0 h 369332"/>
                <a:gd name="connsiteX3" fmla="*/ 1639104 w 2687055"/>
                <a:gd name="connsiteY3" fmla="*/ 0 h 369332"/>
                <a:gd name="connsiteX4" fmla="*/ 2149644 w 2687055"/>
                <a:gd name="connsiteY4" fmla="*/ 0 h 369332"/>
                <a:gd name="connsiteX5" fmla="*/ 2687055 w 2687055"/>
                <a:gd name="connsiteY5" fmla="*/ 0 h 369332"/>
                <a:gd name="connsiteX6" fmla="*/ 2687055 w 2687055"/>
                <a:gd name="connsiteY6" fmla="*/ 369332 h 369332"/>
                <a:gd name="connsiteX7" fmla="*/ 2203385 w 2687055"/>
                <a:gd name="connsiteY7" fmla="*/ 369332 h 369332"/>
                <a:gd name="connsiteX8" fmla="*/ 1612233 w 2687055"/>
                <a:gd name="connsiteY8" fmla="*/ 369332 h 369332"/>
                <a:gd name="connsiteX9" fmla="*/ 1101693 w 2687055"/>
                <a:gd name="connsiteY9" fmla="*/ 369332 h 369332"/>
                <a:gd name="connsiteX10" fmla="*/ 618023 w 2687055"/>
                <a:gd name="connsiteY10" fmla="*/ 369332 h 369332"/>
                <a:gd name="connsiteX11" fmla="*/ 0 w 2687055"/>
                <a:gd name="connsiteY11" fmla="*/ 369332 h 369332"/>
                <a:gd name="connsiteX12" fmla="*/ 0 w 2687055"/>
                <a:gd name="connsiteY12" fmla="*/ 0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55" h="369332" extrusionOk="0">
                  <a:moveTo>
                    <a:pt x="0" y="0"/>
                  </a:moveTo>
                  <a:cubicBezTo>
                    <a:pt x="237729" y="-9706"/>
                    <a:pt x="352515" y="26377"/>
                    <a:pt x="591152" y="0"/>
                  </a:cubicBezTo>
                  <a:cubicBezTo>
                    <a:pt x="829789" y="-26377"/>
                    <a:pt x="916469" y="24175"/>
                    <a:pt x="1074822" y="0"/>
                  </a:cubicBezTo>
                  <a:cubicBezTo>
                    <a:pt x="1233175" y="-24175"/>
                    <a:pt x="1437097" y="30942"/>
                    <a:pt x="1639104" y="0"/>
                  </a:cubicBezTo>
                  <a:cubicBezTo>
                    <a:pt x="1841111" y="-30942"/>
                    <a:pt x="2019790" y="30196"/>
                    <a:pt x="2149644" y="0"/>
                  </a:cubicBezTo>
                  <a:cubicBezTo>
                    <a:pt x="2279498" y="-30196"/>
                    <a:pt x="2483261" y="11565"/>
                    <a:pt x="2687055" y="0"/>
                  </a:cubicBezTo>
                  <a:cubicBezTo>
                    <a:pt x="2727310" y="153130"/>
                    <a:pt x="2643897" y="256289"/>
                    <a:pt x="2687055" y="369332"/>
                  </a:cubicBezTo>
                  <a:cubicBezTo>
                    <a:pt x="2581190" y="373762"/>
                    <a:pt x="2425516" y="368311"/>
                    <a:pt x="2203385" y="369332"/>
                  </a:cubicBezTo>
                  <a:cubicBezTo>
                    <a:pt x="1981254" y="370353"/>
                    <a:pt x="1812086" y="354137"/>
                    <a:pt x="1612233" y="369332"/>
                  </a:cubicBezTo>
                  <a:cubicBezTo>
                    <a:pt x="1412380" y="384527"/>
                    <a:pt x="1309700" y="321666"/>
                    <a:pt x="1101693" y="369332"/>
                  </a:cubicBezTo>
                  <a:cubicBezTo>
                    <a:pt x="893686" y="416998"/>
                    <a:pt x="796094" y="312943"/>
                    <a:pt x="618023" y="369332"/>
                  </a:cubicBezTo>
                  <a:cubicBezTo>
                    <a:pt x="439952" y="425721"/>
                    <a:pt x="190498" y="348833"/>
                    <a:pt x="0" y="369332"/>
                  </a:cubicBezTo>
                  <a:cubicBezTo>
                    <a:pt x="-40737" y="203128"/>
                    <a:pt x="27616" y="8505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5242369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ar-SA" sz="1800" dirty="0">
                  <a:solidFill>
                    <a:srgbClr val="334D80"/>
                  </a:solidFill>
                  <a:latin typeface="AlHor" panose="02060603050605020204" pitchFamily="18" charset="-78"/>
                  <a:cs typeface="AlHor" panose="02060603050605020204" pitchFamily="18" charset="-78"/>
                </a:rPr>
                <a:t>أطوال أضلاعهما المتناظرة متناسبة </a:t>
              </a:r>
            </a:p>
          </p:txBody>
        </p:sp>
      </p:grpSp>
      <p:pic>
        <p:nvPicPr>
          <p:cNvPr id="42" name="صورة 41">
            <a:extLst>
              <a:ext uri="{FF2B5EF4-FFF2-40B4-BE49-F238E27FC236}">
                <a16:creationId xmlns:a16="http://schemas.microsoft.com/office/drawing/2014/main" id="{4D4BE092-6BE0-44D9-A32D-4B3AF22D4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" t="6218" r="1853"/>
          <a:stretch/>
        </p:blipFill>
        <p:spPr>
          <a:xfrm>
            <a:off x="3591405" y="2804387"/>
            <a:ext cx="2374961" cy="1165363"/>
          </a:xfrm>
          <a:prstGeom prst="rect">
            <a:avLst/>
          </a:prstGeom>
          <a:ln>
            <a:solidFill>
              <a:srgbClr val="334D80"/>
            </a:solidFill>
          </a:ln>
          <a:effectLst/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6991826B-83E8-4FFF-9482-33CBD005B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" r="73853" b="5390"/>
          <a:stretch/>
        </p:blipFill>
        <p:spPr>
          <a:xfrm>
            <a:off x="6370332" y="3561385"/>
            <a:ext cx="805200" cy="255289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E46BA71D-E8F5-4EAF-985D-1CA34E4B3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2" t="8427" r="47159" b="-3037"/>
          <a:stretch/>
        </p:blipFill>
        <p:spPr>
          <a:xfrm>
            <a:off x="7327585" y="3562852"/>
            <a:ext cx="805200" cy="255289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8DE2B2D3-3ED7-4D4C-A0A2-B59666A16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90" t="5390" r="23184"/>
          <a:stretch/>
        </p:blipFill>
        <p:spPr>
          <a:xfrm>
            <a:off x="6370333" y="3943894"/>
            <a:ext cx="805199" cy="255289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E352F3D9-DEAB-43C5-8B87-5ADCE70EC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28" t="5804" r="-554" b="-414"/>
          <a:stretch/>
        </p:blipFill>
        <p:spPr>
          <a:xfrm>
            <a:off x="7327585" y="3929443"/>
            <a:ext cx="805199" cy="255289"/>
          </a:xfrm>
          <a:prstGeom prst="rect">
            <a:avLst/>
          </a:prstGeom>
          <a:ln>
            <a:solidFill>
              <a:srgbClr val="334D80"/>
            </a:solidFill>
          </a:ln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02B73323-17AD-4EF3-8CA2-571051077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40" y="3560111"/>
            <a:ext cx="1961055" cy="369332"/>
          </a:xfrm>
          <a:prstGeom prst="rect">
            <a:avLst/>
          </a:prstGeom>
          <a:ln>
            <a:solidFill>
              <a:srgbClr val="334D80"/>
            </a:solidFill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DD6CE3E-488A-4718-869A-747A7C519B22}"/>
              </a:ext>
            </a:extLst>
          </p:cNvPr>
          <p:cNvSpPr txBox="1"/>
          <p:nvPr/>
        </p:nvSpPr>
        <p:spPr>
          <a:xfrm>
            <a:off x="5101855" y="4378765"/>
            <a:ext cx="14215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334D80"/>
                </a:solidFill>
                <a:latin typeface="AlHor" panose="02060603050605020204" pitchFamily="18" charset="-78"/>
                <a:cs typeface="AlHor" panose="02060603050605020204" pitchFamily="18" charset="-78"/>
              </a:rPr>
              <a:t>عبارة التشابه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A5D7FB3-2109-4952-A165-34D6778700A9}"/>
                  </a:ext>
                </a:extLst>
              </p:cNvPr>
              <p:cNvSpPr txBox="1"/>
              <p:nvPr/>
            </p:nvSpPr>
            <p:spPr>
              <a:xfrm>
                <a:off x="6282703" y="4394154"/>
                <a:ext cx="49022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1800" i="1" smtClean="0">
                          <a:solidFill>
                            <a:srgbClr val="EC835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lHor" panose="02060603050605020204" pitchFamily="18" charset="-78"/>
                        </a:rPr>
                        <m:t>∴</m:t>
                      </m:r>
                    </m:oMath>
                  </m:oMathPara>
                </a14:m>
                <a:endParaRPr lang="ar-SA" sz="1800" dirty="0">
                  <a:solidFill>
                    <a:srgbClr val="EC8353"/>
                  </a:solidFill>
                  <a:latin typeface="AlHor" panose="02060603050605020204" pitchFamily="18" charset="-78"/>
                  <a:cs typeface="AlHor" panose="02060603050605020204" pitchFamily="18" charset="-78"/>
                </a:endParaRPr>
              </a:p>
            </p:txBody>
          </p:sp>
        </mc:Choice>
        <mc:Fallback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9A5D7FB3-2109-4952-A165-34D677870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03" y="4394154"/>
                <a:ext cx="490229" cy="369332"/>
              </a:xfrm>
              <a:prstGeom prst="rect">
                <a:avLst/>
              </a:prstGeom>
              <a:blipFill>
                <a:blip r:embed="rId6"/>
                <a:stretch>
                  <a:fillRect t="-8333" r="-6250" b="-2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940815A3-28BD-4F10-8AEF-601A6401E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78" y="4457754"/>
            <a:ext cx="1711525" cy="293134"/>
          </a:xfrm>
          <a:prstGeom prst="rect">
            <a:avLst/>
          </a:prstGeom>
          <a:ln>
            <a:solidFill>
              <a:srgbClr val="334D80"/>
            </a:solidFill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7399048-C910-49FB-8FDF-7012512F54B1}"/>
              </a:ext>
            </a:extLst>
          </p:cNvPr>
          <p:cNvSpPr txBox="1"/>
          <p:nvPr/>
        </p:nvSpPr>
        <p:spPr>
          <a:xfrm>
            <a:off x="759302" y="4232360"/>
            <a:ext cx="2233270" cy="430887"/>
          </a:xfrm>
          <a:prstGeom prst="rect">
            <a:avLst/>
          </a:prstGeom>
          <a:noFill/>
          <a:ln>
            <a:solidFill>
              <a:srgbClr val="334D8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1100" dirty="0">
                <a:solidFill>
                  <a:srgbClr val="FFC94F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الترتيب في عبارة التشابه مهم جدا لأنه يحدد الزوايا المتناظرة و الأضلاع المتناظرة.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C14A52C-1E03-4929-B80A-A246C39C2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7128" y="4016916"/>
            <a:ext cx="430887" cy="430887"/>
          </a:xfrm>
          <a:prstGeom prst="rect">
            <a:avLst/>
          </a:prstGeom>
        </p:spPr>
      </p:pic>
      <p:pic>
        <p:nvPicPr>
          <p:cNvPr id="26" name="صورة 25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6EE90F41-B490-48DA-B6C7-54293E0E0E96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320866" y="30146"/>
            <a:ext cx="830052" cy="64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2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34CC26F3-0FFF-4DD6-835F-E1DD73BD8CF5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A2C67D-791A-4CC6-9B83-1EDC01CAB570}"/>
              </a:ext>
            </a:extLst>
          </p:cNvPr>
          <p:cNvSpPr txBox="1"/>
          <p:nvPr/>
        </p:nvSpPr>
        <p:spPr>
          <a:xfrm>
            <a:off x="6744280" y="1656721"/>
            <a:ext cx="1787265" cy="369332"/>
          </a:xfrm>
          <a:custGeom>
            <a:avLst/>
            <a:gdLst>
              <a:gd name="connsiteX0" fmla="*/ 0 w 1787265"/>
              <a:gd name="connsiteY0" fmla="*/ 0 h 369332"/>
              <a:gd name="connsiteX1" fmla="*/ 595755 w 1787265"/>
              <a:gd name="connsiteY1" fmla="*/ 0 h 369332"/>
              <a:gd name="connsiteX2" fmla="*/ 1191510 w 1787265"/>
              <a:gd name="connsiteY2" fmla="*/ 0 h 369332"/>
              <a:gd name="connsiteX3" fmla="*/ 1787265 w 1787265"/>
              <a:gd name="connsiteY3" fmla="*/ 0 h 369332"/>
              <a:gd name="connsiteX4" fmla="*/ 1787265 w 1787265"/>
              <a:gd name="connsiteY4" fmla="*/ 369332 h 369332"/>
              <a:gd name="connsiteX5" fmla="*/ 1191510 w 1787265"/>
              <a:gd name="connsiteY5" fmla="*/ 369332 h 369332"/>
              <a:gd name="connsiteX6" fmla="*/ 560010 w 1787265"/>
              <a:gd name="connsiteY6" fmla="*/ 369332 h 369332"/>
              <a:gd name="connsiteX7" fmla="*/ 0 w 1787265"/>
              <a:gd name="connsiteY7" fmla="*/ 369332 h 369332"/>
              <a:gd name="connsiteX8" fmla="*/ 0 w 1787265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265" h="369332" extrusionOk="0">
                <a:moveTo>
                  <a:pt x="0" y="0"/>
                </a:moveTo>
                <a:cubicBezTo>
                  <a:pt x="202192" y="-57681"/>
                  <a:pt x="386164" y="60496"/>
                  <a:pt x="595755" y="0"/>
                </a:cubicBezTo>
                <a:cubicBezTo>
                  <a:pt x="805346" y="-60496"/>
                  <a:pt x="896930" y="21186"/>
                  <a:pt x="1191510" y="0"/>
                </a:cubicBezTo>
                <a:cubicBezTo>
                  <a:pt x="1486091" y="-21186"/>
                  <a:pt x="1667605" y="23794"/>
                  <a:pt x="1787265" y="0"/>
                </a:cubicBezTo>
                <a:cubicBezTo>
                  <a:pt x="1795420" y="167611"/>
                  <a:pt x="1762816" y="206538"/>
                  <a:pt x="1787265" y="369332"/>
                </a:cubicBezTo>
                <a:cubicBezTo>
                  <a:pt x="1554962" y="379908"/>
                  <a:pt x="1447120" y="299358"/>
                  <a:pt x="1191510" y="369332"/>
                </a:cubicBezTo>
                <a:cubicBezTo>
                  <a:pt x="935901" y="439306"/>
                  <a:pt x="721129" y="322730"/>
                  <a:pt x="560010" y="369332"/>
                </a:cubicBezTo>
                <a:cubicBezTo>
                  <a:pt x="398891" y="415934"/>
                  <a:pt x="276535" y="357340"/>
                  <a:pt x="0" y="369332"/>
                </a:cubicBezTo>
                <a:cubicBezTo>
                  <a:pt x="-23002" y="253347"/>
                  <a:pt x="10531" y="154532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تحقق من فهمك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AF8C50-412F-492E-9AB0-95068E16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11" t="36417" r="3938"/>
          <a:stretch/>
        </p:blipFill>
        <p:spPr>
          <a:xfrm>
            <a:off x="4427621" y="2181093"/>
            <a:ext cx="4103924" cy="7813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F4A8E84-921E-4B19-9D8F-CA0B70CE3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" t="-1456" r="62648" b="-9429"/>
          <a:stretch/>
        </p:blipFill>
        <p:spPr>
          <a:xfrm>
            <a:off x="782053" y="2571750"/>
            <a:ext cx="2930268" cy="1362576"/>
          </a:xfrm>
          <a:prstGeom prst="rect">
            <a:avLst/>
          </a:prstGeom>
        </p:spPr>
      </p:pic>
      <p:pic>
        <p:nvPicPr>
          <p:cNvPr id="7" name="صورة 6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BC6A500F-C20B-48BA-93FE-D78C8382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313948" y="13216"/>
            <a:ext cx="969752" cy="74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637282-C51C-407E-BF36-281BE442E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4" b="81772"/>
          <a:stretch/>
        </p:blipFill>
        <p:spPr>
          <a:xfrm>
            <a:off x="2490537" y="1710936"/>
            <a:ext cx="6063916" cy="395209"/>
          </a:xfrm>
          <a:prstGeom prst="rect">
            <a:avLst/>
          </a:prstGeom>
        </p:spPr>
      </p:pic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C5AC2033-9C59-42DB-BAAA-D909256C7E18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2CCCBEA-A9E4-4655-A75F-35D6A5A1BDDF}"/>
              </a:ext>
            </a:extLst>
          </p:cNvPr>
          <p:cNvSpPr txBox="1"/>
          <p:nvPr/>
        </p:nvSpPr>
        <p:spPr>
          <a:xfrm>
            <a:off x="7667415" y="1328760"/>
            <a:ext cx="778754" cy="369332"/>
          </a:xfrm>
          <a:custGeom>
            <a:avLst/>
            <a:gdLst>
              <a:gd name="connsiteX0" fmla="*/ 0 w 778754"/>
              <a:gd name="connsiteY0" fmla="*/ 0 h 369332"/>
              <a:gd name="connsiteX1" fmla="*/ 366014 w 778754"/>
              <a:gd name="connsiteY1" fmla="*/ 0 h 369332"/>
              <a:gd name="connsiteX2" fmla="*/ 778754 w 778754"/>
              <a:gd name="connsiteY2" fmla="*/ 0 h 369332"/>
              <a:gd name="connsiteX3" fmla="*/ 778754 w 778754"/>
              <a:gd name="connsiteY3" fmla="*/ 369332 h 369332"/>
              <a:gd name="connsiteX4" fmla="*/ 397165 w 778754"/>
              <a:gd name="connsiteY4" fmla="*/ 369332 h 369332"/>
              <a:gd name="connsiteX5" fmla="*/ 0 w 778754"/>
              <a:gd name="connsiteY5" fmla="*/ 369332 h 369332"/>
              <a:gd name="connsiteX6" fmla="*/ 0 w 778754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54" h="369332" extrusionOk="0">
                <a:moveTo>
                  <a:pt x="0" y="0"/>
                </a:moveTo>
                <a:cubicBezTo>
                  <a:pt x="163957" y="-21570"/>
                  <a:pt x="204917" y="39293"/>
                  <a:pt x="366014" y="0"/>
                </a:cubicBezTo>
                <a:cubicBezTo>
                  <a:pt x="527111" y="-39293"/>
                  <a:pt x="653044" y="21547"/>
                  <a:pt x="778754" y="0"/>
                </a:cubicBezTo>
                <a:cubicBezTo>
                  <a:pt x="799182" y="99228"/>
                  <a:pt x="773330" y="264187"/>
                  <a:pt x="778754" y="369332"/>
                </a:cubicBezTo>
                <a:cubicBezTo>
                  <a:pt x="665388" y="378569"/>
                  <a:pt x="523951" y="354671"/>
                  <a:pt x="397165" y="369332"/>
                </a:cubicBezTo>
                <a:cubicBezTo>
                  <a:pt x="270379" y="383993"/>
                  <a:pt x="127939" y="322327"/>
                  <a:pt x="0" y="369332"/>
                </a:cubicBezTo>
                <a:cubicBezTo>
                  <a:pt x="-9143" y="206779"/>
                  <a:pt x="27104" y="134514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3155520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تأكد :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1CF74B2-97AB-40AE-A5A4-61BDC230A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90" t="21370" b="624"/>
          <a:stretch/>
        </p:blipFill>
        <p:spPr>
          <a:xfrm>
            <a:off x="5414210" y="2201779"/>
            <a:ext cx="2902910" cy="15805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DEA299C-B432-42E8-AF36-B15F0B95A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" t="21993" r="53697"/>
          <a:stretch/>
        </p:blipFill>
        <p:spPr>
          <a:xfrm>
            <a:off x="1548063" y="2247068"/>
            <a:ext cx="2902910" cy="1580575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F96EF104-EA2B-4F4B-9ACB-3E420A13B6D9}"/>
              </a:ext>
            </a:extLst>
          </p:cNvPr>
          <p:cNvCxnSpPr/>
          <p:nvPr/>
        </p:nvCxnSpPr>
        <p:spPr>
          <a:xfrm>
            <a:off x="4993106" y="2418347"/>
            <a:ext cx="0" cy="2045369"/>
          </a:xfrm>
          <a:prstGeom prst="line">
            <a:avLst/>
          </a:prstGeom>
          <a:ln w="19050">
            <a:solidFill>
              <a:srgbClr val="334D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529113F9-CC55-46AE-9394-DE9272BAD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72" y="2299268"/>
            <a:ext cx="1114581" cy="2381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573E738-307F-4BD1-8F23-39094054D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95" y="2247068"/>
            <a:ext cx="1114581" cy="238158"/>
          </a:xfrm>
          <a:prstGeom prst="rect">
            <a:avLst/>
          </a:prstGeom>
        </p:spPr>
      </p:pic>
      <p:pic>
        <p:nvPicPr>
          <p:cNvPr id="14" name="صورة 13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9025CD39-0349-4A00-B3C3-976ECD202E3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0" y="4432454"/>
            <a:ext cx="879538" cy="679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5;p29">
            <a:extLst>
              <a:ext uri="{FF2B5EF4-FFF2-40B4-BE49-F238E27FC236}">
                <a16:creationId xmlns:a16="http://schemas.microsoft.com/office/drawing/2014/main" id="{8F7D959A-497F-45D3-AAD0-157CCE8AD092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87CF2A4-8CD3-465A-A6B1-56B7AE31FCB5}"/>
              </a:ext>
            </a:extLst>
          </p:cNvPr>
          <p:cNvSpPr txBox="1"/>
          <p:nvPr/>
        </p:nvSpPr>
        <p:spPr>
          <a:xfrm>
            <a:off x="950494" y="1382500"/>
            <a:ext cx="76280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معامل التشابه ( عامل المقياس ) :</a:t>
            </a:r>
            <a:r>
              <a:rPr lang="ar-SA" sz="1800" dirty="0">
                <a:latin typeface="Molhim" panose="02000500000000000000" pitchFamily="2" charset="-78"/>
                <a:cs typeface="Molhim" panose="02000500000000000000" pitchFamily="2" charset="-78"/>
              </a:rPr>
              <a:t>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هو النسبة بين طولي ضلعين متناظرين لمضلعين متشابهين و يعتمد معامل التشابه على ترتيب المقارنة 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332B91-050D-4327-801F-EA356027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4" y="2348769"/>
            <a:ext cx="2873824" cy="15318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52F83B6-7B4D-4B99-951B-6F4BF637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621" y="2235862"/>
            <a:ext cx="1723923" cy="2551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AABC756-9E15-44E5-A867-F3A19909E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470" y="2571750"/>
            <a:ext cx="3738952" cy="11967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8EB38AF-3881-4051-B226-B8EAEFAC6897}"/>
              </a:ext>
            </a:extLst>
          </p:cNvPr>
          <p:cNvSpPr txBox="1"/>
          <p:nvPr/>
        </p:nvSpPr>
        <p:spPr>
          <a:xfrm>
            <a:off x="1645919" y="4027568"/>
            <a:ext cx="52509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800" dirty="0">
                <a:solidFill>
                  <a:srgbClr val="EC8353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نسبة التشابه:</a:t>
            </a:r>
            <a:r>
              <a:rPr lang="ar-SA" sz="1800" dirty="0">
                <a:latin typeface="Molhim" panose="02000500000000000000" pitchFamily="2" charset="-78"/>
                <a:cs typeface="Molhim" panose="02000500000000000000" pitchFamily="2" charset="-78"/>
              </a:rPr>
              <a:t> </a:t>
            </a:r>
            <a:r>
              <a:rPr lang="ar-SA" sz="1800" dirty="0">
                <a:solidFill>
                  <a:srgbClr val="334D80"/>
                </a:solidFill>
                <a:latin typeface="Molhim" panose="02000500000000000000" pitchFamily="2" charset="-78"/>
                <a:cs typeface="Molhim" panose="02000500000000000000" pitchFamily="2" charset="-78"/>
              </a:rPr>
              <a:t>معامل التشابه بين مضلَعين متشابهين . </a:t>
            </a:r>
          </a:p>
        </p:txBody>
      </p:sp>
      <p:pic>
        <p:nvPicPr>
          <p:cNvPr id="11" name="صورة 10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F11D896D-883C-4570-9A8B-E993D35B1FF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156790" y="-42501"/>
            <a:ext cx="843452" cy="65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C13C7DCA-EF7E-4AE2-9CA0-C246FE940EF2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BA53D15-5B85-4071-808F-8228E7410951}"/>
              </a:ext>
            </a:extLst>
          </p:cNvPr>
          <p:cNvSpPr txBox="1"/>
          <p:nvPr/>
        </p:nvSpPr>
        <p:spPr>
          <a:xfrm>
            <a:off x="7475220" y="1296220"/>
            <a:ext cx="1021358" cy="369332"/>
          </a:xfrm>
          <a:custGeom>
            <a:avLst/>
            <a:gdLst>
              <a:gd name="connsiteX0" fmla="*/ 0 w 1021358"/>
              <a:gd name="connsiteY0" fmla="*/ 0 h 369332"/>
              <a:gd name="connsiteX1" fmla="*/ 510679 w 1021358"/>
              <a:gd name="connsiteY1" fmla="*/ 0 h 369332"/>
              <a:gd name="connsiteX2" fmla="*/ 1021358 w 1021358"/>
              <a:gd name="connsiteY2" fmla="*/ 0 h 369332"/>
              <a:gd name="connsiteX3" fmla="*/ 1021358 w 1021358"/>
              <a:gd name="connsiteY3" fmla="*/ 369332 h 369332"/>
              <a:gd name="connsiteX4" fmla="*/ 541320 w 1021358"/>
              <a:gd name="connsiteY4" fmla="*/ 369332 h 369332"/>
              <a:gd name="connsiteX5" fmla="*/ 0 w 1021358"/>
              <a:gd name="connsiteY5" fmla="*/ 369332 h 369332"/>
              <a:gd name="connsiteX6" fmla="*/ 0 w 102135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358" h="369332" extrusionOk="0">
                <a:moveTo>
                  <a:pt x="0" y="0"/>
                </a:moveTo>
                <a:cubicBezTo>
                  <a:pt x="159095" y="-56208"/>
                  <a:pt x="402472" y="37940"/>
                  <a:pt x="510679" y="0"/>
                </a:cubicBezTo>
                <a:cubicBezTo>
                  <a:pt x="618886" y="-37940"/>
                  <a:pt x="903312" y="42381"/>
                  <a:pt x="1021358" y="0"/>
                </a:cubicBezTo>
                <a:cubicBezTo>
                  <a:pt x="1034392" y="85335"/>
                  <a:pt x="996805" y="203148"/>
                  <a:pt x="1021358" y="369332"/>
                </a:cubicBezTo>
                <a:cubicBezTo>
                  <a:pt x="794086" y="416851"/>
                  <a:pt x="727580" y="311951"/>
                  <a:pt x="541320" y="369332"/>
                </a:cubicBezTo>
                <a:cubicBezTo>
                  <a:pt x="355060" y="426713"/>
                  <a:pt x="201888" y="344035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2 :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07E30C8-8387-4E14-A476-1EF92D22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3491831"/>
            <a:ext cx="1676400" cy="13620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EFB9DD6-CCDC-441D-AF80-C41019444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78" y="3924349"/>
            <a:ext cx="774969" cy="92565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D92DE2D-ECFA-4FD4-8E9F-55DC76F92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399" y="3464750"/>
            <a:ext cx="5580902" cy="124842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9172265-126E-42AE-90A5-ECEB2DE96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528" y="2799253"/>
            <a:ext cx="6007049" cy="62969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92F24DB-9ADE-46CF-826C-9A2C268F0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45" y="1474602"/>
            <a:ext cx="2051144" cy="1639496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32DBC4B-1451-41A2-884C-EBB00D4E96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3551" y="1767733"/>
            <a:ext cx="4323026" cy="974412"/>
          </a:xfrm>
          <a:prstGeom prst="rect">
            <a:avLst/>
          </a:prstGeom>
        </p:spPr>
      </p:pic>
      <p:pic>
        <p:nvPicPr>
          <p:cNvPr id="22" name="صورة 21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C9363911-4F14-456D-8FC7-0C516F94179B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-139133" y="4411558"/>
            <a:ext cx="1033371" cy="79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5;p29">
            <a:extLst>
              <a:ext uri="{FF2B5EF4-FFF2-40B4-BE49-F238E27FC236}">
                <a16:creationId xmlns:a16="http://schemas.microsoft.com/office/drawing/2014/main" id="{C13C7DCA-EF7E-4AE2-9CA0-C246FE940EF2}"/>
              </a:ext>
            </a:extLst>
          </p:cNvPr>
          <p:cNvSpPr txBox="1">
            <a:spLocks/>
          </p:cNvSpPr>
          <p:nvPr/>
        </p:nvSpPr>
        <p:spPr>
          <a:xfrm>
            <a:off x="2664417" y="311394"/>
            <a:ext cx="3815166" cy="90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3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 b="0" i="0" u="none" strike="noStrike" cap="none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r>
              <a:rPr lang="ar-SA" sz="4000" dirty="0">
                <a:solidFill>
                  <a:srgbClr val="334D80"/>
                </a:solidFill>
                <a:latin typeface="Molhim" panose="02000500000000000000" pitchFamily="2" charset="-78"/>
                <a:ea typeface="UKIJ Moy Qelem" panose="02020603050405020304" pitchFamily="18" charset="0"/>
                <a:cs typeface="Molhim" panose="02000500000000000000" pitchFamily="2" charset="-78"/>
              </a:rPr>
              <a:t>المضلعات المتشابهة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32DBC4B-1451-41A2-884C-EBB00D4E9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551" y="1767733"/>
            <a:ext cx="4323026" cy="9744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E06377B-2C32-4908-BE4D-DB1422DF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45" y="3946145"/>
            <a:ext cx="1038370" cy="8859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817FEE5-1583-40D5-B5D8-FBEDEDD3F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45" y="1474602"/>
            <a:ext cx="2051144" cy="163949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72C9212-9C7B-4F85-A7D3-BE92541C2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767" y="2844326"/>
            <a:ext cx="5337810" cy="16491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78233FB-FA5A-41C2-9B1D-B52A9B2C8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787" y="3270182"/>
            <a:ext cx="1785648" cy="135192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53A202F-1391-4C81-9A33-CFD05AC7F9C8}"/>
              </a:ext>
            </a:extLst>
          </p:cNvPr>
          <p:cNvSpPr txBox="1"/>
          <p:nvPr/>
        </p:nvSpPr>
        <p:spPr>
          <a:xfrm>
            <a:off x="7475220" y="1296220"/>
            <a:ext cx="1021358" cy="369332"/>
          </a:xfrm>
          <a:custGeom>
            <a:avLst/>
            <a:gdLst>
              <a:gd name="connsiteX0" fmla="*/ 0 w 1021358"/>
              <a:gd name="connsiteY0" fmla="*/ 0 h 369332"/>
              <a:gd name="connsiteX1" fmla="*/ 510679 w 1021358"/>
              <a:gd name="connsiteY1" fmla="*/ 0 h 369332"/>
              <a:gd name="connsiteX2" fmla="*/ 1021358 w 1021358"/>
              <a:gd name="connsiteY2" fmla="*/ 0 h 369332"/>
              <a:gd name="connsiteX3" fmla="*/ 1021358 w 1021358"/>
              <a:gd name="connsiteY3" fmla="*/ 369332 h 369332"/>
              <a:gd name="connsiteX4" fmla="*/ 541320 w 1021358"/>
              <a:gd name="connsiteY4" fmla="*/ 369332 h 369332"/>
              <a:gd name="connsiteX5" fmla="*/ 0 w 1021358"/>
              <a:gd name="connsiteY5" fmla="*/ 369332 h 369332"/>
              <a:gd name="connsiteX6" fmla="*/ 0 w 1021358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358" h="369332" extrusionOk="0">
                <a:moveTo>
                  <a:pt x="0" y="0"/>
                </a:moveTo>
                <a:cubicBezTo>
                  <a:pt x="159095" y="-56208"/>
                  <a:pt x="402472" y="37940"/>
                  <a:pt x="510679" y="0"/>
                </a:cubicBezTo>
                <a:cubicBezTo>
                  <a:pt x="618886" y="-37940"/>
                  <a:pt x="903312" y="42381"/>
                  <a:pt x="1021358" y="0"/>
                </a:cubicBezTo>
                <a:cubicBezTo>
                  <a:pt x="1034392" y="85335"/>
                  <a:pt x="996805" y="203148"/>
                  <a:pt x="1021358" y="369332"/>
                </a:cubicBezTo>
                <a:cubicBezTo>
                  <a:pt x="794086" y="416851"/>
                  <a:pt x="727580" y="311951"/>
                  <a:pt x="541320" y="369332"/>
                </a:cubicBezTo>
                <a:cubicBezTo>
                  <a:pt x="355060" y="426713"/>
                  <a:pt x="201888" y="344035"/>
                  <a:pt x="0" y="369332"/>
                </a:cubicBezTo>
                <a:cubicBezTo>
                  <a:pt x="-13414" y="231585"/>
                  <a:pt x="29367" y="110641"/>
                  <a:pt x="0" y="0"/>
                </a:cubicBezTo>
                <a:close/>
              </a:path>
            </a:pathLst>
          </a:custGeom>
          <a:noFill/>
          <a:ln>
            <a:solidFill>
              <a:srgbClr val="EC8353"/>
            </a:solidFill>
            <a:extLst>
              <a:ext uri="{C807C97D-BFC1-408E-A445-0C87EB9F89A2}">
                <ask:lineSketchStyleProps xmlns:ask="http://schemas.microsoft.com/office/drawing/2018/sketchyshapes" sd="14347765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rgbClr val="334D80"/>
                </a:solidFill>
                <a:latin typeface="Rosemary" panose="02000500040000020004" pitchFamily="2" charset="0"/>
                <a:ea typeface="Rosemary" panose="02000500040000020004" pitchFamily="2" charset="0"/>
                <a:cs typeface="Rosemary" panose="02000500040000020004" pitchFamily="2" charset="0"/>
              </a:rPr>
              <a:t>مثال 2 :</a:t>
            </a:r>
          </a:p>
        </p:txBody>
      </p:sp>
      <p:pic>
        <p:nvPicPr>
          <p:cNvPr id="20" name="صورة 19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D3074431-9426-41EE-9BB0-69069B06B3F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-139133" y="4411558"/>
            <a:ext cx="1033371" cy="7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362</Words>
  <Application>Microsoft Office PowerPoint</Application>
  <PresentationFormat>عرض على الشاشة (16:9)</PresentationFormat>
  <Paragraphs>99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Arial</vt:lpstr>
      <vt:lpstr>Lato</vt:lpstr>
      <vt:lpstr>Bebas Neue</vt:lpstr>
      <vt:lpstr>Rosemary</vt:lpstr>
      <vt:lpstr>Molhim</vt:lpstr>
      <vt:lpstr>Cambria Math</vt:lpstr>
      <vt:lpstr>Tilt Warp</vt:lpstr>
      <vt:lpstr>Andalus</vt:lpstr>
      <vt:lpstr>AlHor</vt:lpstr>
      <vt:lpstr>Measurement and Data - Mathematics - 3rd grade by Slidesgo</vt:lpstr>
      <vt:lpstr>المضلعات المتشابهة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المضلعات المتشابهة</dc:title>
  <dc:creator>HP</dc:creator>
  <cp:lastModifiedBy>سجى النهدي</cp:lastModifiedBy>
  <cp:revision>4</cp:revision>
  <dcterms:modified xsi:type="dcterms:W3CDTF">2024-03-01T02:02:32Z</dcterms:modified>
</cp:coreProperties>
</file>