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الأشكال ثلاثية الأبعاد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0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_DbgKn54HOE?playlist=_DbgKn54HO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1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image" Target="../media/image25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_DbgKn54HOE?playlist=_DbgKn54HOE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2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_DbgKn54HOE?playlist=_DbgKn54HO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image" Target="../media/image26.png"/><Relationship Id="rId12" Type="http://schemas.openxmlformats.org/officeDocument/2006/relationships/image" Target="../media/image24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_DbgKn54HOE?playlist=_DbgKn54HOE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_DbgKn54HOE?playlist=_DbgKn54HO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image" Target="../media/image24.png"/><Relationship Id="rId12" Type="http://schemas.openxmlformats.org/officeDocument/2006/relationships/image" Target="../media/image26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_DbgKn54HOE?playlist=_DbgKn54HOE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_DbgKn54HOE?playlist=_DbgKn54HO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v2963420ep" TargetMode="External"/><Relationship Id="rId3" Type="http://schemas.openxmlformats.org/officeDocument/2006/relationships/image" Target="../media/image27.png"/><Relationship Id="rId4" Type="http://schemas.openxmlformats.org/officeDocument/2006/relationships/image" Target="../media/image10.jpeg"/><Relationship Id="rId5" Type="http://schemas.openxmlformats.org/officeDocument/2006/relationships/image" Target="../media/image28.png"/><Relationship Id="rId6" Type="http://schemas.openxmlformats.org/officeDocument/2006/relationships/image" Target="../media/image11.jpeg"/><Relationship Id="rId7" Type="http://schemas.openxmlformats.org/officeDocument/2006/relationships/image" Target="../media/image29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7.xml"/><Relationship Id="rId12" Type="http://schemas.openxmlformats.org/officeDocument/2006/relationships/slide" Target="slide9.xml"/><Relationship Id="rId13" Type="http://schemas.openxmlformats.org/officeDocument/2006/relationships/slide" Target="slide15.xml"/><Relationship Id="rId14" Type="http://schemas.openxmlformats.org/officeDocument/2006/relationships/slide" Target="slide17.xml"/><Relationship Id="rId15" Type="http://schemas.openxmlformats.org/officeDocument/2006/relationships/slide" Target="slide19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WK_XR3EyUFAwpziCVRsXpBfrfSclIXRH/view?usp=drivesdk" TargetMode="External"/><Relationship Id="rId3" Type="http://schemas.openxmlformats.org/officeDocument/2006/relationships/image" Target="../media/image10.png"/><Relationship Id="rId4" Type="http://schemas.openxmlformats.org/officeDocument/2006/relationships/hyperlink" Target="https://ar.oryxlearning.com/grade/5th-grade/maths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11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ww.youtube-nocookie.com/embed/_DbgKn54HOE?playlist=_DbgKn54HOE&amp;autoplay=1&amp;iv_load_policy=3&amp;loop=1&amp;modestbranding=1&amp;start=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2.png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7.xml"/><Relationship Id="rId27" Type="http://schemas.openxmlformats.org/officeDocument/2006/relationships/slide" Target="slide9.xml"/><Relationship Id="rId28" Type="http://schemas.openxmlformats.org/officeDocument/2006/relationships/slide" Target="slide15.xml"/><Relationship Id="rId29" Type="http://schemas.openxmlformats.org/officeDocument/2006/relationships/slide" Target="slide17.xml"/><Relationship Id="rId30" Type="http://schemas.openxmlformats.org/officeDocument/2006/relationships/slide" Target="slide19.xml"/><Relationship Id="rId31" Type="http://schemas.openxmlformats.org/officeDocument/2006/relationships/image" Target="../media/image15.png"/><Relationship Id="rId32" Type="http://schemas.openxmlformats.org/officeDocument/2006/relationships/image" Target="../media/image9.png"/><Relationship Id="rId33" Type="http://schemas.openxmlformats.org/officeDocument/2006/relationships/image" Target="../media/image16.png"/><Relationship Id="rId34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9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image" Target="../media/image19.png"/><Relationship Id="rId13" Type="http://schemas.openxmlformats.org/officeDocument/2006/relationships/image" Target="../media/image9.jpeg"/><Relationship Id="rId14" Type="http://schemas.openxmlformats.org/officeDocument/2006/relationships/hyperlink" Target="https://drive.google.com/file/d/1WK_XR3EyUFAwpziCVRsXpBfrfSclIXRH/view?usp=drivesdk" TargetMode="External"/><Relationship Id="rId15" Type="http://schemas.openxmlformats.org/officeDocument/2006/relationships/image" Target="../media/image10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1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_DbgKn54HOE?playlist=_DbgKn54HOE&amp;autoplay=1&amp;iv_load_policy=3&amp;loop=1&amp;modestbranding=1&amp;start=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2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image" Target="../media/image20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_DbgKn54HOE?playlist=_DbgKn54HO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image" Target="../media/image21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_DbgKn54HOE?playlist=_DbgKn54HO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_DbgKn54HOE?playlist=_DbgKn54HO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image" Target="../media/image23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_DbgKn54HOE?playlist=_DbgKn54HOE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9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image" Target="../media/image25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_DbgKn54HOE?playlist=_DbgKn54HOE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5956749" y="5033533"/>
            <a:ext cx="14385979" cy="1219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537883" y="8175242"/>
            <a:ext cx="3017269" cy="1437641"/>
            <a:chOff x="0" y="-108886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"/>
            <p:cNvSpPr txBox="1"/>
            <p:nvPr/>
          </p:nvSpPr>
          <p:spPr>
            <a:xfrm>
              <a:off x="232353" y="-108887"/>
              <a:ext cx="2552562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7411938" y="974816"/>
            <a:ext cx="6972062" cy="2004465"/>
            <a:chOff x="0" y="0"/>
            <a:chExt cx="6972061" cy="2004464"/>
          </a:xfrm>
        </p:grpSpPr>
        <p:sp>
          <p:nvSpPr>
            <p:cNvPr id="279" name="الفصل"/>
            <p:cNvSpPr txBox="1"/>
            <p:nvPr/>
          </p:nvSpPr>
          <p:spPr>
            <a:xfrm>
              <a:off x="428637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5140498" y="5593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108245" y="2036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١٢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77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١٢</a:t>
                </a:r>
              </a:p>
            </p:txBody>
          </p:sp>
        </p:grpSp>
        <p:sp>
          <p:nvSpPr>
            <p:cNvPr id="283" name="المحيط والمساحة والحجم"/>
            <p:cNvSpPr txBox="1"/>
            <p:nvPr/>
          </p:nvSpPr>
          <p:spPr>
            <a:xfrm>
              <a:off x="0" y="644323"/>
              <a:ext cx="5153199" cy="10533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121408">
                <a:lnSpc>
                  <a:spcPct val="90000"/>
                </a:lnSpc>
                <a:spcBef>
                  <a:spcPts val="2300"/>
                </a:spcBef>
                <a:defRPr sz="348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المحيط والمساحة والحجم</a:t>
              </a:r>
            </a:p>
          </p:txBody>
        </p:sp>
      </p:grpSp>
      <p:sp>
        <p:nvSpPr>
          <p:cNvPr id="285" name="الفصل الثاني عشر:المحيط والمساحة والحجم…"/>
          <p:cNvSpPr txBox="1"/>
          <p:nvPr>
            <p:ph type="title" idx="4294967295"/>
          </p:nvPr>
        </p:nvSpPr>
        <p:spPr>
          <a:xfrm>
            <a:off x="5427870" y="4244999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0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الثاني عشر:المحيط والمساحة والحجم</a:t>
            </a:r>
          </a:p>
          <a:p>
            <a:pPr algn="ctr" rtl="0">
              <a:lnSpc>
                <a:spcPct val="150000"/>
              </a:lnSpc>
              <a:defRPr sz="70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١٢-٤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الأشكال ثلاثية الأبعاد </a:t>
            </a:r>
          </a:p>
        </p:txBody>
      </p:sp>
      <p:pic>
        <p:nvPicPr>
          <p:cNvPr id="286" name="IMG_9916.png" descr="IMG_99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05782" y="6754965"/>
            <a:ext cx="6019238" cy="523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9954.png" descr="IMG_9954.png"/>
          <p:cNvPicPr>
            <a:picLocks noChangeAspect="1"/>
          </p:cNvPicPr>
          <p:nvPr/>
        </p:nvPicPr>
        <p:blipFill>
          <a:blip r:embed="rId3">
            <a:extLst/>
          </a:blip>
          <a:srcRect l="0" t="0" r="58728" b="1314"/>
          <a:stretch>
            <a:fillRect/>
          </a:stretch>
        </p:blipFill>
        <p:spPr>
          <a:xfrm>
            <a:off x="2653956" y="3903511"/>
            <a:ext cx="3302775" cy="3302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9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9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8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9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9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9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9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9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98" name="IMG_3542.png" descr="IMG_3542.png"/>
          <p:cNvPicPr>
            <a:picLocks noChangeAspect="1"/>
          </p:cNvPicPr>
          <p:nvPr/>
        </p:nvPicPr>
        <p:blipFill>
          <a:blip r:embed="rId11">
            <a:extLst/>
          </a:blip>
          <a:srcRect l="20776" t="1486" r="5385" b="80470"/>
          <a:stretch>
            <a:fillRect/>
          </a:stretch>
        </p:blipFill>
        <p:spPr>
          <a:xfrm>
            <a:off x="5165565" y="1865132"/>
            <a:ext cx="18268167" cy="1603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IMG_3542.png" descr="IMG_3542.png"/>
          <p:cNvPicPr>
            <a:picLocks noChangeAspect="1"/>
          </p:cNvPicPr>
          <p:nvPr/>
        </p:nvPicPr>
        <p:blipFill>
          <a:blip r:embed="rId11">
            <a:extLst/>
          </a:blip>
          <a:srcRect l="3537" t="5315" r="82895" b="66112"/>
          <a:stretch>
            <a:fillRect/>
          </a:stretch>
        </p:blipFill>
        <p:spPr>
          <a:xfrm>
            <a:off x="2994824" y="3578423"/>
            <a:ext cx="4430500" cy="3352417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الأوجه: قاعدتان دائريتان متطابقتان ومتوازيتان.…"/>
          <p:cNvSpPr txBox="1"/>
          <p:nvPr/>
        </p:nvSpPr>
        <p:spPr>
          <a:xfrm>
            <a:off x="8812147" y="4790810"/>
            <a:ext cx="12696014" cy="52947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الأوجه: </a:t>
            </a:r>
            <a:r>
              <a:t>قاعدتان دائريتان متطابقتان ومتوازيتان</a:t>
            </a:r>
            <a:r>
              <a:rPr>
                <a:solidFill>
                  <a:srgbClr val="B92D5D"/>
                </a:solidFill>
              </a:rPr>
              <a:t>.</a:t>
            </a:r>
            <a:endParaRPr>
              <a:solidFill>
                <a:srgbClr val="B92D5D"/>
              </a:solidFill>
            </a:endParaRPr>
          </a:p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B92D5D"/>
              </a:solidFill>
            </a:endParaRPr>
          </a:p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الأحرف:</a:t>
            </a:r>
            <a:r>
              <a:t> ليس لهذا الشكل أحرف</a:t>
            </a:r>
            <a:r>
              <a:rPr>
                <a:solidFill>
                  <a:srgbClr val="B92D5D"/>
                </a:solidFill>
              </a:rPr>
              <a:t>.</a:t>
            </a:r>
            <a:endParaRPr>
              <a:solidFill>
                <a:srgbClr val="B92D5D"/>
              </a:solidFill>
            </a:endParaRPr>
          </a:p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B92D5D"/>
              </a:solidFill>
            </a:endParaRPr>
          </a:p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الرؤوس: </a:t>
            </a:r>
            <a:r>
              <a:t>ليس لهذا الشكل رؤوس</a:t>
            </a:r>
            <a:r>
              <a:rPr>
                <a:solidFill>
                  <a:srgbClr val="B92D5D"/>
                </a:solidFill>
              </a:rPr>
              <a:t>.</a:t>
            </a:r>
            <a:endParaRPr>
              <a:solidFill>
                <a:srgbClr val="B92D5D"/>
              </a:solidFill>
            </a:endParaRPr>
          </a:p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B92D5D"/>
              </a:solidFill>
            </a:endParaRPr>
          </a:p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669D34"/>
                </a:solidFill>
              </a:rPr>
              <a:t>إذن هذا الشكل أسطوانة.</a:t>
            </a:r>
            <a:r>
              <a:t>    </a:t>
            </a:r>
          </a:p>
        </p:txBody>
      </p:sp>
      <p:grpSp>
        <p:nvGrpSpPr>
          <p:cNvPr id="62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61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61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60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0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0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0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0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0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1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60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0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1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1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1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2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2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52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2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2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28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3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5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5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5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5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5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6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5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6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6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664" name="IMG_3542.png" descr="IMG_3542.png"/>
          <p:cNvPicPr>
            <a:picLocks noChangeAspect="1"/>
          </p:cNvPicPr>
          <p:nvPr/>
        </p:nvPicPr>
        <p:blipFill>
          <a:blip r:embed="rId12">
            <a:extLst/>
          </a:blip>
          <a:srcRect l="37284" t="30202" r="5901" b="41824"/>
          <a:stretch>
            <a:fillRect/>
          </a:stretch>
        </p:blipFill>
        <p:spPr>
          <a:xfrm>
            <a:off x="10032081" y="1865132"/>
            <a:ext cx="13207002" cy="2336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5" name="IMG_3542.png" descr="IMG_3542.png"/>
          <p:cNvPicPr>
            <a:picLocks noChangeAspect="1"/>
          </p:cNvPicPr>
          <p:nvPr/>
        </p:nvPicPr>
        <p:blipFill>
          <a:blip r:embed="rId12">
            <a:extLst/>
          </a:blip>
          <a:srcRect l="2763" t="37500" r="77091" b="7844"/>
          <a:stretch>
            <a:fillRect/>
          </a:stretch>
        </p:blipFill>
        <p:spPr>
          <a:xfrm>
            <a:off x="5826794" y="2413377"/>
            <a:ext cx="4205132" cy="40993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68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68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67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6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6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6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6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71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2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7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673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74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76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7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8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9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0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8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84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9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9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8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9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9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9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9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9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698" name="IMG_3542.png" descr="IMG_3542.png"/>
          <p:cNvPicPr>
            <a:picLocks noChangeAspect="1"/>
          </p:cNvPicPr>
          <p:nvPr/>
        </p:nvPicPr>
        <p:blipFill>
          <a:blip r:embed="rId11">
            <a:extLst/>
          </a:blip>
          <a:srcRect l="37284" t="30202" r="5901" b="41824"/>
          <a:stretch>
            <a:fillRect/>
          </a:stretch>
        </p:blipFill>
        <p:spPr>
          <a:xfrm>
            <a:off x="9030255" y="1766168"/>
            <a:ext cx="13857856" cy="2451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IMG_3542.png" descr="IMG_3542.png"/>
          <p:cNvPicPr>
            <a:picLocks noChangeAspect="1"/>
          </p:cNvPicPr>
          <p:nvPr/>
        </p:nvPicPr>
        <p:blipFill>
          <a:blip r:embed="rId11">
            <a:extLst/>
          </a:blip>
          <a:srcRect l="2763" t="37500" r="77091" b="7844"/>
          <a:stretch>
            <a:fillRect/>
          </a:stretch>
        </p:blipFill>
        <p:spPr>
          <a:xfrm>
            <a:off x="2523773" y="2946484"/>
            <a:ext cx="4710970" cy="4592407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الأوجه: لهذا الشكل ٦ أوجه…"/>
          <p:cNvSpPr txBox="1"/>
          <p:nvPr/>
        </p:nvSpPr>
        <p:spPr>
          <a:xfrm>
            <a:off x="7794805" y="4719314"/>
            <a:ext cx="14095480" cy="67490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الأوجه: </a:t>
            </a:r>
            <a:r>
              <a:t>لهذا الشكل </a:t>
            </a:r>
            <a:r>
              <a:rPr>
                <a:solidFill>
                  <a:srgbClr val="B92D5D"/>
                </a:solidFill>
              </a:rPr>
              <a:t>٦</a:t>
            </a:r>
            <a:r>
              <a:t> أوجه</a:t>
            </a:r>
            <a:endParaRPr>
              <a:solidFill>
                <a:srgbClr val="B92D5D"/>
              </a:solidFill>
            </a:endParaRPr>
          </a:p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B92D5D"/>
              </a:solidFill>
            </a:endParaRPr>
          </a:p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القاعدتان: </a:t>
            </a:r>
            <a:r>
              <a:t>مستطيلة الشكل متوازيتان ومتطابقتان</a:t>
            </a:r>
            <a:endParaRPr>
              <a:solidFill>
                <a:srgbClr val="B92D5D"/>
              </a:solidFill>
            </a:endParaRPr>
          </a:p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B92D5D"/>
              </a:solidFill>
            </a:endParaRPr>
          </a:p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الأحرف: </a:t>
            </a:r>
            <a:r>
              <a:t>لهذا الشكل </a:t>
            </a:r>
            <a:r>
              <a:rPr>
                <a:solidFill>
                  <a:srgbClr val="B92D5D"/>
                </a:solidFill>
              </a:rPr>
              <a:t>١٢</a:t>
            </a:r>
            <a:r>
              <a:t> حرف</a:t>
            </a:r>
          </a:p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B92D5D"/>
              </a:solidFill>
            </a:endParaRPr>
          </a:p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الرؤوس: </a:t>
            </a:r>
            <a:r>
              <a:t>لهذا الشكل </a:t>
            </a:r>
            <a:r>
              <a:rPr>
                <a:solidFill>
                  <a:srgbClr val="B92D5D"/>
                </a:solidFill>
              </a:rPr>
              <a:t>٨</a:t>
            </a:r>
            <a:r>
              <a:t> رؤوس</a:t>
            </a:r>
            <a:endParaRPr>
              <a:solidFill>
                <a:srgbClr val="B92D5D"/>
              </a:solidFill>
            </a:endParaRPr>
          </a:p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B92D5D"/>
              </a:solidFill>
            </a:endParaRPr>
          </a:p>
          <a:p>
            <a:pPr algn="ctr" rtl="0">
              <a:lnSpc>
                <a:spcPct val="75000"/>
              </a:lnSpc>
              <a:defRPr b="1" sz="5900">
                <a:solidFill>
                  <a:srgbClr val="669D3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إذن هذا الشكل منشور رباعي</a:t>
            </a:r>
          </a:p>
        </p:txBody>
      </p:sp>
      <p:grpSp>
        <p:nvGrpSpPr>
          <p:cNvPr id="72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71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71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0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0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0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0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0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0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1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70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0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1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1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1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27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2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2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26" name="تدرب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تدرب</a:t>
                </a:r>
              </a:p>
            </p:txBody>
          </p:sp>
        </p:grpSp>
        <p:grpSp>
          <p:nvGrpSpPr>
            <p:cNvPr id="73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2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2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3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33" name="IMG_3543.png" descr="IMG_3543.png"/>
          <p:cNvPicPr>
            <a:picLocks noChangeAspect="1"/>
          </p:cNvPicPr>
          <p:nvPr/>
        </p:nvPicPr>
        <p:blipFill>
          <a:blip r:embed="rId11">
            <a:extLst/>
          </a:blip>
          <a:srcRect l="30635" t="25653" r="990" b="63321"/>
          <a:stretch>
            <a:fillRect/>
          </a:stretch>
        </p:blipFill>
        <p:spPr>
          <a:xfrm>
            <a:off x="4742457" y="2550089"/>
            <a:ext cx="18325026" cy="16432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3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3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64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4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3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40" name="IMG_4038.png" descr="IMG_4038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4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84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782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780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69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67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6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66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68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70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1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74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772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73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75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6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7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8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9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81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83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9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8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8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90" name="تدرب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تدرب</a:t>
                </a:r>
              </a:p>
            </p:txBody>
          </p:sp>
        </p:grpSp>
        <p:grpSp>
          <p:nvGrpSpPr>
            <p:cNvPr id="79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9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9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9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97" name="IMG_3543.png" descr="IMG_3543.png"/>
          <p:cNvPicPr>
            <a:picLocks noChangeAspect="1"/>
          </p:cNvPicPr>
          <p:nvPr/>
        </p:nvPicPr>
        <p:blipFill>
          <a:blip r:embed="rId11">
            <a:extLst/>
          </a:blip>
          <a:srcRect l="30635" t="25653" r="990" b="63321"/>
          <a:stretch>
            <a:fillRect/>
          </a:stretch>
        </p:blipFill>
        <p:spPr>
          <a:xfrm>
            <a:off x="4742457" y="2550089"/>
            <a:ext cx="18325026" cy="1643258"/>
          </a:xfrm>
          <a:prstGeom prst="rect">
            <a:avLst/>
          </a:prstGeom>
          <a:ln w="12700">
            <a:miter lim="400000"/>
          </a:ln>
        </p:spPr>
      </p:pic>
      <p:sp>
        <p:nvSpPr>
          <p:cNvPr id="798" name="الرؤوس: ٨ رؤوس…"/>
          <p:cNvSpPr txBox="1"/>
          <p:nvPr/>
        </p:nvSpPr>
        <p:spPr>
          <a:xfrm>
            <a:off x="8110072" y="5291533"/>
            <a:ext cx="10813536" cy="3840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الرؤوس: </a:t>
            </a:r>
            <a:r>
              <a:t>٨ </a:t>
            </a:r>
            <a:r>
              <a:rPr>
                <a:solidFill>
                  <a:srgbClr val="B92D5D"/>
                </a:solidFill>
              </a:rPr>
              <a:t>رؤوس</a:t>
            </a:r>
            <a:endParaRPr>
              <a:solidFill>
                <a:srgbClr val="B92D5D"/>
              </a:solidFill>
            </a:endParaRPr>
          </a:p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B92D5D"/>
              </a:solidFill>
            </a:endParaRPr>
          </a:p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الأحرف: </a:t>
            </a:r>
            <a:r>
              <a:t>١٢ </a:t>
            </a:r>
            <a:r>
              <a:rPr>
                <a:solidFill>
                  <a:srgbClr val="B92D5D"/>
                </a:solidFill>
              </a:rPr>
              <a:t>حرف</a:t>
            </a:r>
            <a:endParaRPr>
              <a:solidFill>
                <a:srgbClr val="B92D5D"/>
              </a:solidFill>
            </a:endParaRPr>
          </a:p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B92D5D"/>
              </a:solidFill>
            </a:endParaRPr>
          </a:p>
          <a:p>
            <a:pPr algn="ctr" rtl="0">
              <a:lnSpc>
                <a:spcPct val="75000"/>
              </a:lnSpc>
              <a:defRPr b="1" sz="5900">
                <a:solidFill>
                  <a:srgbClr val="669D3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شكل الكتاب منشور رباعي</a:t>
            </a:r>
          </a:p>
        </p:txBody>
      </p:sp>
      <p:grpSp>
        <p:nvGrpSpPr>
          <p:cNvPr id="81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81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81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80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80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9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0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0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04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5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806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07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09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0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1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2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3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1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1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82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2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2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82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4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830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82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2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29" name="مسائل…"/>
              <p:cNvSpPr txBox="1"/>
              <p:nvPr/>
            </p:nvSpPr>
            <p:spPr>
              <a:xfrm>
                <a:off x="495245" y="2225560"/>
                <a:ext cx="4134887" cy="17848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/>
                  <a:t> </a:t>
                </a:r>
                <a:r>
                  <a:rPr sz="36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833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831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3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3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61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838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36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37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6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3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62" name="IMG_3543.png" descr="IMG_3543.png"/>
          <p:cNvPicPr>
            <a:picLocks noChangeAspect="1"/>
          </p:cNvPicPr>
          <p:nvPr/>
        </p:nvPicPr>
        <p:blipFill>
          <a:blip r:embed="rId12">
            <a:extLst/>
          </a:blip>
          <a:srcRect l="0" t="61619" r="0" b="0"/>
          <a:stretch>
            <a:fillRect/>
          </a:stretch>
        </p:blipFill>
        <p:spPr>
          <a:xfrm>
            <a:off x="3735022" y="2545223"/>
            <a:ext cx="19870434" cy="42411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2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880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878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867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865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86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64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66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68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9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72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870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71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73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4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5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6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7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79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81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3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889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88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8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8" name="مسائل…"/>
              <p:cNvSpPr txBox="1"/>
              <p:nvPr/>
            </p:nvSpPr>
            <p:spPr>
              <a:xfrm>
                <a:off x="495245" y="2225560"/>
                <a:ext cx="4134887" cy="17848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892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890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9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9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95" name="IMG_3543.png" descr="IMG_3543.png"/>
          <p:cNvPicPr>
            <a:picLocks noChangeAspect="1"/>
          </p:cNvPicPr>
          <p:nvPr/>
        </p:nvPicPr>
        <p:blipFill>
          <a:blip r:embed="rId11">
            <a:extLst/>
          </a:blip>
          <a:srcRect l="0" t="61619" r="0" b="0"/>
          <a:stretch>
            <a:fillRect/>
          </a:stretch>
        </p:blipFill>
        <p:spPr>
          <a:xfrm>
            <a:off x="3735022" y="2545223"/>
            <a:ext cx="19870434" cy="4241154"/>
          </a:xfrm>
          <a:prstGeom prst="rect">
            <a:avLst/>
          </a:prstGeom>
          <a:ln w="12700">
            <a:miter lim="400000"/>
          </a:ln>
        </p:spPr>
      </p:pic>
      <p:sp>
        <p:nvSpPr>
          <p:cNvPr id="896" name="مستطيل"/>
          <p:cNvSpPr/>
          <p:nvPr/>
        </p:nvSpPr>
        <p:spPr>
          <a:xfrm>
            <a:off x="9290511" y="3753603"/>
            <a:ext cx="3323571" cy="2373849"/>
          </a:xfrm>
          <a:prstGeom prst="rect">
            <a:avLst/>
          </a:prstGeom>
          <a:ln w="63500">
            <a:solidFill>
              <a:srgbClr val="E224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97" name="منشور رباعي،…"/>
          <p:cNvSpPr txBox="1"/>
          <p:nvPr/>
        </p:nvSpPr>
        <p:spPr>
          <a:xfrm>
            <a:off x="9815155" y="7538725"/>
            <a:ext cx="9370707" cy="35706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منشور رباعي، </a:t>
            </a:r>
            <a:endParaRPr>
              <a:solidFill>
                <a:srgbClr val="B92D5D"/>
              </a:solidFill>
            </a:endParaRPr>
          </a:p>
          <a:p>
            <a:pPr algn="ctr" rtl="0">
              <a:lnSpc>
                <a:spcPct val="150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هو الشكل الوحيد المتعدد السطوح.</a:t>
            </a:r>
            <a:endParaRPr>
              <a:solidFill>
                <a:srgbClr val="B92D5D"/>
              </a:solidFill>
            </a:endParaRPr>
          </a:p>
        </p:txBody>
      </p:sp>
      <p:grpSp>
        <p:nvGrpSpPr>
          <p:cNvPr id="917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91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91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90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90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89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9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0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0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0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90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0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0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1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1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926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919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7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928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35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930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1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2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3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4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8" name="IMG_3545.jpeg"/>
          <p:cNvGrpSpPr/>
          <p:nvPr/>
        </p:nvGrpSpPr>
        <p:grpSpPr>
          <a:xfrm>
            <a:off x="4417550" y="1228071"/>
            <a:ext cx="9471423" cy="11546682"/>
            <a:chOff x="0" y="0"/>
            <a:chExt cx="9471421" cy="11546681"/>
          </a:xfrm>
        </p:grpSpPr>
        <p:pic>
          <p:nvPicPr>
            <p:cNvPr id="937" name="IMG_3545.jpeg" descr="IMG_3545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13" t="0" r="213" b="0"/>
            <a:stretch>
              <a:fillRect/>
            </a:stretch>
          </p:blipFill>
          <p:spPr>
            <a:xfrm>
              <a:off x="50800" y="50800"/>
              <a:ext cx="9369896" cy="114451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36" name="IMG_3545.jpeg" descr="IMG_3545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471422" cy="11546682"/>
            </a:xfrm>
            <a:prstGeom prst="rect">
              <a:avLst/>
            </a:prstGeom>
            <a:effectLst/>
          </p:spPr>
        </p:pic>
      </p:grpSp>
      <p:grpSp>
        <p:nvGrpSpPr>
          <p:cNvPr id="941" name="IMG_3546.jpeg"/>
          <p:cNvGrpSpPr/>
          <p:nvPr/>
        </p:nvGrpSpPr>
        <p:grpSpPr>
          <a:xfrm>
            <a:off x="13326428" y="362399"/>
            <a:ext cx="1486298" cy="1406526"/>
            <a:chOff x="0" y="0"/>
            <a:chExt cx="1486296" cy="1406525"/>
          </a:xfrm>
        </p:grpSpPr>
        <p:pic>
          <p:nvPicPr>
            <p:cNvPr id="940" name="IMG_3546.jpeg" descr="IMG_3546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5721" r="0" b="5721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39" name="IMG_3546.jpeg" descr="IMG_3546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94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51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945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6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947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948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949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950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952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953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954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957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955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58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970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968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965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959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66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69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971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4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972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973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979" name="تجميع"/>
            <p:cNvGrpSpPr/>
            <p:nvPr/>
          </p:nvGrpSpPr>
          <p:grpSpPr>
            <a:xfrm>
              <a:off x="-1" y="0"/>
              <a:ext cx="12521377" cy="5411062"/>
              <a:chOff x="0" y="0"/>
              <a:chExt cx="12521375" cy="5411061"/>
            </a:xfrm>
          </p:grpSpPr>
          <p:sp>
            <p:nvSpPr>
              <p:cNvPr id="976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977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4650;p80"/>
              <p:cNvSpPr/>
              <p:nvPr/>
            </p:nvSpPr>
            <p:spPr>
              <a:xfrm>
                <a:off x="0" y="2496236"/>
                <a:ext cx="6233230" cy="2914826"/>
              </a:xfrm>
              <a:prstGeom prst="roundRect">
                <a:avLst>
                  <a:gd name="adj" fmla="val 10363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980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82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983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984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989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985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7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8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90" name="سؤال :"/>
          <p:cNvSpPr txBox="1"/>
          <p:nvPr/>
        </p:nvSpPr>
        <p:spPr>
          <a:xfrm>
            <a:off x="9504931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991" name="صفحة :"/>
          <p:cNvSpPr txBox="1"/>
          <p:nvPr/>
        </p:nvSpPr>
        <p:spPr>
          <a:xfrm>
            <a:off x="9247818" y="6975457"/>
            <a:ext cx="2263574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992" name="٥ ، ٨ ، ١٤"/>
          <p:cNvSpPr txBox="1"/>
          <p:nvPr/>
        </p:nvSpPr>
        <p:spPr>
          <a:xfrm>
            <a:off x="5845455" y="5495094"/>
            <a:ext cx="4187634" cy="1024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٥ ، ٨ ، ١٤</a:t>
            </a:r>
          </a:p>
        </p:txBody>
      </p:sp>
      <p:sp>
        <p:nvSpPr>
          <p:cNvPr id="993" name="٢٠٥"/>
          <p:cNvSpPr txBox="1"/>
          <p:nvPr/>
        </p:nvSpPr>
        <p:spPr>
          <a:xfrm>
            <a:off x="6479343" y="7087353"/>
            <a:ext cx="2919857" cy="92834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٢٠٥</a:t>
            </a:r>
          </a:p>
        </p:txBody>
      </p:sp>
      <p:graphicFrame>
        <p:nvGraphicFramePr>
          <p:cNvPr id="994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3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3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2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2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2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2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26" name="IMG_4012.png" descr="IMG_4012.pn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" name="IMG_4015.jpeg" descr="IMG_4015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28" name="IMG_4016.jpeg" descr="IMG_4016.jpeg">
                    <a:hlinkClick r:id="rId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29" name="صورة 20" descr="صورة 20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1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2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3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39" name="Picture 2" descr="Picture 2">
              <a:hlinkClick r:id="rId1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1" name="IMG_6062.png" descr="IMG_6062.png"/>
          <p:cNvPicPr>
            <a:picLocks noChangeAspect="1"/>
          </p:cNvPicPr>
          <p:nvPr/>
        </p:nvPicPr>
        <p:blipFill>
          <a:blip r:embed="rId21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6050.png" descr="IMG_6050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4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4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4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45" name="IMG_8404.png" descr="IMG_8404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7" name="IMG_8403.png" descr="IMG_8403.png"/>
          <p:cNvPicPr>
            <a:picLocks noChangeAspect="1"/>
          </p:cNvPicPr>
          <p:nvPr/>
        </p:nvPicPr>
        <p:blipFill>
          <a:blip r:embed="rId3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9418.png" descr="IMG_9418.png"/>
          <p:cNvPicPr>
            <a:picLocks noChangeAspect="1"/>
          </p:cNvPicPr>
          <p:nvPr/>
        </p:nvPicPr>
        <p:blipFill>
          <a:blip r:embed="rId33">
            <a:extLst/>
          </a:blip>
          <a:srcRect l="40639" t="40298" r="0" b="47759"/>
          <a:stretch>
            <a:fillRect/>
          </a:stretch>
        </p:blipFill>
        <p:spPr>
          <a:xfrm>
            <a:off x="18782126" y="6635041"/>
            <a:ext cx="4774176" cy="1807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G_3536.png" descr="IMG_3536.png"/>
          <p:cNvPicPr>
            <a:picLocks noChangeAspect="1"/>
          </p:cNvPicPr>
          <p:nvPr/>
        </p:nvPicPr>
        <p:blipFill>
          <a:blip r:embed="rId34">
            <a:extLst/>
          </a:blip>
          <a:srcRect l="0" t="7450" r="5076" b="81827"/>
          <a:stretch>
            <a:fillRect/>
          </a:stretch>
        </p:blipFill>
        <p:spPr>
          <a:xfrm>
            <a:off x="8936801" y="2545223"/>
            <a:ext cx="7834957" cy="2913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3536.png" descr="IMG_3536.png"/>
          <p:cNvPicPr>
            <a:picLocks noChangeAspect="1"/>
          </p:cNvPicPr>
          <p:nvPr/>
        </p:nvPicPr>
        <p:blipFill>
          <a:blip r:embed="rId34">
            <a:extLst/>
          </a:blip>
          <a:srcRect l="10632" t="26120" r="3328" b="49618"/>
          <a:stretch>
            <a:fillRect/>
          </a:stretch>
        </p:blipFill>
        <p:spPr>
          <a:xfrm>
            <a:off x="13970073" y="6635041"/>
            <a:ext cx="5330989" cy="494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3536.png" descr="IMG_3536.png"/>
          <p:cNvPicPr>
            <a:picLocks noChangeAspect="1"/>
          </p:cNvPicPr>
          <p:nvPr/>
        </p:nvPicPr>
        <p:blipFill>
          <a:blip r:embed="rId34">
            <a:extLst/>
          </a:blip>
          <a:srcRect l="29448" t="75369" r="4926" b="1496"/>
          <a:stretch>
            <a:fillRect/>
          </a:stretch>
        </p:blipFill>
        <p:spPr>
          <a:xfrm>
            <a:off x="3590396" y="6994304"/>
            <a:ext cx="4091393" cy="4748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3536.png" descr="IMG_3536.png"/>
          <p:cNvPicPr>
            <a:picLocks noChangeAspect="1"/>
          </p:cNvPicPr>
          <p:nvPr/>
        </p:nvPicPr>
        <p:blipFill>
          <a:blip r:embed="rId34">
            <a:extLst/>
          </a:blip>
          <a:srcRect l="30059" t="51098" r="5266" b="24640"/>
          <a:stretch>
            <a:fillRect/>
          </a:stretch>
        </p:blipFill>
        <p:spPr>
          <a:xfrm>
            <a:off x="8797499" y="6732764"/>
            <a:ext cx="4056737" cy="5009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356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354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7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61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9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60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2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64" name="IMG_3537.png" descr="IMG_3537.png"/>
          <p:cNvPicPr>
            <a:picLocks noChangeAspect="1"/>
          </p:cNvPicPr>
          <p:nvPr/>
        </p:nvPicPr>
        <p:blipFill>
          <a:blip r:embed="rId12">
            <a:extLst/>
          </a:blip>
          <a:srcRect l="36333" t="37391" r="6055" b="8471"/>
          <a:stretch>
            <a:fillRect/>
          </a:stretch>
        </p:blipFill>
        <p:spPr>
          <a:xfrm>
            <a:off x="8763845" y="3917791"/>
            <a:ext cx="13892416" cy="4666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G_3529.jpeg" descr="IMG_3529.jpeg"/>
          <p:cNvPicPr>
            <a:picLocks noChangeAspect="1"/>
          </p:cNvPicPr>
          <p:nvPr/>
        </p:nvPicPr>
        <p:blipFill>
          <a:blip r:embed="rId13">
            <a:extLst/>
          </a:blip>
          <a:srcRect l="1548" t="0" r="71330" b="6138"/>
          <a:stretch>
            <a:fillRect/>
          </a:stretch>
        </p:blipFill>
        <p:spPr>
          <a:xfrm>
            <a:off x="3875420" y="3917791"/>
            <a:ext cx="4589333" cy="5674421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38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8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8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7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6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6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71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2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73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4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6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7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8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9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0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8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4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8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97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393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39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38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2" name="مفردات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مفردات</a:t>
                </a:r>
              </a:p>
            </p:txBody>
          </p:sp>
        </p:grpSp>
        <p:grpSp>
          <p:nvGrpSpPr>
            <p:cNvPr id="396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39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9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70477" t="67605" r="5227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8" name="IMG_3538.png" descr="IMG_3538.png"/>
          <p:cNvPicPr>
            <a:picLocks noChangeAspect="1"/>
          </p:cNvPicPr>
          <p:nvPr/>
        </p:nvPicPr>
        <p:blipFill>
          <a:blip r:embed="rId11">
            <a:extLst/>
          </a:blip>
          <a:srcRect l="2268" t="0" r="2268" b="0"/>
          <a:stretch>
            <a:fillRect/>
          </a:stretch>
        </p:blipFill>
        <p:spPr>
          <a:xfrm>
            <a:off x="4699906" y="2812979"/>
            <a:ext cx="16908907" cy="86114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1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1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0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0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9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0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0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4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5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06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7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9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0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1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2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3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1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2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30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26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2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2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5" name="مفردات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مفردات</a:t>
                </a:r>
              </a:p>
            </p:txBody>
          </p:sp>
        </p:grpSp>
        <p:grpSp>
          <p:nvGrpSpPr>
            <p:cNvPr id="429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2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2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70477" t="67605" r="5227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31" name="IMG_3544.png" descr="IMG_3544.png"/>
          <p:cNvPicPr>
            <a:picLocks noChangeAspect="1"/>
          </p:cNvPicPr>
          <p:nvPr/>
        </p:nvPicPr>
        <p:blipFill>
          <a:blip r:embed="rId11">
            <a:extLst/>
          </a:blip>
          <a:srcRect l="2654" t="6997" r="5309" b="1399"/>
          <a:stretch>
            <a:fillRect/>
          </a:stretch>
        </p:blipFill>
        <p:spPr>
          <a:xfrm>
            <a:off x="9853255" y="1746966"/>
            <a:ext cx="11337146" cy="10702185"/>
          </a:xfrm>
          <a:prstGeom prst="rect">
            <a:avLst/>
          </a:prstGeom>
          <a:ln w="76200">
            <a:solidFill>
              <a:schemeClr val="accent5">
                <a:satOff val="-20050"/>
                <a:lumOff val="-13098"/>
              </a:schemeClr>
            </a:solidFill>
            <a:miter lim="400000"/>
          </a:ln>
        </p:spPr>
      </p:pic>
      <p:pic>
        <p:nvPicPr>
          <p:cNvPr id="432" name="IMG_3544.png" descr="IMG_3544.png"/>
          <p:cNvPicPr>
            <a:picLocks noChangeAspect="1"/>
          </p:cNvPicPr>
          <p:nvPr/>
        </p:nvPicPr>
        <p:blipFill>
          <a:blip r:embed="rId11">
            <a:extLst/>
          </a:blip>
          <a:srcRect l="52079" t="553" r="5309" b="92954"/>
          <a:stretch>
            <a:fillRect/>
          </a:stretch>
        </p:blipFill>
        <p:spPr>
          <a:xfrm>
            <a:off x="2301067" y="4279532"/>
            <a:ext cx="7023862" cy="1015039"/>
          </a:xfrm>
          <a:prstGeom prst="rect">
            <a:avLst/>
          </a:prstGeom>
          <a:ln w="76200">
            <a:solidFill>
              <a:schemeClr val="accent5">
                <a:satOff val="-20050"/>
                <a:lumOff val="-13098"/>
              </a:schemeClr>
            </a:solidFill>
            <a:miter lim="400000"/>
          </a:ln>
        </p:spPr>
      </p:pic>
      <p:grpSp>
        <p:nvGrpSpPr>
          <p:cNvPr id="452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50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48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37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35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3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4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36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3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42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4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4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4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49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5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5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64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60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5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5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9" name="مثال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463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6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6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65" name="IMG_3540.png" descr="IMG_3540.png"/>
          <p:cNvPicPr>
            <a:picLocks noChangeAspect="1"/>
          </p:cNvPicPr>
          <p:nvPr/>
        </p:nvPicPr>
        <p:blipFill>
          <a:blip r:embed="rId11">
            <a:extLst/>
          </a:blip>
          <a:srcRect l="1523" t="15366" r="29598" b="0"/>
          <a:stretch>
            <a:fillRect/>
          </a:stretch>
        </p:blipFill>
        <p:spPr>
          <a:xfrm>
            <a:off x="4736221" y="2747849"/>
            <a:ext cx="14674451" cy="9581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G_3540.png" descr="IMG_3540.png"/>
          <p:cNvPicPr>
            <a:picLocks noChangeAspect="1"/>
          </p:cNvPicPr>
          <p:nvPr/>
        </p:nvPicPr>
        <p:blipFill>
          <a:blip r:embed="rId11">
            <a:extLst/>
          </a:blip>
          <a:srcRect l="72771" t="11287" r="2240" b="44604"/>
          <a:stretch>
            <a:fillRect/>
          </a:stretch>
        </p:blipFill>
        <p:spPr>
          <a:xfrm>
            <a:off x="19276059" y="4193750"/>
            <a:ext cx="4157788" cy="39001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6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8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8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7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6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6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6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7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7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7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7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7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7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8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8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490" name="IMG_3541.png" descr="IMG_3541.png"/>
          <p:cNvPicPr>
            <a:picLocks noChangeAspect="1"/>
          </p:cNvPicPr>
          <p:nvPr/>
        </p:nvPicPr>
        <p:blipFill>
          <a:blip r:embed="rId11">
            <a:extLst/>
          </a:blip>
          <a:srcRect l="6374" t="20029" r="0" b="5434"/>
          <a:stretch>
            <a:fillRect/>
          </a:stretch>
        </p:blipFill>
        <p:spPr>
          <a:xfrm>
            <a:off x="2994824" y="3512097"/>
            <a:ext cx="19864312" cy="7548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G_3541.png" descr="IMG_3541.png"/>
          <p:cNvPicPr>
            <a:picLocks noChangeAspect="1"/>
          </p:cNvPicPr>
          <p:nvPr/>
        </p:nvPicPr>
        <p:blipFill>
          <a:blip r:embed="rId11">
            <a:extLst/>
          </a:blip>
          <a:srcRect l="16676" t="1552" r="54592" b="85241"/>
          <a:stretch>
            <a:fillRect/>
          </a:stretch>
        </p:blipFill>
        <p:spPr>
          <a:xfrm>
            <a:off x="16432765" y="1435120"/>
            <a:ext cx="5955990" cy="13067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0" name="تجميع"/>
          <p:cNvGrpSpPr/>
          <p:nvPr/>
        </p:nvGrpSpPr>
        <p:grpSpPr>
          <a:xfrm>
            <a:off x="1521593" y="75110"/>
            <a:ext cx="7670664" cy="2291289"/>
            <a:chOff x="0" y="0"/>
            <a:chExt cx="7670663" cy="2291288"/>
          </a:xfrm>
        </p:grpSpPr>
        <p:grpSp>
          <p:nvGrpSpPr>
            <p:cNvPr id="496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9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9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5" name="مثال…"/>
              <p:cNvSpPr txBox="1"/>
              <p:nvPr/>
            </p:nvSpPr>
            <p:spPr>
              <a:xfrm>
                <a:off x="495245" y="2225560"/>
                <a:ext cx="4134887" cy="18214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  <a:endParaRPr>
                  <a:latin typeface="Waseem Regular"/>
                  <a:ea typeface="Waseem Regular"/>
                  <a:cs typeface="Waseem Regular"/>
                  <a:sym typeface="Waseem Regular"/>
                </a:endParaRP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</a:rPr>
                  <a:t>من واقع الحياة</a:t>
                </a:r>
              </a:p>
            </p:txBody>
          </p:sp>
        </p:grpSp>
        <p:grpSp>
          <p:nvGrpSpPr>
            <p:cNvPr id="499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9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9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2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1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1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0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0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0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0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0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0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1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0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0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1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1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1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52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52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52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52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52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528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5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53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5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5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5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5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5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6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5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6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6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64" name="IMG_3542.png" descr="IMG_3542.png"/>
          <p:cNvPicPr>
            <a:picLocks noChangeAspect="1"/>
          </p:cNvPicPr>
          <p:nvPr/>
        </p:nvPicPr>
        <p:blipFill>
          <a:blip r:embed="rId12">
            <a:extLst/>
          </a:blip>
          <a:srcRect l="20776" t="1486" r="5385" b="80470"/>
          <a:stretch>
            <a:fillRect/>
          </a:stretch>
        </p:blipFill>
        <p:spPr>
          <a:xfrm>
            <a:off x="4507927" y="1865132"/>
            <a:ext cx="18793982" cy="165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IMG_3542.png" descr="IMG_3542.png"/>
          <p:cNvPicPr>
            <a:picLocks noChangeAspect="1"/>
          </p:cNvPicPr>
          <p:nvPr/>
        </p:nvPicPr>
        <p:blipFill>
          <a:blip r:embed="rId12">
            <a:extLst/>
          </a:blip>
          <a:srcRect l="3537" t="5315" r="82895" b="66112"/>
          <a:stretch>
            <a:fillRect/>
          </a:stretch>
        </p:blipFill>
        <p:spPr>
          <a:xfrm>
            <a:off x="3312985" y="3515338"/>
            <a:ext cx="3793954" cy="28707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8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8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7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6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6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6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6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71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2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7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73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74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76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7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8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9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0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8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84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