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  <p:sldMasterId id="2147483737" r:id="rId2"/>
  </p:sldMasterIdLst>
  <p:notesMasterIdLst>
    <p:notesMasterId r:id="rId39"/>
  </p:notesMasterIdLst>
  <p:sldIdLst>
    <p:sldId id="287" r:id="rId3"/>
    <p:sldId id="603" r:id="rId4"/>
    <p:sldId id="602" r:id="rId5"/>
    <p:sldId id="604" r:id="rId6"/>
    <p:sldId id="616" r:id="rId7"/>
    <p:sldId id="617" r:id="rId8"/>
    <p:sldId id="618" r:id="rId9"/>
    <p:sldId id="257" r:id="rId10"/>
    <p:sldId id="258" r:id="rId11"/>
    <p:sldId id="289" r:id="rId12"/>
    <p:sldId id="259" r:id="rId13"/>
    <p:sldId id="260" r:id="rId14"/>
    <p:sldId id="261" r:id="rId15"/>
    <p:sldId id="624" r:id="rId16"/>
    <p:sldId id="605" r:id="rId17"/>
    <p:sldId id="606" r:id="rId18"/>
    <p:sldId id="607" r:id="rId19"/>
    <p:sldId id="267" r:id="rId20"/>
    <p:sldId id="581" r:id="rId21"/>
    <p:sldId id="608" r:id="rId22"/>
    <p:sldId id="609" r:id="rId23"/>
    <p:sldId id="610" r:id="rId24"/>
    <p:sldId id="611" r:id="rId25"/>
    <p:sldId id="612" r:id="rId26"/>
    <p:sldId id="275" r:id="rId27"/>
    <p:sldId id="613" r:id="rId28"/>
    <p:sldId id="614" r:id="rId29"/>
    <p:sldId id="574" r:id="rId30"/>
    <p:sldId id="615" r:id="rId31"/>
    <p:sldId id="282" r:id="rId32"/>
    <p:sldId id="283" r:id="rId33"/>
    <p:sldId id="619" r:id="rId34"/>
    <p:sldId id="620" r:id="rId35"/>
    <p:sldId id="621" r:id="rId36"/>
    <p:sldId id="622" r:id="rId37"/>
    <p:sldId id="623" r:id="rId38"/>
  </p:sldIdLst>
  <p:sldSz cx="12192000" cy="6858000"/>
  <p:notesSz cx="6858000" cy="9144000"/>
  <p:custDataLst>
    <p:tags r:id="rId4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F3F3F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63" autoAdjust="0"/>
    <p:restoredTop sz="94660"/>
  </p:normalViewPr>
  <p:slideViewPr>
    <p:cSldViewPr>
      <p:cViewPr varScale="1">
        <p:scale>
          <a:sx n="77" d="100"/>
          <a:sy n="77" d="100"/>
        </p:scale>
        <p:origin x="2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928025E-2E9A-46C9-A22B-9A2026F9A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D6C051E-AA63-4BC1-850A-E147D4052E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A103544-653F-4773-809D-65F32637BBC9}" type="datetimeFigureOut">
              <a:rPr lang="ar-SA" smtClean="0"/>
              <a:t>11/09/45</a:t>
            </a:fld>
            <a:endParaRPr lang="ar-SA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BCCEA6C0-E066-46F1-BCC0-0C923020C6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BB4A1C59-9140-4EED-A497-04A722FA8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857DAC-BEC6-4A0C-9143-5B6E083A82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96EA92F-90E4-416D-9B25-F5DF651FE2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797FDBB-8771-40E5-A937-A388C0AD77A5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33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7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594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88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39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3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2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AC9D-D8A5-491D-ACBF-37EF4F786CF8}" type="datetimeFigureOut">
              <a:rPr lang="ar-SA" smtClean="0"/>
              <a:t>11/09/45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4B-81B1-4C47-923B-A52F0E3442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761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02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58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12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977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90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8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34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86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4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655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20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7AC9D-D8A5-491D-ACBF-37EF4F786CF8}" type="datetimeFigureOut">
              <a:rPr lang="ar-SA" smtClean="0"/>
              <a:t>11/09/45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8D94B-81B1-4C47-923B-A52F0E3442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38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36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t.me/omomar_math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t.me/Omomar223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hyperlink" Target="https://t.me/Omomar2233" TargetMode="External"/><Relationship Id="rId2" Type="http://schemas.openxmlformats.org/officeDocument/2006/relationships/slideLayout" Target="../slideLayouts/slideLayout11.xml"/><Relationship Id="rId16" Type="http://schemas.openxmlformats.org/officeDocument/2006/relationships/hyperlink" Target="https://t.me/omomar_math" TargetMode="Externa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4E0DBC29-9E06-49D7-ACBC-982446AF905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6631929"/>
              </p:ext>
            </p:extLst>
          </p:nvPr>
        </p:nvGraphicFramePr>
        <p:xfrm>
          <a:off x="1159007" y="177242"/>
          <a:ext cx="10962219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2864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1326870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294507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391596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5566382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2 / ث 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السابع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900" dirty="0">
                          <a:cs typeface="Khalid Art bold" pitchFamily="2" charset="-78"/>
                        </a:rPr>
                        <a:t>تهيئة – الدوال المثلثية في المثلثات القائمة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pic>
        <p:nvPicPr>
          <p:cNvPr id="21" name="صورة 20">
            <a:extLst>
              <a:ext uri="{FF2B5EF4-FFF2-40B4-BE49-F238E27FC236}">
                <a16:creationId xmlns:a16="http://schemas.microsoft.com/office/drawing/2014/main" id="{D33483BE-43BD-497C-848E-5227D21D9C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9224" b="28402"/>
          <a:stretch/>
        </p:blipFill>
        <p:spPr>
          <a:xfrm>
            <a:off x="10576355" y="6239644"/>
            <a:ext cx="1450370" cy="560439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3A8B2FFA-4590-0CB0-445C-FD0E48EC171D}"/>
              </a:ext>
            </a:extLst>
          </p:cNvPr>
          <p:cNvSpPr/>
          <p:nvPr userDrawn="1"/>
        </p:nvSpPr>
        <p:spPr>
          <a:xfrm rot="16200000">
            <a:off x="6178684" y="2850838"/>
            <a:ext cx="221965" cy="74290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A3F77EFD-891A-92CE-2A0B-2A1D9F9A227B}"/>
              </a:ext>
            </a:extLst>
          </p:cNvPr>
          <p:cNvGrpSpPr/>
          <p:nvPr userDrawn="1"/>
        </p:nvGrpSpPr>
        <p:grpSpPr>
          <a:xfrm>
            <a:off x="-235972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6" name="Picture 2" descr="حذف التلغرام - موضوع">
              <a:extLst>
                <a:ext uri="{FF2B5EF4-FFF2-40B4-BE49-F238E27FC236}">
                  <a16:creationId xmlns:a16="http://schemas.microsoft.com/office/drawing/2014/main" id="{121921E6-5FD6-5AD0-4079-5F919FA9DA9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614" y="6193557"/>
              <a:ext cx="550064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مربع نص 8">
              <a:hlinkClick r:id="rId13"/>
              <a:extLst>
                <a:ext uri="{FF2B5EF4-FFF2-40B4-BE49-F238E27FC236}">
                  <a16:creationId xmlns:a16="http://schemas.microsoft.com/office/drawing/2014/main" id="{1DF73810-B4A5-EB63-BC08-895B7C415FD1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3525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sz="1350" dirty="0"/>
                <a:t> </a:t>
              </a:r>
              <a:r>
                <a:rPr lang="en-US" sz="1350" b="1" dirty="0">
                  <a:solidFill>
                    <a:schemeClr val="tx1"/>
                  </a:solidFill>
                  <a:hlinkClick r:id="rId1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Omomar2233</a:t>
              </a:r>
              <a:endParaRPr lang="ar-SA" sz="135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0E0CF398-1182-2E53-3865-F71B2CB6A1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69"/>
            <a:ext cx="1065221" cy="9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99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txStyles>
    <p:titleStyle>
      <a:lvl1pPr algn="r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E1429F3E-F4C3-B622-4F08-C49D28D9BFD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6631929"/>
              </p:ext>
            </p:extLst>
          </p:nvPr>
        </p:nvGraphicFramePr>
        <p:xfrm>
          <a:off x="1159007" y="177242"/>
          <a:ext cx="10962219" cy="792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2864">
                  <a:extLst>
                    <a:ext uri="{9D8B030D-6E8A-4147-A177-3AD203B41FA5}">
                      <a16:colId xmlns:a16="http://schemas.microsoft.com/office/drawing/2014/main" val="2111411381"/>
                    </a:ext>
                  </a:extLst>
                </a:gridCol>
                <a:gridCol w="1326870">
                  <a:extLst>
                    <a:ext uri="{9D8B030D-6E8A-4147-A177-3AD203B41FA5}">
                      <a16:colId xmlns:a16="http://schemas.microsoft.com/office/drawing/2014/main" val="1317462419"/>
                    </a:ext>
                  </a:extLst>
                </a:gridCol>
                <a:gridCol w="1294507">
                  <a:extLst>
                    <a:ext uri="{9D8B030D-6E8A-4147-A177-3AD203B41FA5}">
                      <a16:colId xmlns:a16="http://schemas.microsoft.com/office/drawing/2014/main" val="626054206"/>
                    </a:ext>
                  </a:extLst>
                </a:gridCol>
                <a:gridCol w="1391596">
                  <a:extLst>
                    <a:ext uri="{9D8B030D-6E8A-4147-A177-3AD203B41FA5}">
                      <a16:colId xmlns:a16="http://schemas.microsoft.com/office/drawing/2014/main" val="2588802626"/>
                    </a:ext>
                  </a:extLst>
                </a:gridCol>
                <a:gridCol w="5566382">
                  <a:extLst>
                    <a:ext uri="{9D8B030D-6E8A-4147-A177-3AD203B41FA5}">
                      <a16:colId xmlns:a16="http://schemas.microsoft.com/office/drawing/2014/main" val="2397707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عنوان الدرس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28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2 / ث 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السابع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cs typeface="Khalid Art bold" pitchFamily="2" charset="-78"/>
                        </a:rPr>
                        <a:t>رياضيات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900" dirty="0">
                          <a:cs typeface="Khalid Art bold" pitchFamily="2" charset="-78"/>
                        </a:rPr>
                        <a:t>تهيئة – الدوال المثلثية في المثلثات القائمة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3663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15A83397-EA6C-867B-C210-0840E86D9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1" t="29224" b="28402"/>
          <a:stretch/>
        </p:blipFill>
        <p:spPr>
          <a:xfrm>
            <a:off x="10576355" y="6239644"/>
            <a:ext cx="1450370" cy="560439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2D0BB65-2F70-9D07-3508-6CC612F9A842}"/>
              </a:ext>
            </a:extLst>
          </p:cNvPr>
          <p:cNvSpPr/>
          <p:nvPr userDrawn="1"/>
        </p:nvSpPr>
        <p:spPr>
          <a:xfrm rot="16200000">
            <a:off x="6178684" y="2850838"/>
            <a:ext cx="221965" cy="74290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35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8C2A4239-7BF1-44B4-282F-ABE520E9FBAA}"/>
              </a:ext>
            </a:extLst>
          </p:cNvPr>
          <p:cNvGrpSpPr/>
          <p:nvPr userDrawn="1"/>
        </p:nvGrpSpPr>
        <p:grpSpPr>
          <a:xfrm>
            <a:off x="-235972" y="6380677"/>
            <a:ext cx="2238945" cy="409694"/>
            <a:chOff x="1012065" y="6193557"/>
            <a:chExt cx="1988212" cy="184666"/>
          </a:xfrm>
          <a:noFill/>
        </p:grpSpPr>
        <p:pic>
          <p:nvPicPr>
            <p:cNvPr id="11" name="Picture 2" descr="حذف التلغرام - موضوع">
              <a:extLst>
                <a:ext uri="{FF2B5EF4-FFF2-40B4-BE49-F238E27FC236}">
                  <a16:creationId xmlns:a16="http://schemas.microsoft.com/office/drawing/2014/main" id="{DF85F358-A9A9-6B94-2D92-C012A1802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614" y="6193557"/>
              <a:ext cx="550064" cy="18466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12" name="مربع نص 11">
              <a:hlinkClick r:id="rId16"/>
              <a:extLst>
                <a:ext uri="{FF2B5EF4-FFF2-40B4-BE49-F238E27FC236}">
                  <a16:creationId xmlns:a16="http://schemas.microsoft.com/office/drawing/2014/main" id="{60716415-D34D-87A4-165C-186CE7ADB787}"/>
                </a:ext>
              </a:extLst>
            </p:cNvPr>
            <p:cNvSpPr txBox="1"/>
            <p:nvPr userDrawn="1"/>
          </p:nvSpPr>
          <p:spPr>
            <a:xfrm>
              <a:off x="1012065" y="6193557"/>
              <a:ext cx="1988212" cy="13525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1">
              <a:spAutoFit/>
            </a:bodyPr>
            <a:lstStyle/>
            <a:p>
              <a:r>
                <a:rPr lang="en-US" sz="1350" dirty="0"/>
                <a:t> </a:t>
              </a:r>
              <a:r>
                <a:rPr lang="en-US" sz="1350" b="1" dirty="0">
                  <a:solidFill>
                    <a:schemeClr val="tx1"/>
                  </a:solidFill>
                  <a:hlinkClick r:id="rId1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Omomar2233</a:t>
              </a:r>
              <a:endParaRPr lang="ar-SA" sz="135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26C436F5-C797-2587-36C8-5DA5171D3D33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569"/>
            <a:ext cx="1065221" cy="9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4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>
            <a:extLst>
              <a:ext uri="{FF2B5EF4-FFF2-40B4-BE49-F238E27FC236}">
                <a16:creationId xmlns:a16="http://schemas.microsoft.com/office/drawing/2014/main" id="{F4085E1E-3B3D-4E57-ED58-349350C3A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748" y="1647047"/>
            <a:ext cx="6100232" cy="2125543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11F1C4-0C03-BD9A-E720-5A0DDCC19FDB}"/>
              </a:ext>
            </a:extLst>
          </p:cNvPr>
          <p:cNvGrpSpPr/>
          <p:nvPr/>
        </p:nvGrpSpPr>
        <p:grpSpPr>
          <a:xfrm>
            <a:off x="9239666" y="1017625"/>
            <a:ext cx="2707696" cy="1041944"/>
            <a:chOff x="8110633" y="982056"/>
            <a:chExt cx="2707696" cy="1041944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4AD75D1-F404-0266-A28E-69E1B92443D6}"/>
                </a:ext>
              </a:extLst>
            </p:cNvPr>
            <p:cNvGrpSpPr/>
            <p:nvPr/>
          </p:nvGrpSpPr>
          <p:grpSpPr>
            <a:xfrm>
              <a:off x="8110633" y="1239778"/>
              <a:ext cx="2640446" cy="784222"/>
              <a:chOff x="7199466" y="4478780"/>
              <a:chExt cx="4565348" cy="331523"/>
            </a:xfrm>
          </p:grpSpPr>
          <p:grpSp>
            <p:nvGrpSpPr>
              <p:cNvPr id="9" name="Google Shape;2497;p43">
                <a:extLst>
                  <a:ext uri="{FF2B5EF4-FFF2-40B4-BE49-F238E27FC236}">
                    <a16:creationId xmlns:a16="http://schemas.microsoft.com/office/drawing/2014/main" id="{2E11E701-1D69-BC15-F95B-41B4403656E9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12" name="Google Shape;2498;p43">
                  <a:extLst>
                    <a:ext uri="{FF2B5EF4-FFF2-40B4-BE49-F238E27FC236}">
                      <a16:creationId xmlns:a16="http://schemas.microsoft.com/office/drawing/2014/main" id="{7B0D271F-8F9A-B8E4-BEE1-B95BA178256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rtl="0">
                    <a:defRPr/>
                  </a:pPr>
                  <a:endParaRPr b="1" dirty="0">
                    <a:solidFill>
                      <a:srgbClr val="4E2B76"/>
                    </a:solidFill>
                    <a:latin typeface="RB" panose="00000500000000000000" pitchFamily="2" charset="-78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13" name="Google Shape;2499;p43">
                  <a:extLst>
                    <a:ext uri="{FF2B5EF4-FFF2-40B4-BE49-F238E27FC236}">
                      <a16:creationId xmlns:a16="http://schemas.microsoft.com/office/drawing/2014/main" id="{0211783D-9AF4-E67C-C1B9-B0F17BECC1AD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 rtl="0">
                    <a:defRPr/>
                  </a:pPr>
                  <a:endParaRPr dirty="0">
                    <a:solidFill>
                      <a:prstClr val="black"/>
                    </a:solidFill>
                    <a:latin typeface="Segoe UI"/>
                    <a:cs typeface="Segoe UI"/>
                  </a:endParaRPr>
                </a:p>
              </p:txBody>
            </p:sp>
          </p:grp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7C0C2F4C-8232-59BC-07AD-5BD8F7FE8111}"/>
                  </a:ext>
                </a:extLst>
              </p:cNvPr>
              <p:cNvSpPr txBox="1"/>
              <p:nvPr/>
            </p:nvSpPr>
            <p:spPr>
              <a:xfrm>
                <a:off x="7199466" y="4522402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تدريب قدرات </a:t>
                </a:r>
              </a:p>
            </p:txBody>
          </p:sp>
        </p:grpSp>
        <p:pic>
          <p:nvPicPr>
            <p:cNvPr id="8" name="Graphic 2">
              <a:extLst>
                <a:ext uri="{FF2B5EF4-FFF2-40B4-BE49-F238E27FC236}">
                  <a16:creationId xmlns:a16="http://schemas.microsoft.com/office/drawing/2014/main" id="{8E2B4084-2DEC-F04D-A904-5C5E04A96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73260" y="982056"/>
              <a:ext cx="745069" cy="709476"/>
            </a:xfrm>
            <a:prstGeom prst="rect">
              <a:avLst/>
            </a:prstGeom>
          </p:spPr>
        </p:pic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2B6C66A-57EB-1645-58C8-262B4DCC08B5}"/>
              </a:ext>
            </a:extLst>
          </p:cNvPr>
          <p:cNvSpPr/>
          <p:nvPr/>
        </p:nvSpPr>
        <p:spPr>
          <a:xfrm>
            <a:off x="6790048" y="4668210"/>
            <a:ext cx="827314" cy="522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91A988B4-F0EB-B624-C428-6EBB393A4F3C}"/>
              </a:ext>
            </a:extLst>
          </p:cNvPr>
          <p:cNvSpPr/>
          <p:nvPr/>
        </p:nvSpPr>
        <p:spPr>
          <a:xfrm>
            <a:off x="3749958" y="4567871"/>
            <a:ext cx="2852057" cy="60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300" dirty="0"/>
              <a:t>20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EDA45A59-44BF-A1A4-2F3D-7F920F1C87A1}"/>
              </a:ext>
            </a:extLst>
          </p:cNvPr>
          <p:cNvSpPr/>
          <p:nvPr/>
        </p:nvSpPr>
        <p:spPr>
          <a:xfrm>
            <a:off x="10886053" y="3817881"/>
            <a:ext cx="827314" cy="522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E2C341B-5F08-AF50-4E34-5EC288F02066}"/>
              </a:ext>
            </a:extLst>
          </p:cNvPr>
          <p:cNvSpPr/>
          <p:nvPr/>
        </p:nvSpPr>
        <p:spPr>
          <a:xfrm>
            <a:off x="7782069" y="3779062"/>
            <a:ext cx="2852057" cy="60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300" dirty="0"/>
              <a:t>8</a:t>
            </a: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AF8FB945-335C-599A-BF72-3744ECACE542}"/>
              </a:ext>
            </a:extLst>
          </p:cNvPr>
          <p:cNvSpPr/>
          <p:nvPr/>
        </p:nvSpPr>
        <p:spPr>
          <a:xfrm>
            <a:off x="10864282" y="4636584"/>
            <a:ext cx="827314" cy="522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20A1A652-13A7-528A-D01A-745CA6FF70F5}"/>
              </a:ext>
            </a:extLst>
          </p:cNvPr>
          <p:cNvSpPr/>
          <p:nvPr/>
        </p:nvSpPr>
        <p:spPr>
          <a:xfrm>
            <a:off x="7824192" y="4581128"/>
            <a:ext cx="2852057" cy="60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300" dirty="0"/>
              <a:t>16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7DDC930B-EB30-73CD-3F98-97C1E27E280F}"/>
              </a:ext>
            </a:extLst>
          </p:cNvPr>
          <p:cNvSpPr/>
          <p:nvPr/>
        </p:nvSpPr>
        <p:spPr>
          <a:xfrm>
            <a:off x="6826218" y="3796724"/>
            <a:ext cx="827314" cy="522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 sz="1350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F767DCC4-DDD9-31C5-B0CA-0754B94B656C}"/>
              </a:ext>
            </a:extLst>
          </p:cNvPr>
          <p:cNvSpPr/>
          <p:nvPr/>
        </p:nvSpPr>
        <p:spPr>
          <a:xfrm>
            <a:off x="3749958" y="3753185"/>
            <a:ext cx="2852057" cy="60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300" dirty="0"/>
              <a:t>10</a:t>
            </a:r>
          </a:p>
        </p:txBody>
      </p:sp>
      <p:pic>
        <p:nvPicPr>
          <p:cNvPr id="22" name="Picture 17">
            <a:extLst>
              <a:ext uri="{FF2B5EF4-FFF2-40B4-BE49-F238E27FC236}">
                <a16:creationId xmlns:a16="http://schemas.microsoft.com/office/drawing/2014/main" id="{AC5D45B9-969C-1639-0C55-A1AD283359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383" y="3837126"/>
            <a:ext cx="423522" cy="48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2EA54B5-0E4F-4734-81E9-62326B008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344" y="1865176"/>
            <a:ext cx="2255689" cy="38234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8A0B4B6-B67E-4657-AAA8-B8785D3A6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709" y="3511606"/>
            <a:ext cx="1804020" cy="219568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EC70AA1-CB19-46D5-A81E-9BD942738A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827" y="1268760"/>
            <a:ext cx="2255689" cy="47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9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46EBF2F-4488-358B-7B98-356E1F91A81C}"/>
              </a:ext>
            </a:extLst>
          </p:cNvPr>
          <p:cNvGrpSpPr/>
          <p:nvPr/>
        </p:nvGrpSpPr>
        <p:grpSpPr>
          <a:xfrm>
            <a:off x="769922" y="2392808"/>
            <a:ext cx="2427298" cy="2224985"/>
            <a:chOff x="5993287" y="2345830"/>
            <a:chExt cx="2427298" cy="2224985"/>
          </a:xfrm>
        </p:grpSpPr>
        <p:sp>
          <p:nvSpPr>
            <p:cNvPr id="45" name="عنوان 1"/>
            <p:cNvSpPr txBox="1">
              <a:spLocks/>
            </p:cNvSpPr>
            <p:nvPr/>
          </p:nvSpPr>
          <p:spPr>
            <a:xfrm>
              <a:off x="5993287" y="3240475"/>
              <a:ext cx="524385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latin typeface="+mj-lt"/>
                  <a:ea typeface="+mj-ea"/>
                  <a:cs typeface="+mj-cs"/>
                </a:rPr>
                <a:t>8</a:t>
              </a:r>
              <a:endParaRPr lang="ar-SA" sz="2000" b="1" dirty="0"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50" name="مجموعة 49"/>
            <p:cNvGrpSpPr/>
            <p:nvPr/>
          </p:nvGrpSpPr>
          <p:grpSpPr>
            <a:xfrm>
              <a:off x="6517670" y="2530771"/>
              <a:ext cx="1500198" cy="1670163"/>
              <a:chOff x="2071670" y="3214686"/>
              <a:chExt cx="1500198" cy="2286016"/>
            </a:xfrm>
          </p:grpSpPr>
          <p:sp>
            <p:nvSpPr>
              <p:cNvPr id="51" name="مثلث قائم الزاوية 50"/>
              <p:cNvSpPr/>
              <p:nvPr/>
            </p:nvSpPr>
            <p:spPr>
              <a:xfrm>
                <a:off x="2071670" y="3214686"/>
                <a:ext cx="1500198" cy="2286016"/>
              </a:xfrm>
              <a:prstGeom prst="rtTriangl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ar-SA"/>
              </a:p>
            </p:txBody>
          </p:sp>
          <p:sp>
            <p:nvSpPr>
              <p:cNvPr id="52" name="مستطيل 51"/>
              <p:cNvSpPr/>
              <p:nvPr/>
            </p:nvSpPr>
            <p:spPr>
              <a:xfrm>
                <a:off x="2071670" y="5286388"/>
                <a:ext cx="142876" cy="21431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SA"/>
                </a:defPPr>
                <a:lvl1pPr marL="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ar-SA"/>
              </a:p>
            </p:txBody>
          </p:sp>
        </p:grp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7704" y="2821245"/>
              <a:ext cx="185684" cy="25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" name="عنوان 1"/>
            <p:cNvSpPr txBox="1">
              <a:spLocks/>
            </p:cNvSpPr>
            <p:nvPr/>
          </p:nvSpPr>
          <p:spPr>
            <a:xfrm>
              <a:off x="7267771" y="3074425"/>
              <a:ext cx="524385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latin typeface="+mj-lt"/>
                  <a:ea typeface="+mj-ea"/>
                  <a:cs typeface="+mj-cs"/>
                </a:rPr>
                <a:t>17</a:t>
              </a:r>
              <a:endParaRPr lang="ar-SA" sz="20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5" name="عنوان 1"/>
            <p:cNvSpPr txBox="1">
              <a:spLocks/>
            </p:cNvSpPr>
            <p:nvPr/>
          </p:nvSpPr>
          <p:spPr>
            <a:xfrm>
              <a:off x="7050889" y="4200934"/>
              <a:ext cx="524385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latin typeface="+mj-lt"/>
                  <a:ea typeface="+mj-ea"/>
                  <a:cs typeface="+mj-cs"/>
                </a:rPr>
                <a:t>15</a:t>
              </a:r>
              <a:endParaRPr lang="ar-SA" sz="20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6" name="عنوان 1"/>
            <p:cNvSpPr txBox="1">
              <a:spLocks/>
            </p:cNvSpPr>
            <p:nvPr/>
          </p:nvSpPr>
          <p:spPr>
            <a:xfrm>
              <a:off x="7896200" y="4015328"/>
              <a:ext cx="524385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latin typeface="+mj-lt"/>
                  <a:ea typeface="+mj-ea"/>
                  <a:cs typeface="+mj-cs"/>
                </a:rPr>
                <a:t>A</a:t>
              </a:r>
              <a:endParaRPr lang="ar-SA" sz="20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7" name="عنوان 1"/>
            <p:cNvSpPr txBox="1">
              <a:spLocks/>
            </p:cNvSpPr>
            <p:nvPr/>
          </p:nvSpPr>
          <p:spPr>
            <a:xfrm>
              <a:off x="6045743" y="4015993"/>
              <a:ext cx="524385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latin typeface="+mj-lt"/>
                  <a:ea typeface="+mj-ea"/>
                  <a:cs typeface="+mj-cs"/>
                </a:rPr>
                <a:t>C</a:t>
              </a:r>
              <a:endParaRPr lang="ar-SA" sz="2000" b="1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58" name="عنوان 1"/>
            <p:cNvSpPr txBox="1">
              <a:spLocks/>
            </p:cNvSpPr>
            <p:nvPr/>
          </p:nvSpPr>
          <p:spPr>
            <a:xfrm>
              <a:off x="6045743" y="2345830"/>
              <a:ext cx="524385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sz="2000" b="1" dirty="0">
                  <a:latin typeface="+mj-lt"/>
                  <a:ea typeface="+mj-ea"/>
                  <a:cs typeface="+mj-cs"/>
                </a:rPr>
                <a:t>B</a:t>
              </a:r>
              <a:endParaRPr lang="ar-SA" sz="2000" b="1" dirty="0">
                <a:latin typeface="+mj-lt"/>
                <a:ea typeface="+mj-ea"/>
                <a:cs typeface="+mj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43" y="1273910"/>
            <a:ext cx="2209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D4F8CA5-1614-9324-F8D4-AFCB8A4D6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3571" y="1828979"/>
            <a:ext cx="9952892" cy="109573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C525F1E-994A-7F24-AD02-14F7D58461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325" y="2924711"/>
            <a:ext cx="5709138" cy="5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7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6C778E3-7109-9044-B5EC-FEE93630ACFC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A7D7B79F-F9AB-DE17-96EA-16EB4E1ED2FA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9EC9D5AD-2C23-F04C-608A-5A989E58F15F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66FC99B9-A9B8-CC67-7959-1047E38CFE20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6261168B-F2A5-C801-E6FC-69ABD3F8577F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D995A602-B84F-9D1C-870A-9762ED083C14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3D40E6B3-9FBA-1DB4-89B8-21494F3C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B14FC1C4-C6B8-B977-BEFA-CD160182E9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31" t="25892"/>
          <a:stretch/>
        </p:blipFill>
        <p:spPr>
          <a:xfrm>
            <a:off x="8902894" y="2599261"/>
            <a:ext cx="3311866" cy="165947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97197B2-9FE7-454B-E34B-F318FA4A9E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835"/>
          <a:stretch/>
        </p:blipFill>
        <p:spPr>
          <a:xfrm>
            <a:off x="4329525" y="1839684"/>
            <a:ext cx="7725508" cy="6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9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26E97C-A652-A760-67DD-D5B23D7ECF0A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0871D487-3F50-4A5E-F75F-0030EA457AC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E83015BD-1956-481E-E89C-41FA8D19E3E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B58732CD-BF2D-4356-B212-917BE837C0F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F9265116-F793-3A8E-BB84-242CD4A90128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55356E-954D-B36E-0DDA-AEDBF64F3DF1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FA97B131-4CE8-C545-7D2E-81953477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7C5A49D9-64D2-AE3F-DFD3-4075EEAECC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835"/>
          <a:stretch/>
        </p:blipFill>
        <p:spPr>
          <a:xfrm>
            <a:off x="4329525" y="1839684"/>
            <a:ext cx="7725508" cy="6306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5AEFB1D-8825-C809-52A7-238AE2B28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113" r="68285"/>
          <a:stretch/>
        </p:blipFill>
        <p:spPr>
          <a:xfrm>
            <a:off x="8968835" y="2470377"/>
            <a:ext cx="2959340" cy="191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9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5AE6FD93-951F-3E68-4BBF-55C6C0F82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12" y="1124744"/>
            <a:ext cx="1121702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1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Picture 5" descr="C:\Users\4D11~1\AppData\Local\Temp\SNAGHTMLe688f3d.PNG">
            <a:extLst>
              <a:ext uri="{FF2B5EF4-FFF2-40B4-BE49-F238E27FC236}">
                <a16:creationId xmlns:a16="http://schemas.microsoft.com/office/drawing/2014/main" id="{4283973C-9642-D514-B3E3-7E2F50B9D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90" y="2204864"/>
            <a:ext cx="1957090" cy="19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42975882-8A39-E2C5-9709-5740D8A98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187" y="1370977"/>
            <a:ext cx="1940803" cy="2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624F77D-A1A1-754B-6DD0-7C1D7A7FB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7371" y="2027305"/>
            <a:ext cx="4426927" cy="67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5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26E97C-A652-A760-67DD-D5B23D7ECF0A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0871D487-3F50-4A5E-F75F-0030EA457AC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E83015BD-1956-481E-E89C-41FA8D19E3E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B58732CD-BF2D-4356-B212-917BE837C0F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F9265116-F793-3A8E-BB84-242CD4A90128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55356E-954D-B36E-0DDA-AEDBF64F3DF1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FA97B131-4CE8-C545-7D2E-81953477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Picture 2">
            <a:extLst>
              <a:ext uri="{FF2B5EF4-FFF2-40B4-BE49-F238E27FC236}">
                <a16:creationId xmlns:a16="http://schemas.microsoft.com/office/drawing/2014/main" id="{A77C5ABD-CFF0-9077-1FF9-7E9C18E80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162" y="2132856"/>
            <a:ext cx="4491772" cy="630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 descr="C:\Users\4D11~1\AppData\Local\Temp\SNAGHTMLe688f3d.PNG">
            <a:extLst>
              <a:ext uri="{FF2B5EF4-FFF2-40B4-BE49-F238E27FC236}">
                <a16:creationId xmlns:a16="http://schemas.microsoft.com/office/drawing/2014/main" id="{D7912F08-5C97-3FC9-623B-004D0ECD6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9" y="2053124"/>
            <a:ext cx="1812120" cy="180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0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26E97C-A652-A760-67DD-D5B23D7ECF0A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0871D487-3F50-4A5E-F75F-0030EA457AC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E83015BD-1956-481E-E89C-41FA8D19E3E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B58732CD-BF2D-4356-B212-917BE837C0F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F9265116-F793-3A8E-BB84-242CD4A90128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55356E-954D-B36E-0DDA-AEDBF64F3DF1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FA97B131-4CE8-C545-7D2E-81953477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DD4E366-D92A-8C5F-DB24-DB37298E4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601" y="1902906"/>
            <a:ext cx="9429806" cy="21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04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124744"/>
            <a:ext cx="80867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1787963"/>
            <a:ext cx="7848872" cy="4001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2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مربع - ويكيبيديا">
            <a:extLst>
              <a:ext uri="{FF2B5EF4-FFF2-40B4-BE49-F238E27FC236}">
                <a16:creationId xmlns:a16="http://schemas.microsoft.com/office/drawing/2014/main" id="{1F69E622-6423-4357-B1B9-D5FC003FF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1514130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تطبيق مسك Twitterissä: &quot;مثلث متطابق الأضلاع هو الوحيد الي زواياه كلها حادة  (أي أقل من ٩٠).… &quot;">
            <a:extLst>
              <a:ext uri="{FF2B5EF4-FFF2-40B4-BE49-F238E27FC236}">
                <a16:creationId xmlns:a16="http://schemas.microsoft.com/office/drawing/2014/main" id="{5116D4D4-A3EA-4E17-B4D8-528C4B079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10" y="1522502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BCA5358-403F-4150-80B0-7965E50F4122}"/>
              </a:ext>
            </a:extLst>
          </p:cNvPr>
          <p:cNvCxnSpPr/>
          <p:nvPr/>
        </p:nvCxnSpPr>
        <p:spPr>
          <a:xfrm>
            <a:off x="6312024" y="1988840"/>
            <a:ext cx="0" cy="432048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8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CD1803A-6C92-48E7-4C2E-9A8DD55B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1" y="2195184"/>
            <a:ext cx="5136778" cy="2263117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D11F1C4-0C03-BD9A-E720-5A0DDCC19FDB}"/>
              </a:ext>
            </a:extLst>
          </p:cNvPr>
          <p:cNvGrpSpPr/>
          <p:nvPr/>
        </p:nvGrpSpPr>
        <p:grpSpPr>
          <a:xfrm>
            <a:off x="9245162" y="1052736"/>
            <a:ext cx="2707696" cy="1041944"/>
            <a:chOff x="8110633" y="982056"/>
            <a:chExt cx="2707696" cy="1041944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44AD75D1-F404-0266-A28E-69E1B92443D6}"/>
                </a:ext>
              </a:extLst>
            </p:cNvPr>
            <p:cNvGrpSpPr/>
            <p:nvPr/>
          </p:nvGrpSpPr>
          <p:grpSpPr>
            <a:xfrm>
              <a:off x="8110633" y="1239778"/>
              <a:ext cx="2640446" cy="784222"/>
              <a:chOff x="7199466" y="4478780"/>
              <a:chExt cx="4565348" cy="331523"/>
            </a:xfrm>
          </p:grpSpPr>
          <p:grpSp>
            <p:nvGrpSpPr>
              <p:cNvPr id="9" name="Google Shape;2497;p43">
                <a:extLst>
                  <a:ext uri="{FF2B5EF4-FFF2-40B4-BE49-F238E27FC236}">
                    <a16:creationId xmlns:a16="http://schemas.microsoft.com/office/drawing/2014/main" id="{2E11E701-1D69-BC15-F95B-41B4403656E9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12" name="Google Shape;2498;p43">
                  <a:extLst>
                    <a:ext uri="{FF2B5EF4-FFF2-40B4-BE49-F238E27FC236}">
                      <a16:creationId xmlns:a16="http://schemas.microsoft.com/office/drawing/2014/main" id="{7B0D271F-8F9A-B8E4-BEE1-B95BA178256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rtl="0">
                    <a:defRPr/>
                  </a:pPr>
                  <a:endParaRPr b="1" dirty="0">
                    <a:solidFill>
                      <a:srgbClr val="4E2B76"/>
                    </a:solidFill>
                    <a:latin typeface="RB" panose="00000500000000000000" pitchFamily="2" charset="-78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13" name="Google Shape;2499;p43">
                  <a:extLst>
                    <a:ext uri="{FF2B5EF4-FFF2-40B4-BE49-F238E27FC236}">
                      <a16:creationId xmlns:a16="http://schemas.microsoft.com/office/drawing/2014/main" id="{0211783D-9AF4-E67C-C1B9-B0F17BECC1AD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 rtl="0">
                    <a:defRPr/>
                  </a:pPr>
                  <a:endParaRPr dirty="0">
                    <a:solidFill>
                      <a:prstClr val="black"/>
                    </a:solidFill>
                    <a:latin typeface="Segoe UI"/>
                    <a:cs typeface="Segoe UI"/>
                  </a:endParaRPr>
                </a:p>
              </p:txBody>
            </p:sp>
          </p:grp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7C0C2F4C-8232-59BC-07AD-5BD8F7FE8111}"/>
                  </a:ext>
                </a:extLst>
              </p:cNvPr>
              <p:cNvSpPr txBox="1"/>
              <p:nvPr/>
            </p:nvSpPr>
            <p:spPr>
              <a:xfrm>
                <a:off x="7199466" y="4522402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تهيئة</a:t>
                </a:r>
              </a:p>
            </p:txBody>
          </p:sp>
        </p:grpSp>
        <p:pic>
          <p:nvPicPr>
            <p:cNvPr id="8" name="Graphic 2">
              <a:extLst>
                <a:ext uri="{FF2B5EF4-FFF2-40B4-BE49-F238E27FC236}">
                  <a16:creationId xmlns:a16="http://schemas.microsoft.com/office/drawing/2014/main" id="{8E2B4084-2DEC-F04D-A904-5C5E04A966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73260" y="982056"/>
              <a:ext cx="745069" cy="70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79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CACB129-2F87-FCC1-F647-547B516B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370042"/>
            <a:ext cx="2007259" cy="26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7B4DDDB9-2012-23F3-F1D0-2ED20DC96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174" y="4633245"/>
            <a:ext cx="49625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سهم للأسفل 7">
            <a:extLst>
              <a:ext uri="{FF2B5EF4-FFF2-40B4-BE49-F238E27FC236}">
                <a16:creationId xmlns:a16="http://schemas.microsoft.com/office/drawing/2014/main" id="{7F9232E4-274F-D7D1-70CD-E6C42C732062}"/>
              </a:ext>
            </a:extLst>
          </p:cNvPr>
          <p:cNvSpPr/>
          <p:nvPr/>
        </p:nvSpPr>
        <p:spPr>
          <a:xfrm flipV="1">
            <a:off x="8827365" y="5614433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FB638FA-3289-BE77-6269-A973634ED2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458"/>
          <a:stretch/>
        </p:blipFill>
        <p:spPr>
          <a:xfrm>
            <a:off x="4180694" y="1941967"/>
            <a:ext cx="7726912" cy="5822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FB638FA-3289-BE77-6269-A973634ED2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115" t="24705"/>
          <a:stretch/>
        </p:blipFill>
        <p:spPr>
          <a:xfrm>
            <a:off x="8909148" y="2511682"/>
            <a:ext cx="2927352" cy="165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3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CACB129-2F87-FCC1-F647-547B516B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370042"/>
            <a:ext cx="2007259" cy="26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سهم للأسفل 7">
            <a:extLst>
              <a:ext uri="{FF2B5EF4-FFF2-40B4-BE49-F238E27FC236}">
                <a16:creationId xmlns:a16="http://schemas.microsoft.com/office/drawing/2014/main" id="{0B3DD7F3-3AA7-5A0D-9D6E-683593642ADA}"/>
              </a:ext>
            </a:extLst>
          </p:cNvPr>
          <p:cNvSpPr/>
          <p:nvPr/>
        </p:nvSpPr>
        <p:spPr>
          <a:xfrm flipV="1">
            <a:off x="7640825" y="5525044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6C64241-C222-8205-FCE0-22A6710F2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49" y="4941168"/>
            <a:ext cx="4591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A14E24-833B-12CE-5D7C-C0CAA2ECAFB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458"/>
          <a:stretch/>
        </p:blipFill>
        <p:spPr>
          <a:xfrm>
            <a:off x="4180694" y="1941967"/>
            <a:ext cx="7726912" cy="58229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BFB638FA-3289-BE77-6269-A973634ED21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161" r="63047"/>
          <a:stretch/>
        </p:blipFill>
        <p:spPr>
          <a:xfrm>
            <a:off x="8922853" y="2663540"/>
            <a:ext cx="2855344" cy="159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8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CACB129-2F87-FCC1-F647-547B516B5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370042"/>
            <a:ext cx="2007259" cy="26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E731CA1B-4393-0828-E6A2-F3866D34F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5680" y="2059873"/>
            <a:ext cx="8476654" cy="277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22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26E97C-A652-A760-67DD-D5B23D7ECF0A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0871D487-3F50-4A5E-F75F-0030EA457AC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E83015BD-1956-481E-E89C-41FA8D19E3E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B58732CD-BF2D-4356-B212-917BE837C0F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F9265116-F793-3A8E-BB84-242CD4A90128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55356E-954D-B36E-0DDA-AEDBF64F3DF1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FA97B131-4CE8-C545-7D2E-81953477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4BBF3401-26D5-60C3-35B5-51B9E783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132856"/>
            <a:ext cx="5363466" cy="322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2131DF8-024A-097E-AD96-C435E2945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3" y="1194038"/>
            <a:ext cx="2264322" cy="164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4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26E97C-A652-A760-67DD-D5B23D7ECF0A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0871D487-3F50-4A5E-F75F-0030EA457AC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E83015BD-1956-481E-E89C-41FA8D19E3E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B58732CD-BF2D-4356-B212-917BE837C0F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F9265116-F793-3A8E-BB84-242CD4A90128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4955356E-954D-B36E-0DDA-AEDBF64F3DF1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FA97B131-4CE8-C545-7D2E-819534777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F9C488E2-DDD1-41B4-C859-23832452E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39" y="1874822"/>
            <a:ext cx="8568952" cy="18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75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55" y="1196752"/>
            <a:ext cx="8018090" cy="506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3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Picture 7">
            <a:extLst>
              <a:ext uri="{FF2B5EF4-FFF2-40B4-BE49-F238E27FC236}">
                <a16:creationId xmlns:a16="http://schemas.microsoft.com/office/drawing/2014/main" id="{1EA2F083-779F-1B45-09E2-1B2C14CC9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355943"/>
            <a:ext cx="2440521" cy="2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8EAFAC1E-9468-1BB2-85D9-E80D1DC5E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25"/>
          <a:stretch/>
        </p:blipFill>
        <p:spPr bwMode="auto">
          <a:xfrm>
            <a:off x="7392145" y="2670347"/>
            <a:ext cx="3956812" cy="12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7ED53AD-8AC0-B795-F796-589B001D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966211"/>
            <a:ext cx="4705842" cy="43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" name="رابط مستقيم 12">
            <a:extLst>
              <a:ext uri="{FF2B5EF4-FFF2-40B4-BE49-F238E27FC236}">
                <a16:creationId xmlns:a16="http://schemas.microsoft.com/office/drawing/2014/main" id="{D2D5AD92-4769-F882-1B5C-BC5676060C6D}"/>
              </a:ext>
            </a:extLst>
          </p:cNvPr>
          <p:cNvCxnSpPr/>
          <p:nvPr/>
        </p:nvCxnSpPr>
        <p:spPr>
          <a:xfrm>
            <a:off x="6240016" y="2852936"/>
            <a:ext cx="36004" cy="3590422"/>
          </a:xfrm>
          <a:prstGeom prst="line">
            <a:avLst/>
          </a:prstGeom>
          <a:ln w="57150">
            <a:solidFill>
              <a:srgbClr val="5324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>
            <a:extLst>
              <a:ext uri="{FF2B5EF4-FFF2-40B4-BE49-F238E27FC236}">
                <a16:creationId xmlns:a16="http://schemas.microsoft.com/office/drawing/2014/main" id="{413D8F12-DE61-D4FA-0EDE-E2BB0AAE9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3"/>
          <a:stretch/>
        </p:blipFill>
        <p:spPr bwMode="auto">
          <a:xfrm>
            <a:off x="2995567" y="2670346"/>
            <a:ext cx="2762851" cy="121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8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>
            <a:extLst>
              <a:ext uri="{FF2B5EF4-FFF2-40B4-BE49-F238E27FC236}">
                <a16:creationId xmlns:a16="http://schemas.microsoft.com/office/drawing/2014/main" id="{1EA2F083-779F-1B45-09E2-1B2C14CC9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355943"/>
            <a:ext cx="2440521" cy="24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97ED53AD-8AC0-B795-F796-589B001D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1966211"/>
            <a:ext cx="4705842" cy="432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B76B424-0D71-267F-DA4A-498977851AEF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1845B1C1-012E-8989-6A52-2531EC0321FD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17" name="Google Shape;2497;p43">
                <a:extLst>
                  <a:ext uri="{FF2B5EF4-FFF2-40B4-BE49-F238E27FC236}">
                    <a16:creationId xmlns:a16="http://schemas.microsoft.com/office/drawing/2014/main" id="{1DDBDD8C-6C1E-7655-38D2-D776CB380E5C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19" name="Google Shape;2498;p43">
                  <a:extLst>
                    <a:ext uri="{FF2B5EF4-FFF2-40B4-BE49-F238E27FC236}">
                      <a16:creationId xmlns:a16="http://schemas.microsoft.com/office/drawing/2014/main" id="{09157FEE-D181-4445-EEBC-978E5C382FA8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20" name="Google Shape;2499;p43">
                  <a:extLst>
                    <a:ext uri="{FF2B5EF4-FFF2-40B4-BE49-F238E27FC236}">
                      <a16:creationId xmlns:a16="http://schemas.microsoft.com/office/drawing/2014/main" id="{F569470E-3163-30CE-B79B-F56C4BB6ECDE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C3DC1734-A640-B924-9D1C-A7F1823D6B6C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16" name="Graphic 81">
              <a:extLst>
                <a:ext uri="{FF2B5EF4-FFF2-40B4-BE49-F238E27FC236}">
                  <a16:creationId xmlns:a16="http://schemas.microsoft.com/office/drawing/2014/main" id="{5716E390-3E1D-1930-0EA6-618C94A21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B7889FEA-4532-AD78-1987-0696EF7C2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45" y="2595608"/>
            <a:ext cx="2148322" cy="129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59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88E23BA1-B4D1-4DBE-90DD-AF439E219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58" y="1157345"/>
            <a:ext cx="2174500" cy="1806508"/>
          </a:xfrm>
          <a:prstGeom prst="rect">
            <a:avLst/>
          </a:prstGeom>
        </p:spPr>
      </p:pic>
      <p:pic>
        <p:nvPicPr>
          <p:cNvPr id="36" name="Picture 4">
            <a:extLst>
              <a:ext uri="{FF2B5EF4-FFF2-40B4-BE49-F238E27FC236}">
                <a16:creationId xmlns:a16="http://schemas.microsoft.com/office/drawing/2014/main" id="{A5C62A62-B5CF-4B03-AE2B-0D2494381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3511" b="-20287"/>
          <a:stretch/>
        </p:blipFill>
        <p:spPr bwMode="auto">
          <a:xfrm>
            <a:off x="9772985" y="1191492"/>
            <a:ext cx="2185680" cy="33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76BFDB2-8CA9-488F-8D2A-ADFCC29A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841" y="1535584"/>
            <a:ext cx="5383663" cy="131710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A0A6F56-404C-44C9-82E4-D5E054954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17" y="1191492"/>
            <a:ext cx="2174500" cy="284357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DF59EF-626E-4B3B-A9F0-0AA410DFC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3488466"/>
            <a:ext cx="1958070" cy="19323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3EB63C6-CD0B-4920-B878-9093A034D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3618" y="3789040"/>
            <a:ext cx="2279666" cy="13311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8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1C1CA1F-633E-FACD-85F3-348E84643BED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71F8C954-6966-ADCD-3113-92738767C9D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6" name="Google Shape;2497;p43">
                <a:extLst>
                  <a:ext uri="{FF2B5EF4-FFF2-40B4-BE49-F238E27FC236}">
                    <a16:creationId xmlns:a16="http://schemas.microsoft.com/office/drawing/2014/main" id="{296D2D43-0B28-BBF2-0E7F-CC3DE74E9B41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8" name="Google Shape;2498;p43">
                  <a:extLst>
                    <a:ext uri="{FF2B5EF4-FFF2-40B4-BE49-F238E27FC236}">
                      <a16:creationId xmlns:a16="http://schemas.microsoft.com/office/drawing/2014/main" id="{8CDC94C6-A6B0-7C50-2CBA-0EFE77819683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9" name="Google Shape;2499;p43">
                  <a:extLst>
                    <a:ext uri="{FF2B5EF4-FFF2-40B4-BE49-F238E27FC236}">
                      <a16:creationId xmlns:a16="http://schemas.microsoft.com/office/drawing/2014/main" id="{A0D9C300-666F-F08D-9B9F-0E0D02920CE7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86C5649E-8978-DE13-9EF3-6598B726F96F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652B77C-225A-FD65-3E09-4ACBB49AB7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4" name="Picture 4">
            <a:extLst>
              <a:ext uri="{FF2B5EF4-FFF2-40B4-BE49-F238E27FC236}">
                <a16:creationId xmlns:a16="http://schemas.microsoft.com/office/drawing/2014/main" id="{EDF4A651-33B3-3F91-2089-99E7A43DD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47" y="1328360"/>
            <a:ext cx="2857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5DFC074-E6A8-9248-EE33-5F927443D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236" y="2042897"/>
            <a:ext cx="5088939" cy="12420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4CE1BEDE-7C41-2772-C912-86F5CC287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093" y="2132856"/>
            <a:ext cx="3744416" cy="154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ثلث قائم الزاوية 18">
            <a:extLst>
              <a:ext uri="{FF2B5EF4-FFF2-40B4-BE49-F238E27FC236}">
                <a16:creationId xmlns:a16="http://schemas.microsoft.com/office/drawing/2014/main" id="{0C10763B-19FC-8DD2-30B2-62D793578A80}"/>
              </a:ext>
            </a:extLst>
          </p:cNvPr>
          <p:cNvSpPr/>
          <p:nvPr/>
        </p:nvSpPr>
        <p:spPr>
          <a:xfrm flipH="1">
            <a:off x="2283093" y="2984826"/>
            <a:ext cx="792088" cy="504000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عنوان 1">
            <a:extLst>
              <a:ext uri="{FF2B5EF4-FFF2-40B4-BE49-F238E27FC236}">
                <a16:creationId xmlns:a16="http://schemas.microsoft.com/office/drawing/2014/main" id="{4FF2E51E-9AFE-B8AF-6C1D-DECE18A730CA}"/>
              </a:ext>
            </a:extLst>
          </p:cNvPr>
          <p:cNvSpPr txBox="1">
            <a:spLocks/>
          </p:cNvSpPr>
          <p:nvPr/>
        </p:nvSpPr>
        <p:spPr>
          <a:xfrm>
            <a:off x="2381361" y="3207800"/>
            <a:ext cx="53749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600" b="1" dirty="0">
                <a:latin typeface="+mj-lt"/>
                <a:ea typeface="+mj-ea"/>
                <a:cs typeface="+mj-cs"/>
              </a:rPr>
              <a:t>32</a:t>
            </a:r>
            <a:r>
              <a:rPr lang="en-US" sz="1600" b="1" baseline="50000" dirty="0">
                <a:latin typeface="+mj-lt"/>
                <a:ea typeface="+mj-ea"/>
                <a:cs typeface="+mj-cs"/>
              </a:rPr>
              <a:t>o</a:t>
            </a:r>
            <a:endParaRPr lang="ar-SA" sz="1600" b="1" baseline="500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عنوان 1">
            <a:extLst>
              <a:ext uri="{FF2B5EF4-FFF2-40B4-BE49-F238E27FC236}">
                <a16:creationId xmlns:a16="http://schemas.microsoft.com/office/drawing/2014/main" id="{5BBA064F-5DB5-059A-F153-D38AAC54D7C7}"/>
              </a:ext>
            </a:extLst>
          </p:cNvPr>
          <p:cNvSpPr txBox="1">
            <a:spLocks/>
          </p:cNvSpPr>
          <p:nvPr/>
        </p:nvSpPr>
        <p:spPr>
          <a:xfrm>
            <a:off x="2352333" y="2869841"/>
            <a:ext cx="53749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latin typeface="Gabriola" pitchFamily="82" charset="0"/>
              </a:rPr>
              <a:t>x</a:t>
            </a:r>
            <a:endParaRPr lang="ar-SA" sz="3200" b="1" baseline="500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عنوان 1">
            <a:extLst>
              <a:ext uri="{FF2B5EF4-FFF2-40B4-BE49-F238E27FC236}">
                <a16:creationId xmlns:a16="http://schemas.microsoft.com/office/drawing/2014/main" id="{49E291B3-324F-F73D-1161-D0D74DC18F99}"/>
              </a:ext>
            </a:extLst>
          </p:cNvPr>
          <p:cNvSpPr txBox="1">
            <a:spLocks/>
          </p:cNvSpPr>
          <p:nvPr/>
        </p:nvSpPr>
        <p:spPr>
          <a:xfrm>
            <a:off x="2971725" y="3177028"/>
            <a:ext cx="53749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600" b="1" dirty="0">
                <a:latin typeface="+mj-lt"/>
                <a:ea typeface="+mj-ea"/>
                <a:cs typeface="+mj-cs"/>
              </a:rPr>
              <a:t>1,2</a:t>
            </a:r>
            <a:endParaRPr lang="ar-SA" sz="1600" b="1" baseline="500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وسيلة شرح مستطيلة مستديرة الزوايا 56">
            <a:extLst>
              <a:ext uri="{FF2B5EF4-FFF2-40B4-BE49-F238E27FC236}">
                <a16:creationId xmlns:a16="http://schemas.microsoft.com/office/drawing/2014/main" id="{9F4790F5-597D-159B-8107-12A32F1738DA}"/>
              </a:ext>
            </a:extLst>
          </p:cNvPr>
          <p:cNvSpPr/>
          <p:nvPr/>
        </p:nvSpPr>
        <p:spPr>
          <a:xfrm>
            <a:off x="1992547" y="2512079"/>
            <a:ext cx="864000" cy="285752"/>
          </a:xfrm>
          <a:prstGeom prst="wedgeRoundRectCallout">
            <a:avLst>
              <a:gd name="adj1" fmla="val 22525"/>
              <a:gd name="adj2" fmla="val 118411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00B050"/>
                </a:solidFill>
              </a:rPr>
              <a:t>الوتر</a:t>
            </a:r>
          </a:p>
        </p:txBody>
      </p:sp>
      <p:sp>
        <p:nvSpPr>
          <p:cNvPr id="24" name="وسيلة شرح مستطيلة مستديرة الزوايا 55">
            <a:extLst>
              <a:ext uri="{FF2B5EF4-FFF2-40B4-BE49-F238E27FC236}">
                <a16:creationId xmlns:a16="http://schemas.microsoft.com/office/drawing/2014/main" id="{AA627903-989F-A7D0-0BBD-977C5609AEDE}"/>
              </a:ext>
            </a:extLst>
          </p:cNvPr>
          <p:cNvSpPr/>
          <p:nvPr/>
        </p:nvSpPr>
        <p:spPr>
          <a:xfrm>
            <a:off x="3002611" y="3709449"/>
            <a:ext cx="864000" cy="285752"/>
          </a:xfrm>
          <a:prstGeom prst="wedgeRoundRectCallout">
            <a:avLst>
              <a:gd name="adj1" fmla="val -20140"/>
              <a:gd name="adj2" fmla="val -12603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000" b="1" dirty="0">
                <a:solidFill>
                  <a:srgbClr val="FF0000"/>
                </a:solidFill>
              </a:rPr>
              <a:t>المقابل</a:t>
            </a:r>
          </a:p>
        </p:txBody>
      </p:sp>
    </p:spTree>
    <p:extLst>
      <p:ext uri="{BB962C8B-B14F-4D97-AF65-F5344CB8AC3E}">
        <p14:creationId xmlns:p14="http://schemas.microsoft.com/office/powerpoint/2010/main" val="4020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3B78B3D-B43D-4008-910D-C8A0A3081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2221026"/>
            <a:ext cx="5987913" cy="2952328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41526A4-C169-3253-EDFA-A8D1B75CF964}"/>
              </a:ext>
            </a:extLst>
          </p:cNvPr>
          <p:cNvGrpSpPr/>
          <p:nvPr/>
        </p:nvGrpSpPr>
        <p:grpSpPr>
          <a:xfrm>
            <a:off x="9153132" y="1052736"/>
            <a:ext cx="2707696" cy="1041944"/>
            <a:chOff x="8110633" y="982056"/>
            <a:chExt cx="2707696" cy="1041944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AF3828E0-0891-7510-1D81-E07C6ECD97F7}"/>
                </a:ext>
              </a:extLst>
            </p:cNvPr>
            <p:cNvGrpSpPr/>
            <p:nvPr/>
          </p:nvGrpSpPr>
          <p:grpSpPr>
            <a:xfrm>
              <a:off x="8110633" y="1239778"/>
              <a:ext cx="2640446" cy="784222"/>
              <a:chOff x="7199466" y="4478780"/>
              <a:chExt cx="4565348" cy="331523"/>
            </a:xfrm>
          </p:grpSpPr>
          <p:grpSp>
            <p:nvGrpSpPr>
              <p:cNvPr id="7" name="Google Shape;2497;p43">
                <a:extLst>
                  <a:ext uri="{FF2B5EF4-FFF2-40B4-BE49-F238E27FC236}">
                    <a16:creationId xmlns:a16="http://schemas.microsoft.com/office/drawing/2014/main" id="{4314A31A-D037-B1C6-315C-4F9E46AB6DFA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9" name="Google Shape;2498;p43">
                  <a:extLst>
                    <a:ext uri="{FF2B5EF4-FFF2-40B4-BE49-F238E27FC236}">
                      <a16:creationId xmlns:a16="http://schemas.microsoft.com/office/drawing/2014/main" id="{F59548F5-AFA0-19B0-E1FE-D46FBA7B999F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 rtl="0">
                    <a:defRPr/>
                  </a:pPr>
                  <a:endParaRPr b="1" dirty="0">
                    <a:solidFill>
                      <a:srgbClr val="4E2B76"/>
                    </a:solidFill>
                    <a:latin typeface="RB" panose="00000500000000000000" pitchFamily="2" charset="-78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10" name="Google Shape;2499;p43">
                  <a:extLst>
                    <a:ext uri="{FF2B5EF4-FFF2-40B4-BE49-F238E27FC236}">
                      <a16:creationId xmlns:a16="http://schemas.microsoft.com/office/drawing/2014/main" id="{887AA382-07DB-AA69-190C-3CAA5F3706C3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l" rtl="0">
                    <a:defRPr/>
                  </a:pPr>
                  <a:endParaRPr dirty="0">
                    <a:solidFill>
                      <a:prstClr val="black"/>
                    </a:solidFill>
                    <a:latin typeface="Segoe UI"/>
                    <a:cs typeface="Segoe UI"/>
                  </a:endParaRPr>
                </a:p>
              </p:txBody>
            </p:sp>
          </p:grp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C22ED611-85A8-6413-D2C1-5626FBFFAF24}"/>
                  </a:ext>
                </a:extLst>
              </p:cNvPr>
              <p:cNvSpPr txBox="1"/>
              <p:nvPr/>
            </p:nvSpPr>
            <p:spPr>
              <a:xfrm>
                <a:off x="7199466" y="4522402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0"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تهيئة</a:t>
                </a:r>
              </a:p>
            </p:txBody>
          </p:sp>
        </p:grpSp>
        <p:pic>
          <p:nvPicPr>
            <p:cNvPr id="6" name="Graphic 2">
              <a:extLst>
                <a:ext uri="{FF2B5EF4-FFF2-40B4-BE49-F238E27FC236}">
                  <a16:creationId xmlns:a16="http://schemas.microsoft.com/office/drawing/2014/main" id="{E3A6A27D-F273-ED73-8679-12200AE4F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0073260" y="982056"/>
              <a:ext cx="745069" cy="70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020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توازي أضلاع 3"/>
          <p:cNvSpPr/>
          <p:nvPr/>
        </p:nvSpPr>
        <p:spPr>
          <a:xfrm rot="21190167">
            <a:off x="2852242" y="2154806"/>
            <a:ext cx="1902642" cy="1523834"/>
          </a:xfrm>
          <a:prstGeom prst="parallelogram">
            <a:avLst/>
          </a:prstGeom>
          <a:blipFill>
            <a:blip r:embed="rId2"/>
            <a:tile tx="0" ty="0" sx="100000" sy="100000" flip="none" algn="tl"/>
          </a:blipFill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/>
          <p:cNvGrpSpPr/>
          <p:nvPr/>
        </p:nvGrpSpPr>
        <p:grpSpPr>
          <a:xfrm>
            <a:off x="3831728" y="1777799"/>
            <a:ext cx="1111584" cy="2461090"/>
            <a:chOff x="1429202" y="2109170"/>
            <a:chExt cx="1111584" cy="2461090"/>
          </a:xfrm>
          <a:noFill/>
        </p:grpSpPr>
        <p:sp>
          <p:nvSpPr>
            <p:cNvPr id="40" name="متوازي أضلاع 39"/>
            <p:cNvSpPr/>
            <p:nvPr/>
          </p:nvSpPr>
          <p:spPr>
            <a:xfrm rot="3626140">
              <a:off x="749536" y="2788836"/>
              <a:ext cx="2461090" cy="1101758"/>
            </a:xfrm>
            <a:prstGeom prst="parallelogram">
              <a:avLst>
                <a:gd name="adj" fmla="val 44096"/>
              </a:avLst>
            </a:prstGeom>
            <a:grpFill/>
            <a:ln w="28575"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" name="رابط مستقيم 5"/>
            <p:cNvCxnSpPr/>
            <p:nvPr/>
          </p:nvCxnSpPr>
          <p:spPr>
            <a:xfrm flipH="1">
              <a:off x="2216786" y="3735144"/>
              <a:ext cx="324000" cy="21290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 flipH="1">
              <a:off x="2054786" y="3532041"/>
              <a:ext cx="324000" cy="21290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/>
            <p:cNvCxnSpPr/>
            <p:nvPr/>
          </p:nvCxnSpPr>
          <p:spPr>
            <a:xfrm flipH="1">
              <a:off x="1907608" y="3335597"/>
              <a:ext cx="324000" cy="21290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رابط مستقيم 42"/>
            <p:cNvCxnSpPr/>
            <p:nvPr/>
          </p:nvCxnSpPr>
          <p:spPr>
            <a:xfrm flipH="1">
              <a:off x="1760598" y="3140968"/>
              <a:ext cx="324000" cy="21290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رابط مستقيم 43"/>
            <p:cNvCxnSpPr/>
            <p:nvPr/>
          </p:nvCxnSpPr>
          <p:spPr>
            <a:xfrm flipH="1">
              <a:off x="1613684" y="2955104"/>
              <a:ext cx="324000" cy="21290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رابط مستقيم 44"/>
            <p:cNvCxnSpPr/>
            <p:nvPr/>
          </p:nvCxnSpPr>
          <p:spPr>
            <a:xfrm flipH="1">
              <a:off x="1440117" y="2764751"/>
              <a:ext cx="324000" cy="212902"/>
            </a:xfrm>
            <a:prstGeom prst="line">
              <a:avLst/>
            </a:prstGeom>
            <a:grpFill/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39" y="2033972"/>
            <a:ext cx="5564600" cy="8035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4" name="مجموعة 13"/>
          <p:cNvGrpSpPr/>
          <p:nvPr/>
        </p:nvGrpSpPr>
        <p:grpSpPr>
          <a:xfrm>
            <a:off x="3686166" y="2433380"/>
            <a:ext cx="1107617" cy="1411862"/>
            <a:chOff x="1715782" y="2764751"/>
            <a:chExt cx="1107617" cy="1411862"/>
          </a:xfrm>
        </p:grpSpPr>
        <p:cxnSp>
          <p:nvCxnSpPr>
            <p:cNvPr id="9" name="رابط مستقيم 8"/>
            <p:cNvCxnSpPr/>
            <p:nvPr/>
          </p:nvCxnSpPr>
          <p:spPr>
            <a:xfrm flipH="1" flipV="1">
              <a:off x="1715782" y="4124695"/>
              <a:ext cx="1107617" cy="519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رابط مستقيم 48"/>
            <p:cNvCxnSpPr/>
            <p:nvPr/>
          </p:nvCxnSpPr>
          <p:spPr>
            <a:xfrm flipV="1">
              <a:off x="1715782" y="2764751"/>
              <a:ext cx="0" cy="1368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29" y="1465681"/>
            <a:ext cx="28575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9E1E023-DDE4-1B36-65B6-7430AD8C0E88}"/>
              </a:ext>
            </a:extLst>
          </p:cNvPr>
          <p:cNvGrpSpPr/>
          <p:nvPr/>
        </p:nvGrpSpPr>
        <p:grpSpPr>
          <a:xfrm>
            <a:off x="8680537" y="975475"/>
            <a:ext cx="3293162" cy="86585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6C8BD218-B8DB-877D-195E-F452C0292F83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8" name="Google Shape;2497;p43">
                <a:extLst>
                  <a:ext uri="{FF2B5EF4-FFF2-40B4-BE49-F238E27FC236}">
                    <a16:creationId xmlns:a16="http://schemas.microsoft.com/office/drawing/2014/main" id="{DA3FEFD3-C6F7-6585-D8B2-7C8360589715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11" name="Google Shape;2498;p43">
                  <a:extLst>
                    <a:ext uri="{FF2B5EF4-FFF2-40B4-BE49-F238E27FC236}">
                      <a16:creationId xmlns:a16="http://schemas.microsoft.com/office/drawing/2014/main" id="{5DD4FD75-34EE-AF58-A38A-F16219309C8F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12" name="Google Shape;2499;p43">
                  <a:extLst>
                    <a:ext uri="{FF2B5EF4-FFF2-40B4-BE49-F238E27FC236}">
                      <a16:creationId xmlns:a16="http://schemas.microsoft.com/office/drawing/2014/main" id="{9071B212-37BC-9B47-BDB2-16858E82016C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D9FC0EC6-91B8-481A-9E69-04DCE164A76C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3200" b="1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تحقق من فهمك : </a:t>
                </a:r>
              </a:p>
            </p:txBody>
          </p:sp>
        </p:grpSp>
        <p:pic>
          <p:nvPicPr>
            <p:cNvPr id="5" name="Graphic 81">
              <a:extLst>
                <a:ext uri="{FF2B5EF4-FFF2-40B4-BE49-F238E27FC236}">
                  <a16:creationId xmlns:a16="http://schemas.microsoft.com/office/drawing/2014/main" id="{4FA0A24F-7B94-5F07-25FB-CAC4AE409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30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عنوان 1"/>
          <p:cNvSpPr txBox="1">
            <a:spLocks/>
          </p:cNvSpPr>
          <p:nvPr/>
        </p:nvSpPr>
        <p:spPr>
          <a:xfrm rot="1317521">
            <a:off x="1499349" y="5555027"/>
            <a:ext cx="79474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600" b="1" dirty="0">
                <a:latin typeface="+mj-lt"/>
                <a:ea typeface="+mj-ea"/>
                <a:cs typeface="+mj-cs"/>
              </a:rPr>
              <a:t>100 ft</a:t>
            </a:r>
            <a:endParaRPr lang="ar-SA" sz="1600" b="1" baseline="50000" dirty="0">
              <a:latin typeface="+mj-lt"/>
              <a:ea typeface="+mj-ea"/>
              <a:cs typeface="+mj-cs"/>
            </a:endParaRPr>
          </a:p>
        </p:txBody>
      </p:sp>
      <p:sp>
        <p:nvSpPr>
          <p:cNvPr id="38" name="عنوان 1"/>
          <p:cNvSpPr txBox="1">
            <a:spLocks/>
          </p:cNvSpPr>
          <p:nvPr/>
        </p:nvSpPr>
        <p:spPr>
          <a:xfrm>
            <a:off x="2312810" y="4356183"/>
            <a:ext cx="53749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latin typeface="Gabriola" pitchFamily="82" charset="0"/>
              </a:rPr>
              <a:t>x</a:t>
            </a:r>
            <a:endParaRPr lang="ar-SA" sz="3200" b="1" baseline="50000" dirty="0"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36" y="3777255"/>
            <a:ext cx="1438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10" y="4881700"/>
            <a:ext cx="16192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رابط مستقيم 8"/>
          <p:cNvCxnSpPr/>
          <p:nvPr/>
        </p:nvCxnSpPr>
        <p:spPr>
          <a:xfrm flipH="1">
            <a:off x="1486543" y="4353786"/>
            <a:ext cx="1855460" cy="101220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/>
          <p:cNvCxnSpPr/>
          <p:nvPr/>
        </p:nvCxnSpPr>
        <p:spPr>
          <a:xfrm flipH="1" flipV="1">
            <a:off x="1515571" y="5365993"/>
            <a:ext cx="1166732" cy="5046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/>
          <p:cNvCxnSpPr/>
          <p:nvPr/>
        </p:nvCxnSpPr>
        <p:spPr>
          <a:xfrm flipH="1">
            <a:off x="2682305" y="4353784"/>
            <a:ext cx="660643" cy="1516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910" y="1851818"/>
            <a:ext cx="9805545" cy="1094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عنوان 1"/>
          <p:cNvSpPr txBox="1">
            <a:spLocks/>
          </p:cNvSpPr>
          <p:nvPr/>
        </p:nvSpPr>
        <p:spPr>
          <a:xfrm>
            <a:off x="2234709" y="5436014"/>
            <a:ext cx="537496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1600" b="1" dirty="0">
                <a:latin typeface="+mj-lt"/>
                <a:ea typeface="+mj-ea"/>
                <a:cs typeface="+mj-cs"/>
              </a:rPr>
              <a:t>70</a:t>
            </a:r>
            <a:r>
              <a:rPr lang="en-US" sz="1600" b="1" baseline="50000" dirty="0">
                <a:latin typeface="+mj-lt"/>
                <a:ea typeface="+mj-ea"/>
                <a:cs typeface="+mj-cs"/>
              </a:rPr>
              <a:t>o</a:t>
            </a:r>
            <a:endParaRPr lang="ar-SA" sz="1600" b="1" baseline="50000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متوازي أضلاع 11"/>
          <p:cNvSpPr/>
          <p:nvPr/>
        </p:nvSpPr>
        <p:spPr>
          <a:xfrm rot="1560457">
            <a:off x="1575330" y="5266910"/>
            <a:ext cx="324000" cy="180000"/>
          </a:xfrm>
          <a:prstGeom prst="parallelogram">
            <a:avLst>
              <a:gd name="adj" fmla="val 699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BEA181BF-D521-485A-C14B-58BBFB213FB6}"/>
              </a:ext>
            </a:extLst>
          </p:cNvPr>
          <p:cNvGrpSpPr/>
          <p:nvPr/>
        </p:nvGrpSpPr>
        <p:grpSpPr>
          <a:xfrm>
            <a:off x="8705589" y="887793"/>
            <a:ext cx="3311866" cy="803221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9044DA1-67C3-C358-77FD-79E002219977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4F3C1D09-B5EF-E3C6-B18B-B61993B3D598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716221B7-ADEA-695A-3EBD-6055B5538D96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9AB0DBFA-BE7C-F120-203F-7146FA48996D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37CC891B-3DEF-653D-FEE8-7C7E40A93C7D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2211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تأكد و تدرب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86221EE6-323F-EEB2-A133-AF5D3564E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780928"/>
            <a:ext cx="1438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8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0.13086 0.0710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35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37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488C2E4-9AB7-C175-0B1E-D348223E10DB}"/>
              </a:ext>
            </a:extLst>
          </p:cNvPr>
          <p:cNvGrpSpPr/>
          <p:nvPr/>
        </p:nvGrpSpPr>
        <p:grpSpPr>
          <a:xfrm>
            <a:off x="8904312" y="1052736"/>
            <a:ext cx="3117798" cy="909969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E9A61D1-3654-283A-5128-6636C47A4826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19D3C6DE-F960-FEF8-0E51-447492CFC3F4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6683B8CF-0455-D301-A88B-27E96C54539C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951D29E9-EF80-B468-7465-19F25469DBCB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74EFA5F5-F0A0-8E36-8223-FAB7707F8CE8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9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تدريب تحصيلي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D47D5C98-8DFA-C47A-E52D-E7351DC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FB62D671-F82B-1952-901A-6EA3E4A3CE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36"/>
          <a:stretch/>
        </p:blipFill>
        <p:spPr>
          <a:xfrm>
            <a:off x="5591944" y="2142702"/>
            <a:ext cx="6227429" cy="157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63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488C2E4-9AB7-C175-0B1E-D348223E10DB}"/>
              </a:ext>
            </a:extLst>
          </p:cNvPr>
          <p:cNvGrpSpPr/>
          <p:nvPr/>
        </p:nvGrpSpPr>
        <p:grpSpPr>
          <a:xfrm>
            <a:off x="8904312" y="1052736"/>
            <a:ext cx="3117798" cy="909969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E9A61D1-3654-283A-5128-6636C47A4826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19D3C6DE-F960-FEF8-0E51-447492CFC3F4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6683B8CF-0455-D301-A88B-27E96C54539C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951D29E9-EF80-B468-7465-19F25469DBCB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74EFA5F5-F0A0-8E36-8223-FAB7707F8CE8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9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تدريب تحصيلي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D47D5C98-8DFA-C47A-E52D-E7351DC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6FC1B9FA-A035-AD38-772A-155E5AD4C5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037"/>
          <a:stretch/>
        </p:blipFill>
        <p:spPr>
          <a:xfrm>
            <a:off x="5974237" y="2205521"/>
            <a:ext cx="5764404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07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488C2E4-9AB7-C175-0B1E-D348223E10DB}"/>
              </a:ext>
            </a:extLst>
          </p:cNvPr>
          <p:cNvGrpSpPr/>
          <p:nvPr/>
        </p:nvGrpSpPr>
        <p:grpSpPr>
          <a:xfrm>
            <a:off x="8904312" y="1052736"/>
            <a:ext cx="3117798" cy="909969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E9A61D1-3654-283A-5128-6636C47A4826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19D3C6DE-F960-FEF8-0E51-447492CFC3F4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6683B8CF-0455-D301-A88B-27E96C54539C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951D29E9-EF80-B468-7465-19F25469DBCB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74EFA5F5-F0A0-8E36-8223-FAB7707F8CE8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9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تدريب تحصيلي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D47D5C98-8DFA-C47A-E52D-E7351DC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2BE4AE30-9BE3-F9C3-73D3-3B68BE4DAB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970"/>
          <a:stretch/>
        </p:blipFill>
        <p:spPr>
          <a:xfrm>
            <a:off x="7193206" y="2019017"/>
            <a:ext cx="4785527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253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488C2E4-9AB7-C175-0B1E-D348223E10DB}"/>
              </a:ext>
            </a:extLst>
          </p:cNvPr>
          <p:cNvGrpSpPr/>
          <p:nvPr/>
        </p:nvGrpSpPr>
        <p:grpSpPr>
          <a:xfrm>
            <a:off x="8904312" y="1052736"/>
            <a:ext cx="3117798" cy="909969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E9A61D1-3654-283A-5128-6636C47A4826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19D3C6DE-F960-FEF8-0E51-447492CFC3F4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6683B8CF-0455-D301-A88B-27E96C54539C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951D29E9-EF80-B468-7465-19F25469DBCB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74EFA5F5-F0A0-8E36-8223-FAB7707F8CE8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9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تدريب تحصيلي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D47D5C98-8DFA-C47A-E52D-E7351DC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10" name="صورة 9">
            <a:extLst>
              <a:ext uri="{FF2B5EF4-FFF2-40B4-BE49-F238E27FC236}">
                <a16:creationId xmlns:a16="http://schemas.microsoft.com/office/drawing/2014/main" id="{8899BF8A-DED7-1CBD-182B-3AFE17C234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941"/>
          <a:stretch/>
        </p:blipFill>
        <p:spPr>
          <a:xfrm>
            <a:off x="5977049" y="2016319"/>
            <a:ext cx="58545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2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488C2E4-9AB7-C175-0B1E-D348223E10DB}"/>
              </a:ext>
            </a:extLst>
          </p:cNvPr>
          <p:cNvGrpSpPr/>
          <p:nvPr/>
        </p:nvGrpSpPr>
        <p:grpSpPr>
          <a:xfrm>
            <a:off x="8904312" y="1052736"/>
            <a:ext cx="3117798" cy="909969"/>
            <a:chOff x="7410382" y="3541987"/>
            <a:chExt cx="4092234" cy="998746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BE9A61D1-3654-283A-5128-6636C47A4826}"/>
                </a:ext>
              </a:extLst>
            </p:cNvPr>
            <p:cNvGrpSpPr/>
            <p:nvPr/>
          </p:nvGrpSpPr>
          <p:grpSpPr>
            <a:xfrm>
              <a:off x="7410382" y="3756511"/>
              <a:ext cx="4092234" cy="784222"/>
              <a:chOff x="7081524" y="4478780"/>
              <a:chExt cx="4565348" cy="331523"/>
            </a:xfrm>
          </p:grpSpPr>
          <p:grpSp>
            <p:nvGrpSpPr>
              <p:cNvPr id="5" name="Google Shape;2497;p43">
                <a:extLst>
                  <a:ext uri="{FF2B5EF4-FFF2-40B4-BE49-F238E27FC236}">
                    <a16:creationId xmlns:a16="http://schemas.microsoft.com/office/drawing/2014/main" id="{19D3C6DE-F960-FEF8-0E51-447492CFC3F4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7" name="Google Shape;2498;p43">
                  <a:extLst>
                    <a:ext uri="{FF2B5EF4-FFF2-40B4-BE49-F238E27FC236}">
                      <a16:creationId xmlns:a16="http://schemas.microsoft.com/office/drawing/2014/main" id="{6683B8CF-0455-D301-A88B-27E96C54539C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CBC2D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8" name="Google Shape;2499;p43">
                  <a:extLst>
                    <a:ext uri="{FF2B5EF4-FFF2-40B4-BE49-F238E27FC236}">
                      <a16:creationId xmlns:a16="http://schemas.microsoft.com/office/drawing/2014/main" id="{951D29E9-EF80-B468-7465-19F25469DBCB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6" name="مربع نص 5">
                <a:extLst>
                  <a:ext uri="{FF2B5EF4-FFF2-40B4-BE49-F238E27FC236}">
                    <a16:creationId xmlns:a16="http://schemas.microsoft.com/office/drawing/2014/main" id="{74EFA5F5-F0A0-8E36-8223-FAB7707F8CE8}"/>
                  </a:ext>
                </a:extLst>
              </p:cNvPr>
              <p:cNvSpPr txBox="1"/>
              <p:nvPr/>
            </p:nvSpPr>
            <p:spPr>
              <a:xfrm>
                <a:off x="7081524" y="4484710"/>
                <a:ext cx="4565348" cy="195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تدريب تحصيلي :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4" name="Graphic 81">
              <a:extLst>
                <a:ext uri="{FF2B5EF4-FFF2-40B4-BE49-F238E27FC236}">
                  <a16:creationId xmlns:a16="http://schemas.microsoft.com/office/drawing/2014/main" id="{D47D5C98-8DFA-C47A-E52D-E7351DCD2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0759270" y="3541987"/>
              <a:ext cx="697074" cy="711349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C878820E-DA27-24D6-0877-5A42FF163D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561"/>
          <a:stretch/>
        </p:blipFill>
        <p:spPr>
          <a:xfrm>
            <a:off x="5871270" y="2123880"/>
            <a:ext cx="58545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8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">
            <a:extLst>
              <a:ext uri="{FF2B5EF4-FFF2-40B4-BE49-F238E27FC236}">
                <a16:creationId xmlns:a16="http://schemas.microsoft.com/office/drawing/2014/main" id="{C3234491-1ADA-D8D1-7085-F536FA745B43}"/>
              </a:ext>
            </a:extLst>
          </p:cNvPr>
          <p:cNvGrpSpPr/>
          <p:nvPr/>
        </p:nvGrpSpPr>
        <p:grpSpPr>
          <a:xfrm>
            <a:off x="8184232" y="1484784"/>
            <a:ext cx="3312368" cy="4680520"/>
            <a:chOff x="8229600" y="655163"/>
            <a:chExt cx="3352800" cy="3721885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097EFF23-88E5-B2F5-4CFA-7BCF14E1688A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5" name="Graphic 6">
                <a:extLst>
                  <a:ext uri="{FF2B5EF4-FFF2-40B4-BE49-F238E27FC236}">
                    <a16:creationId xmlns:a16="http://schemas.microsoft.com/office/drawing/2014/main" id="{81295887-8588-32D6-E5DD-AB0C3F3C45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" name="Graphic 7">
                <a:extLst>
                  <a:ext uri="{FF2B5EF4-FFF2-40B4-BE49-F238E27FC236}">
                    <a16:creationId xmlns:a16="http://schemas.microsoft.com/office/drawing/2014/main" id="{264D0373-74C9-709F-107A-E9FB6E0E95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4" name="مربع نص 162">
              <a:extLst>
                <a:ext uri="{FF2B5EF4-FFF2-40B4-BE49-F238E27FC236}">
                  <a16:creationId xmlns:a16="http://schemas.microsoft.com/office/drawing/2014/main" id="{E5C49A5C-F832-26FB-F076-0AD0DD314228}"/>
                </a:ext>
              </a:extLst>
            </p:cNvPr>
            <p:cNvSpPr txBox="1"/>
            <p:nvPr/>
          </p:nvSpPr>
          <p:spPr>
            <a:xfrm>
              <a:off x="8592855" y="1360278"/>
              <a:ext cx="2897168" cy="2705492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algn="ctr"/>
              <a:r>
                <a:rPr lang="ar-SA" sz="2000" dirty="0">
                  <a:cs typeface="Khalid Art bold" pitchFamily="2" charset="-78"/>
                </a:rPr>
                <a:t>درست استعمال نظرية فيثاغورس في إيجاد أطوال مثلثات قائمة الزاوية </a:t>
              </a:r>
            </a:p>
            <a:p>
              <a:pPr algn="ctr"/>
              <a:endParaRPr lang="ar-SA" sz="2000" dirty="0">
                <a:cs typeface="Khalid Art bold" pitchFamily="2" charset="-78"/>
              </a:endParaRPr>
            </a:p>
            <a:p>
              <a:pPr algn="ctr"/>
              <a:r>
                <a:rPr lang="ar-SA" dirty="0">
                  <a:solidFill>
                    <a:srgbClr val="0070C0"/>
                  </a:solidFill>
                  <a:cs typeface="Khalid Art bold" pitchFamily="2" charset="-78"/>
                </a:rPr>
                <a:t>(مهارة سابقة)</a:t>
              </a:r>
            </a:p>
          </p:txBody>
        </p:sp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04588E5-B3C0-F1A7-5F50-3A09722AD172}"/>
              </a:ext>
            </a:extLst>
          </p:cNvPr>
          <p:cNvSpPr txBox="1"/>
          <p:nvPr/>
        </p:nvSpPr>
        <p:spPr>
          <a:xfrm>
            <a:off x="8916900" y="1532935"/>
            <a:ext cx="14398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فيما سبق </a:t>
            </a:r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20A7D98-FF2A-9EEA-8C7B-B376FC317801}"/>
              </a:ext>
            </a:extLst>
          </p:cNvPr>
          <p:cNvGrpSpPr/>
          <p:nvPr/>
        </p:nvGrpSpPr>
        <p:grpSpPr>
          <a:xfrm>
            <a:off x="4587337" y="1503176"/>
            <a:ext cx="3390916" cy="4662128"/>
            <a:chOff x="4076700" y="5355132"/>
            <a:chExt cx="1138870" cy="1264239"/>
          </a:xfrm>
        </p:grpSpPr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62A3BF18-BAE7-5376-D832-3BC8C1A10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76700" y="5410200"/>
              <a:ext cx="1138870" cy="120917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Graphic 7">
              <a:extLst>
                <a:ext uri="{FF2B5EF4-FFF2-40B4-BE49-F238E27FC236}">
                  <a16:creationId xmlns:a16="http://schemas.microsoft.com/office/drawing/2014/main" id="{0FF800FA-1FA6-CE05-4E11-941F3ED3E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17386" y="5355132"/>
              <a:ext cx="654869" cy="190679"/>
            </a:xfrm>
            <a:custGeom>
              <a:avLst/>
              <a:gdLst>
                <a:gd name="connsiteX0" fmla="*/ -63 w 654869"/>
                <a:gd name="connsiteY0" fmla="*/ -15 h 153854"/>
                <a:gd name="connsiteX1" fmla="*/ 654806 w 654869"/>
                <a:gd name="connsiteY1" fmla="*/ -15 h 153854"/>
                <a:gd name="connsiteX2" fmla="*/ 654806 w 654869"/>
                <a:gd name="connsiteY2" fmla="*/ 153840 h 153854"/>
                <a:gd name="connsiteX3" fmla="*/ -63 w 654869"/>
                <a:gd name="connsiteY3" fmla="*/ 153840 h 1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869" h="153854">
                  <a:moveTo>
                    <a:pt x="-63" y="-15"/>
                  </a:moveTo>
                  <a:lnTo>
                    <a:pt x="654806" y="-15"/>
                  </a:lnTo>
                  <a:lnTo>
                    <a:pt x="654806" y="153840"/>
                  </a:lnTo>
                  <a:lnTo>
                    <a:pt x="-63" y="153840"/>
                  </a:lnTo>
                  <a:close/>
                </a:path>
              </a:pathLst>
            </a:custGeom>
          </p:spPr>
        </p:pic>
      </p:grpSp>
      <p:grpSp>
        <p:nvGrpSpPr>
          <p:cNvPr id="11" name="Group 44">
            <a:extLst>
              <a:ext uri="{FF2B5EF4-FFF2-40B4-BE49-F238E27FC236}">
                <a16:creationId xmlns:a16="http://schemas.microsoft.com/office/drawing/2014/main" id="{1837E3D9-FD32-77DB-3C4D-3B1B264FCBEA}"/>
              </a:ext>
            </a:extLst>
          </p:cNvPr>
          <p:cNvGrpSpPr/>
          <p:nvPr/>
        </p:nvGrpSpPr>
        <p:grpSpPr>
          <a:xfrm>
            <a:off x="466918" y="1470580"/>
            <a:ext cx="3746831" cy="4694724"/>
            <a:chOff x="8132529" y="655163"/>
            <a:chExt cx="3449871" cy="3721885"/>
          </a:xfrm>
        </p:grpSpPr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01822AF-50F9-B04B-4DC9-BB79E0203C7B}"/>
                </a:ext>
              </a:extLst>
            </p:cNvPr>
            <p:cNvGrpSpPr/>
            <p:nvPr/>
          </p:nvGrpSpPr>
          <p:grpSpPr>
            <a:xfrm>
              <a:off x="8229600" y="655163"/>
              <a:ext cx="3352800" cy="3721885"/>
              <a:chOff x="4076700" y="5355132"/>
              <a:chExt cx="1138870" cy="1264239"/>
            </a:xfrm>
          </p:grpSpPr>
          <p:pic>
            <p:nvPicPr>
              <p:cNvPr id="14" name="Graphic 6">
                <a:extLst>
                  <a:ext uri="{FF2B5EF4-FFF2-40B4-BE49-F238E27FC236}">
                    <a16:creationId xmlns:a16="http://schemas.microsoft.com/office/drawing/2014/main" id="{6C4A1D51-BFCD-54FE-E826-73374F182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076700" y="5410200"/>
                <a:ext cx="1138870" cy="1209171"/>
              </a:xfrm>
              <a:prstGeom prst="rect">
                <a:avLst/>
              </a:prstGeo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5" name="Graphic 7">
                <a:extLst>
                  <a:ext uri="{FF2B5EF4-FFF2-40B4-BE49-F238E27FC236}">
                    <a16:creationId xmlns:a16="http://schemas.microsoft.com/office/drawing/2014/main" id="{9C4E36DD-B79E-5487-5C16-FC9AB4473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17386" y="5355132"/>
                <a:ext cx="654869" cy="190679"/>
              </a:xfrm>
              <a:custGeom>
                <a:avLst/>
                <a:gdLst>
                  <a:gd name="connsiteX0" fmla="*/ -63 w 654869"/>
                  <a:gd name="connsiteY0" fmla="*/ -15 h 153854"/>
                  <a:gd name="connsiteX1" fmla="*/ 654806 w 654869"/>
                  <a:gd name="connsiteY1" fmla="*/ -15 h 153854"/>
                  <a:gd name="connsiteX2" fmla="*/ 654806 w 654869"/>
                  <a:gd name="connsiteY2" fmla="*/ 153840 h 153854"/>
                  <a:gd name="connsiteX3" fmla="*/ -63 w 654869"/>
                  <a:gd name="connsiteY3" fmla="*/ 153840 h 153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4869" h="153854">
                    <a:moveTo>
                      <a:pt x="-63" y="-15"/>
                    </a:moveTo>
                    <a:lnTo>
                      <a:pt x="654806" y="-15"/>
                    </a:lnTo>
                    <a:lnTo>
                      <a:pt x="654806" y="153840"/>
                    </a:lnTo>
                    <a:lnTo>
                      <a:pt x="-63" y="153840"/>
                    </a:lnTo>
                    <a:close/>
                  </a:path>
                </a:pathLst>
              </a:custGeom>
            </p:spPr>
          </p:pic>
        </p:grpSp>
        <p:sp>
          <p:nvSpPr>
            <p:cNvPr id="13" name="مربع نص 162">
              <a:extLst>
                <a:ext uri="{FF2B5EF4-FFF2-40B4-BE49-F238E27FC236}">
                  <a16:creationId xmlns:a16="http://schemas.microsoft.com/office/drawing/2014/main" id="{1635A59C-EF54-FEC7-FD46-BEE0A38741E1}"/>
                </a:ext>
              </a:extLst>
            </p:cNvPr>
            <p:cNvSpPr txBox="1"/>
            <p:nvPr/>
          </p:nvSpPr>
          <p:spPr>
            <a:xfrm>
              <a:off x="8132529" y="1279189"/>
              <a:ext cx="3352800" cy="3029086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endParaRPr lang="ar-SA" dirty="0">
                <a:cs typeface="Khalid Art bold" pitchFamily="2" charset="-78"/>
              </a:endParaRPr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AE33DFB-AED4-E3F4-9D26-1D901EE9C1E9}"/>
              </a:ext>
            </a:extLst>
          </p:cNvPr>
          <p:cNvSpPr txBox="1"/>
          <p:nvPr/>
        </p:nvSpPr>
        <p:spPr>
          <a:xfrm>
            <a:off x="5213802" y="1557860"/>
            <a:ext cx="1369906" cy="4702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الآن 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3E2B53F9-A3F4-B77F-C37E-8755DA46881F}"/>
              </a:ext>
            </a:extLst>
          </p:cNvPr>
          <p:cNvSpPr txBox="1"/>
          <p:nvPr/>
        </p:nvSpPr>
        <p:spPr>
          <a:xfrm>
            <a:off x="1924242" y="1494964"/>
            <a:ext cx="12875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المفردات 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9FE6BA7-50FE-679D-1704-8C5F709CC3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21439"/>
          <a:stretch/>
        </p:blipFill>
        <p:spPr>
          <a:xfrm>
            <a:off x="4806423" y="2595220"/>
            <a:ext cx="2748207" cy="2489964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9BD5128-4119-0E99-8B1F-761DE98397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10172"/>
          <a:stretch/>
        </p:blipFill>
        <p:spPr>
          <a:xfrm>
            <a:off x="2197117" y="2175934"/>
            <a:ext cx="2152058" cy="4030738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C509A9E-7E25-889C-81E4-E2F8A03F009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756" y="2161123"/>
            <a:ext cx="2180015" cy="408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C80A8F-E423-3CD2-D327-D99981913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1988840"/>
            <a:ext cx="6799385" cy="18673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D4A45C1-FDFC-1160-0B58-517951ACF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87" y="1759042"/>
            <a:ext cx="3702495" cy="2326932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A9D3FC3-B897-65C9-AD48-A2BB536E73C5}"/>
              </a:ext>
            </a:extLst>
          </p:cNvPr>
          <p:cNvGrpSpPr/>
          <p:nvPr/>
        </p:nvGrpSpPr>
        <p:grpSpPr>
          <a:xfrm>
            <a:off x="9248458" y="922407"/>
            <a:ext cx="2707696" cy="1041944"/>
            <a:chOff x="8110633" y="982056"/>
            <a:chExt cx="2707696" cy="1041944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1F98D0D5-1A21-99D5-0964-39C8EA62B352}"/>
                </a:ext>
              </a:extLst>
            </p:cNvPr>
            <p:cNvGrpSpPr/>
            <p:nvPr/>
          </p:nvGrpSpPr>
          <p:grpSpPr>
            <a:xfrm>
              <a:off x="8110633" y="1239778"/>
              <a:ext cx="2640446" cy="784222"/>
              <a:chOff x="7199466" y="4478780"/>
              <a:chExt cx="4565348" cy="331523"/>
            </a:xfrm>
          </p:grpSpPr>
          <p:grpSp>
            <p:nvGrpSpPr>
              <p:cNvPr id="7" name="Google Shape;2497;p43">
                <a:extLst>
                  <a:ext uri="{FF2B5EF4-FFF2-40B4-BE49-F238E27FC236}">
                    <a16:creationId xmlns:a16="http://schemas.microsoft.com/office/drawing/2014/main" id="{0CD84EF8-1A82-2FF0-9DF8-727D92151528}"/>
                  </a:ext>
                </a:extLst>
              </p:cNvPr>
              <p:cNvGrpSpPr/>
              <p:nvPr/>
            </p:nvGrpSpPr>
            <p:grpSpPr>
              <a:xfrm>
                <a:off x="7677110" y="4478780"/>
                <a:ext cx="3826042" cy="331523"/>
                <a:chOff x="2195923" y="944697"/>
                <a:chExt cx="1369320" cy="345121"/>
              </a:xfrm>
            </p:grpSpPr>
            <p:sp>
              <p:nvSpPr>
                <p:cNvPr id="9" name="Google Shape;2498;p43">
                  <a:extLst>
                    <a:ext uri="{FF2B5EF4-FFF2-40B4-BE49-F238E27FC236}">
                      <a16:creationId xmlns:a16="http://schemas.microsoft.com/office/drawing/2014/main" id="{945CF9E3-656A-716A-D79F-375E64D2671D}"/>
                    </a:ext>
                  </a:extLst>
                </p:cNvPr>
                <p:cNvSpPr/>
                <p:nvPr/>
              </p:nvSpPr>
              <p:spPr>
                <a:xfrm>
                  <a:off x="2228885" y="976767"/>
                  <a:ext cx="1336358" cy="279129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E2B76"/>
                    </a:solidFill>
                    <a:effectLst/>
                    <a:uLnTx/>
                    <a:uFillTx/>
                    <a:latin typeface="RB" panose="00000500000000000000" pitchFamily="2" charset="-78"/>
                    <a:ea typeface="+mn-ea"/>
                    <a:cs typeface="RB" panose="00000500000000000000" pitchFamily="2" charset="-78"/>
                  </a:endParaRPr>
                </a:p>
              </p:txBody>
            </p:sp>
            <p:sp>
              <p:nvSpPr>
                <p:cNvPr id="10" name="Google Shape;2499;p43">
                  <a:extLst>
                    <a:ext uri="{FF2B5EF4-FFF2-40B4-BE49-F238E27FC236}">
                      <a16:creationId xmlns:a16="http://schemas.microsoft.com/office/drawing/2014/main" id="{2C211F12-31C2-169B-A97A-7ADAEDDEE5E0}"/>
                    </a:ext>
                  </a:extLst>
                </p:cNvPr>
                <p:cNvSpPr/>
                <p:nvPr/>
              </p:nvSpPr>
              <p:spPr>
                <a:xfrm>
                  <a:off x="2195923" y="944697"/>
                  <a:ext cx="1352685" cy="345121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rgbClr val="4E2B7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"/>
                    <a:ea typeface="+mn-ea"/>
                    <a:cs typeface="Segoe UI"/>
                  </a:endParaRPr>
                </a:p>
              </p:txBody>
            </p:sp>
          </p:grpSp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EBF259D7-2434-D3BD-1FCF-953A8D72F98F}"/>
                  </a:ext>
                </a:extLst>
              </p:cNvPr>
              <p:cNvSpPr txBox="1"/>
              <p:nvPr/>
            </p:nvSpPr>
            <p:spPr>
              <a:xfrm>
                <a:off x="7199466" y="4522402"/>
                <a:ext cx="4565348" cy="1778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ar-SA" sz="3200" b="1" baseline="-25000" dirty="0">
                    <a:solidFill>
                      <a:srgbClr val="4E2B76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لمـــــــــــاذا ؟ </a:t>
                </a:r>
                <a:endParaRPr kumimoji="0" lang="ar-SA" sz="3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4E2B76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6" name="Graphic 2">
              <a:extLst>
                <a:ext uri="{FF2B5EF4-FFF2-40B4-BE49-F238E27FC236}">
                  <a16:creationId xmlns:a16="http://schemas.microsoft.com/office/drawing/2014/main" id="{0BE88382-EF20-7ADF-209A-77C6F98E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0073260" y="982056"/>
              <a:ext cx="745069" cy="709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664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ACFFF56-B168-F613-8145-EBA1A0F8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196752"/>
            <a:ext cx="10245969" cy="267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4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87B2740-9339-FAE9-C960-84EA88C7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44" y="1052736"/>
            <a:ext cx="8554312" cy="528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عنوان 1"/>
          <p:cNvSpPr txBox="1">
            <a:spLocks/>
          </p:cNvSpPr>
          <p:nvPr/>
        </p:nvSpPr>
        <p:spPr>
          <a:xfrm>
            <a:off x="9949067" y="1376713"/>
            <a:ext cx="17430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حساب المثلثات :</a:t>
            </a:r>
          </a:p>
        </p:txBody>
      </p:sp>
      <p:sp>
        <p:nvSpPr>
          <p:cNvPr id="46" name="عنوان 1"/>
          <p:cNvSpPr txBox="1">
            <a:spLocks/>
          </p:cNvSpPr>
          <p:nvPr/>
        </p:nvSpPr>
        <p:spPr>
          <a:xfrm>
            <a:off x="4984128" y="1376713"/>
            <a:ext cx="5107817" cy="369881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400" b="1" dirty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هو دراسة العلاقة بين زوايا وأضلاع المثلث القائم الزاوية .</a:t>
            </a:r>
          </a:p>
        </p:txBody>
      </p:sp>
      <p:sp>
        <p:nvSpPr>
          <p:cNvPr id="47" name="عنوان 1"/>
          <p:cNvSpPr txBox="1">
            <a:spLocks/>
          </p:cNvSpPr>
          <p:nvPr/>
        </p:nvSpPr>
        <p:spPr>
          <a:xfrm>
            <a:off x="9949067" y="1952777"/>
            <a:ext cx="1743060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النسب المثلثية :</a:t>
            </a:r>
          </a:p>
        </p:txBody>
      </p:sp>
      <p:sp>
        <p:nvSpPr>
          <p:cNvPr id="48" name="عنوان 1"/>
          <p:cNvSpPr txBox="1">
            <a:spLocks/>
          </p:cNvSpPr>
          <p:nvPr/>
        </p:nvSpPr>
        <p:spPr>
          <a:xfrm>
            <a:off x="3733961" y="1894030"/>
            <a:ext cx="6429420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200" b="1" dirty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هي النسبة التي تقارن بين طولي ضلعين في المثلث القائم الزاوية .</a:t>
            </a:r>
          </a:p>
        </p:txBody>
      </p:sp>
      <p:sp>
        <p:nvSpPr>
          <p:cNvPr id="49" name="عنوان 1"/>
          <p:cNvSpPr txBox="1">
            <a:spLocks/>
          </p:cNvSpPr>
          <p:nvPr/>
        </p:nvSpPr>
        <p:spPr>
          <a:xfrm>
            <a:off x="10091943" y="2672857"/>
            <a:ext cx="160018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400" b="1" dirty="0">
                <a:latin typeface="+mj-lt"/>
                <a:ea typeface="+mj-ea"/>
                <a:cs typeface="+mj-cs"/>
              </a:rPr>
              <a:t>الدالة المثلثية :</a:t>
            </a:r>
          </a:p>
        </p:txBody>
      </p:sp>
      <p:sp>
        <p:nvSpPr>
          <p:cNvPr id="62" name="عنوان 1"/>
          <p:cNvSpPr txBox="1">
            <a:spLocks/>
          </p:cNvSpPr>
          <p:nvPr/>
        </p:nvSpPr>
        <p:spPr>
          <a:xfrm>
            <a:off x="8706073" y="3964141"/>
            <a:ext cx="528614" cy="369881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endParaRPr lang="ar-SA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85" name="عنوان 1"/>
          <p:cNvSpPr txBox="1">
            <a:spLocks/>
          </p:cNvSpPr>
          <p:nvPr/>
        </p:nvSpPr>
        <p:spPr>
          <a:xfrm>
            <a:off x="2748135" y="2636719"/>
            <a:ext cx="7415246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200" b="1" dirty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هي دالة تعرف من خلال نسبة مثلثية بدلالة الوتر والضلع المقابل والضلع المجاور </a:t>
            </a:r>
          </a:p>
        </p:txBody>
      </p:sp>
      <p:sp>
        <p:nvSpPr>
          <p:cNvPr id="87" name="عنوان 1"/>
          <p:cNvSpPr txBox="1">
            <a:spLocks/>
          </p:cNvSpPr>
          <p:nvPr/>
        </p:nvSpPr>
        <p:spPr>
          <a:xfrm>
            <a:off x="2748135" y="3284791"/>
            <a:ext cx="7415246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ar-SA" sz="2200" b="1" dirty="0">
                <a:solidFill>
                  <a:srgbClr val="FF33CC"/>
                </a:solidFill>
                <a:latin typeface="+mj-lt"/>
                <a:ea typeface="+mj-ea"/>
                <a:cs typeface="+mj-cs"/>
              </a:rPr>
              <a:t>هو رمز اغريقي يستعمل للدلالة على قياس الزاوية الحادة في المثلث القائم الزاوية</a:t>
            </a:r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53311"/>
              </p:ext>
            </p:extLst>
          </p:nvPr>
        </p:nvGraphicFramePr>
        <p:xfrm>
          <a:off x="3503712" y="4149080"/>
          <a:ext cx="7412844" cy="2062008"/>
        </p:xfrm>
        <a:graphic>
          <a:graphicData uri="http://schemas.openxmlformats.org/drawingml/2006/table">
            <a:tbl>
              <a:tblPr rtl="1" firstRow="1" bandRow="1">
                <a:tableStyleId>{5DA37D80-6434-44D0-A028-1B22A696006F}</a:tableStyleId>
              </a:tblPr>
              <a:tblGrid>
                <a:gridCol w="1853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3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2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50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الدالة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الرمز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الدالة</a:t>
                      </a:r>
                      <a:endParaRPr lang="ar-SA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الرمز</a:t>
                      </a:r>
                      <a:endParaRPr lang="ar-SA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5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0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8" name="عنوان 1"/>
          <p:cNvSpPr txBox="1">
            <a:spLocks/>
          </p:cNvSpPr>
          <p:nvPr/>
        </p:nvSpPr>
        <p:spPr>
          <a:xfrm>
            <a:off x="9057466" y="4686688"/>
            <a:ext cx="1850217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الجيب</a:t>
            </a:r>
          </a:p>
        </p:txBody>
      </p:sp>
      <p:sp>
        <p:nvSpPr>
          <p:cNvPr id="89" name="عنوان 1"/>
          <p:cNvSpPr txBox="1">
            <a:spLocks/>
          </p:cNvSpPr>
          <p:nvPr/>
        </p:nvSpPr>
        <p:spPr>
          <a:xfrm>
            <a:off x="9057466" y="5209369"/>
            <a:ext cx="1850217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جيب التمام</a:t>
            </a:r>
          </a:p>
        </p:txBody>
      </p:sp>
      <p:sp>
        <p:nvSpPr>
          <p:cNvPr id="90" name="عنوان 1"/>
          <p:cNvSpPr txBox="1">
            <a:spLocks/>
          </p:cNvSpPr>
          <p:nvPr/>
        </p:nvSpPr>
        <p:spPr>
          <a:xfrm>
            <a:off x="9053951" y="5709314"/>
            <a:ext cx="1850217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الظل</a:t>
            </a:r>
          </a:p>
        </p:txBody>
      </p:sp>
      <p:sp>
        <p:nvSpPr>
          <p:cNvPr id="91" name="عنوان 1"/>
          <p:cNvSpPr txBox="1">
            <a:spLocks/>
          </p:cNvSpPr>
          <p:nvPr/>
        </p:nvSpPr>
        <p:spPr>
          <a:xfrm>
            <a:off x="5351576" y="4688657"/>
            <a:ext cx="1850217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قاطع التمام</a:t>
            </a:r>
          </a:p>
        </p:txBody>
      </p:sp>
      <p:sp>
        <p:nvSpPr>
          <p:cNvPr id="92" name="عنوان 1"/>
          <p:cNvSpPr txBox="1">
            <a:spLocks/>
          </p:cNvSpPr>
          <p:nvPr/>
        </p:nvSpPr>
        <p:spPr>
          <a:xfrm>
            <a:off x="5351576" y="5203116"/>
            <a:ext cx="1850217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القاطع</a:t>
            </a:r>
          </a:p>
        </p:txBody>
      </p:sp>
      <p:sp>
        <p:nvSpPr>
          <p:cNvPr id="93" name="عنوان 1"/>
          <p:cNvSpPr txBox="1">
            <a:spLocks/>
          </p:cNvSpPr>
          <p:nvPr/>
        </p:nvSpPr>
        <p:spPr>
          <a:xfrm>
            <a:off x="5351576" y="5725797"/>
            <a:ext cx="1850217" cy="36988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ظل التمام</a:t>
            </a:r>
          </a:p>
        </p:txBody>
      </p:sp>
      <p:sp>
        <p:nvSpPr>
          <p:cNvPr id="71" name="عنوان 1"/>
          <p:cNvSpPr txBox="1">
            <a:spLocks/>
          </p:cNvSpPr>
          <p:nvPr/>
        </p:nvSpPr>
        <p:spPr>
          <a:xfrm>
            <a:off x="7752183" y="4752468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Sin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2" name="عنوان 1"/>
          <p:cNvSpPr txBox="1">
            <a:spLocks/>
          </p:cNvSpPr>
          <p:nvPr/>
        </p:nvSpPr>
        <p:spPr>
          <a:xfrm>
            <a:off x="7752183" y="5260472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Cos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73" name="عنوان 1"/>
          <p:cNvSpPr txBox="1">
            <a:spLocks/>
          </p:cNvSpPr>
          <p:nvPr/>
        </p:nvSpPr>
        <p:spPr>
          <a:xfrm>
            <a:off x="7644141" y="5754825"/>
            <a:ext cx="90013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tan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10416479" y="3320929"/>
            <a:ext cx="1275648" cy="369881"/>
            <a:chOff x="7668344" y="2915103"/>
            <a:chExt cx="1275648" cy="369881"/>
          </a:xfrm>
        </p:grpSpPr>
        <p:sp>
          <p:nvSpPr>
            <p:cNvPr id="86" name="عنوان 1"/>
            <p:cNvSpPr txBox="1">
              <a:spLocks/>
            </p:cNvSpPr>
            <p:nvPr/>
          </p:nvSpPr>
          <p:spPr>
            <a:xfrm>
              <a:off x="7668344" y="2915103"/>
              <a:ext cx="1275648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ar-SA" sz="2400" b="1" dirty="0">
                  <a:latin typeface="+mj-lt"/>
                  <a:ea typeface="+mj-ea"/>
                  <a:cs typeface="+mj-cs"/>
                </a:rPr>
                <a:t>الرمز     :</a:t>
              </a:r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2014" y="2927015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4" name="عنوان 1"/>
          <p:cNvSpPr txBox="1">
            <a:spLocks/>
          </p:cNvSpPr>
          <p:nvPr/>
        </p:nvSpPr>
        <p:spPr>
          <a:xfrm>
            <a:off x="4115809" y="4758242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csc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5" name="عنوان 1"/>
          <p:cNvSpPr txBox="1">
            <a:spLocks/>
          </p:cNvSpPr>
          <p:nvPr/>
        </p:nvSpPr>
        <p:spPr>
          <a:xfrm>
            <a:off x="4115809" y="5266246"/>
            <a:ext cx="71438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sec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6" name="عنوان 1"/>
          <p:cNvSpPr txBox="1">
            <a:spLocks/>
          </p:cNvSpPr>
          <p:nvPr/>
        </p:nvSpPr>
        <p:spPr>
          <a:xfrm>
            <a:off x="4007767" y="5760599"/>
            <a:ext cx="900130" cy="369881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sz="2200" b="1" dirty="0">
                <a:latin typeface="+mj-lt"/>
                <a:ea typeface="+mj-ea"/>
                <a:cs typeface="+mj-cs"/>
              </a:rPr>
              <a:t>cot</a:t>
            </a:r>
            <a:endParaRPr lang="ar-SA" sz="2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57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85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71" grpId="0"/>
      <p:bldP spid="72" grpId="0"/>
      <p:bldP spid="73" grpId="0"/>
      <p:bldP spid="94" grpId="0"/>
      <p:bldP spid="95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مجموعة 56"/>
          <p:cNvGrpSpPr/>
          <p:nvPr/>
        </p:nvGrpSpPr>
        <p:grpSpPr>
          <a:xfrm>
            <a:off x="5535896" y="1124743"/>
            <a:ext cx="1496208" cy="1960675"/>
            <a:chOff x="2071670" y="3214686"/>
            <a:chExt cx="1500198" cy="2286016"/>
          </a:xfrm>
        </p:grpSpPr>
        <p:sp>
          <p:nvSpPr>
            <p:cNvPr id="83" name="مثلث قائم الزاوية 82"/>
            <p:cNvSpPr/>
            <p:nvPr/>
          </p:nvSpPr>
          <p:spPr>
            <a:xfrm>
              <a:off x="2071670" y="3214686"/>
              <a:ext cx="1500198" cy="2286016"/>
            </a:xfrm>
            <a:prstGeom prst="rt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  <p:sp>
          <p:nvSpPr>
            <p:cNvPr id="84" name="مستطيل 83"/>
            <p:cNvSpPr/>
            <p:nvPr/>
          </p:nvSpPr>
          <p:spPr>
            <a:xfrm>
              <a:off x="2071670" y="5286388"/>
              <a:ext cx="142876" cy="2143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ar-SA"/>
            </a:p>
          </p:txBody>
        </p:sp>
      </p:grpSp>
      <p:sp>
        <p:nvSpPr>
          <p:cNvPr id="58" name="وسيلة شرح مستطيلة مستديرة الزوايا 57"/>
          <p:cNvSpPr/>
          <p:nvPr/>
        </p:nvSpPr>
        <p:spPr>
          <a:xfrm>
            <a:off x="4216688" y="1595117"/>
            <a:ext cx="926224" cy="490169"/>
          </a:xfrm>
          <a:prstGeom prst="wedgeRoundRectCallout">
            <a:avLst>
              <a:gd name="adj1" fmla="val 90277"/>
              <a:gd name="adj2" fmla="val 60000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المقابل</a:t>
            </a:r>
          </a:p>
        </p:txBody>
      </p:sp>
      <p:sp>
        <p:nvSpPr>
          <p:cNvPr id="59" name="وسيلة شرح مستطيلة مستديرة الزوايا 58"/>
          <p:cNvSpPr/>
          <p:nvPr/>
        </p:nvSpPr>
        <p:spPr>
          <a:xfrm>
            <a:off x="5535896" y="3438326"/>
            <a:ext cx="1139968" cy="490169"/>
          </a:xfrm>
          <a:prstGeom prst="wedgeRoundRectCallout">
            <a:avLst>
              <a:gd name="adj1" fmla="val 16431"/>
              <a:gd name="adj2" fmla="val -97499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0070C0"/>
                </a:solidFill>
              </a:rPr>
              <a:t>المجاور</a:t>
            </a:r>
          </a:p>
        </p:txBody>
      </p:sp>
      <p:sp>
        <p:nvSpPr>
          <p:cNvPr id="60" name="وسيلة شرح مستطيلة مستديرة الزوايا 59"/>
          <p:cNvSpPr/>
          <p:nvPr/>
        </p:nvSpPr>
        <p:spPr>
          <a:xfrm>
            <a:off x="6600056" y="1380803"/>
            <a:ext cx="997472" cy="490169"/>
          </a:xfrm>
          <a:prstGeom prst="wedgeRoundRectCallout">
            <a:avLst>
              <a:gd name="adj1" fmla="val -61068"/>
              <a:gd name="adj2" fmla="val 100000"/>
              <a:gd name="adj3" fmla="val 16667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400" b="1" dirty="0">
                <a:solidFill>
                  <a:srgbClr val="00B050"/>
                </a:solidFill>
              </a:rPr>
              <a:t>الوتر</a:t>
            </a:r>
          </a:p>
        </p:txBody>
      </p:sp>
      <p:grpSp>
        <p:nvGrpSpPr>
          <p:cNvPr id="64" name="مجموعة 63"/>
          <p:cNvGrpSpPr/>
          <p:nvPr/>
        </p:nvGrpSpPr>
        <p:grpSpPr>
          <a:xfrm>
            <a:off x="8454388" y="3570096"/>
            <a:ext cx="968029" cy="723000"/>
            <a:chOff x="5915954" y="4700596"/>
            <a:chExt cx="970610" cy="842970"/>
          </a:xfrm>
        </p:grpSpPr>
        <p:sp>
          <p:nvSpPr>
            <p:cNvPr id="80" name="عنوان 1"/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الوتر</a:t>
              </a:r>
              <a:endParaRPr lang="ar-SA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1" name="رابط مستقيم 80"/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عنوان 1"/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lang="ar-SA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6" name="مجموعة 65"/>
          <p:cNvGrpSpPr/>
          <p:nvPr/>
        </p:nvGrpSpPr>
        <p:grpSpPr>
          <a:xfrm>
            <a:off x="8482044" y="4650216"/>
            <a:ext cx="955614" cy="723000"/>
            <a:chOff x="5929322" y="4700596"/>
            <a:chExt cx="958162" cy="842970"/>
          </a:xfrm>
        </p:grpSpPr>
        <p:sp>
          <p:nvSpPr>
            <p:cNvPr id="77" name="عنوان 1"/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الوتر</a:t>
              </a:r>
              <a:endParaRPr lang="ar-SA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8" name="رابط مستقيم 77"/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عنوان 1"/>
            <p:cNvSpPr txBox="1">
              <a:spLocks/>
            </p:cNvSpPr>
            <p:nvPr/>
          </p:nvSpPr>
          <p:spPr>
            <a:xfrm>
              <a:off x="5930242" y="5173685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المجاور</a:t>
              </a:r>
              <a:endPara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68" name="مجموعة 67"/>
          <p:cNvGrpSpPr/>
          <p:nvPr/>
        </p:nvGrpSpPr>
        <p:grpSpPr>
          <a:xfrm>
            <a:off x="8467756" y="5610366"/>
            <a:ext cx="987182" cy="842970"/>
            <a:chOff x="5929322" y="4700596"/>
            <a:chExt cx="987182" cy="842970"/>
          </a:xfrm>
        </p:grpSpPr>
        <p:sp>
          <p:nvSpPr>
            <p:cNvPr id="74" name="عنوان 1"/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المجاور</a:t>
              </a:r>
              <a:endPara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75" name="رابط مستقيم 74"/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عنوان 1"/>
            <p:cNvSpPr txBox="1">
              <a:spLocks/>
            </p:cNvSpPr>
            <p:nvPr/>
          </p:nvSpPr>
          <p:spPr>
            <a:xfrm>
              <a:off x="5959262" y="517368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lang="ar-SA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7381444" y="3686376"/>
            <a:ext cx="1303368" cy="317240"/>
            <a:chOff x="5652120" y="3291136"/>
            <a:chExt cx="1306844" cy="369881"/>
          </a:xfrm>
        </p:grpSpPr>
        <p:sp>
          <p:nvSpPr>
            <p:cNvPr id="71" name="عنوان 1"/>
            <p:cNvSpPr txBox="1">
              <a:spLocks/>
            </p:cNvSpPr>
            <p:nvPr/>
          </p:nvSpPr>
          <p:spPr>
            <a:xfrm>
              <a:off x="5652120" y="3291136"/>
              <a:ext cx="1306844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sz="2400" b="1" dirty="0">
                  <a:latin typeface="+mj-lt"/>
                  <a:ea typeface="+mj-ea"/>
                  <a:cs typeface="+mj-cs"/>
                </a:rPr>
                <a:t>Csc     =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3329475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مجموعة 3"/>
          <p:cNvGrpSpPr/>
          <p:nvPr/>
        </p:nvGrpSpPr>
        <p:grpSpPr>
          <a:xfrm>
            <a:off x="7348602" y="4754038"/>
            <a:ext cx="1216368" cy="317240"/>
            <a:chOff x="5868144" y="4293096"/>
            <a:chExt cx="1219612" cy="369881"/>
          </a:xfrm>
        </p:grpSpPr>
        <p:sp>
          <p:nvSpPr>
            <p:cNvPr id="72" name="عنوان 1"/>
            <p:cNvSpPr txBox="1">
              <a:spLocks/>
            </p:cNvSpPr>
            <p:nvPr/>
          </p:nvSpPr>
          <p:spPr>
            <a:xfrm>
              <a:off x="5868144" y="4293096"/>
              <a:ext cx="1219612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sz="2400" b="1" dirty="0">
                  <a:latin typeface="+mj-lt"/>
                  <a:ea typeface="+mj-ea"/>
                  <a:cs typeface="+mj-cs"/>
                </a:rPr>
                <a:t>Sec     = 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612" y="4322124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مجموعة 1"/>
          <p:cNvGrpSpPr/>
          <p:nvPr/>
        </p:nvGrpSpPr>
        <p:grpSpPr>
          <a:xfrm>
            <a:off x="7367090" y="5829334"/>
            <a:ext cx="1144540" cy="317240"/>
            <a:chOff x="2200272" y="2750799"/>
            <a:chExt cx="1147592" cy="369881"/>
          </a:xfrm>
        </p:grpSpPr>
        <p:sp>
          <p:nvSpPr>
            <p:cNvPr id="73" name="عنوان 1"/>
            <p:cNvSpPr txBox="1">
              <a:spLocks/>
            </p:cNvSpPr>
            <p:nvPr/>
          </p:nvSpPr>
          <p:spPr>
            <a:xfrm>
              <a:off x="2200272" y="2750799"/>
              <a:ext cx="1147592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sz="2400" b="1" dirty="0">
                  <a:latin typeface="+mj-lt"/>
                  <a:ea typeface="+mj-ea"/>
                  <a:cs typeface="+mj-cs"/>
                </a:rPr>
                <a:t>Cot     =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885" y="2786086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86" y="2749364"/>
            <a:ext cx="211646" cy="28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7" name="مجموعة 86"/>
          <p:cNvGrpSpPr/>
          <p:nvPr/>
        </p:nvGrpSpPr>
        <p:grpSpPr>
          <a:xfrm>
            <a:off x="3814038" y="3570096"/>
            <a:ext cx="968029" cy="723000"/>
            <a:chOff x="5915954" y="4700596"/>
            <a:chExt cx="970610" cy="842970"/>
          </a:xfrm>
        </p:grpSpPr>
        <p:sp>
          <p:nvSpPr>
            <p:cNvPr id="88" name="عنوان 1"/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89" name="رابط مستقيم 88"/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عنوان 1"/>
            <p:cNvSpPr txBox="1">
              <a:spLocks/>
            </p:cNvSpPr>
            <p:nvPr/>
          </p:nvSpPr>
          <p:spPr>
            <a:xfrm>
              <a:off x="5915954" y="5173685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الوتر</a:t>
              </a:r>
              <a:endParaRPr lang="ar-SA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1" name="مجموعة 90"/>
          <p:cNvGrpSpPr/>
          <p:nvPr/>
        </p:nvGrpSpPr>
        <p:grpSpPr>
          <a:xfrm>
            <a:off x="3841694" y="4650216"/>
            <a:ext cx="955614" cy="723000"/>
            <a:chOff x="5929322" y="4700596"/>
            <a:chExt cx="958162" cy="842970"/>
          </a:xfrm>
        </p:grpSpPr>
        <p:sp>
          <p:nvSpPr>
            <p:cNvPr id="92" name="عنوان 1"/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المجاور</a:t>
              </a:r>
              <a:endPara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3" name="رابط مستقيم 92"/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عنوان 1"/>
            <p:cNvSpPr txBox="1">
              <a:spLocks/>
            </p:cNvSpPr>
            <p:nvPr/>
          </p:nvSpPr>
          <p:spPr>
            <a:xfrm>
              <a:off x="5930242" y="5173685"/>
              <a:ext cx="957242" cy="369881"/>
            </a:xfrm>
            <a:prstGeom prst="rect">
              <a:avLst/>
            </a:prstGeom>
          </p:spPr>
          <p:txBody>
            <a:bodyPr>
              <a:normAutofit fontScale="75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B050"/>
                  </a:solidFill>
                </a:rPr>
                <a:t>الوتر</a:t>
              </a:r>
              <a:endParaRPr lang="ar-SA" sz="2400" b="1" dirty="0">
                <a:solidFill>
                  <a:srgbClr val="00B05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5" name="مجموعة 94"/>
          <p:cNvGrpSpPr/>
          <p:nvPr/>
        </p:nvGrpSpPr>
        <p:grpSpPr>
          <a:xfrm>
            <a:off x="3799290" y="5610366"/>
            <a:ext cx="985358" cy="842970"/>
            <a:chOff x="5901206" y="4700596"/>
            <a:chExt cx="985358" cy="842970"/>
          </a:xfrm>
        </p:grpSpPr>
        <p:sp>
          <p:nvSpPr>
            <p:cNvPr id="96" name="عنوان 1"/>
            <p:cNvSpPr txBox="1">
              <a:spLocks/>
            </p:cNvSpPr>
            <p:nvPr/>
          </p:nvSpPr>
          <p:spPr>
            <a:xfrm>
              <a:off x="5929322" y="4700596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FF0000"/>
                  </a:solidFill>
                </a:rPr>
                <a:t>المقابل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cxnSp>
          <p:nvCxnSpPr>
            <p:cNvPr id="97" name="رابط مستقيم 96"/>
            <p:cNvCxnSpPr/>
            <p:nvPr/>
          </p:nvCxnSpPr>
          <p:spPr>
            <a:xfrm rot="10800000">
              <a:off x="6073323" y="5072074"/>
              <a:ext cx="684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عنوان 1"/>
            <p:cNvSpPr txBox="1">
              <a:spLocks/>
            </p:cNvSpPr>
            <p:nvPr/>
          </p:nvSpPr>
          <p:spPr>
            <a:xfrm>
              <a:off x="5901206" y="5173685"/>
              <a:ext cx="957242" cy="369881"/>
            </a:xfrm>
            <a:prstGeom prst="rect">
              <a:avLst/>
            </a:prstGeom>
          </p:spPr>
          <p:txBody>
            <a:bodyPr>
              <a:normAutofit fontScale="90000" lnSpcReduction="20000"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ct val="0"/>
                </a:spcBef>
              </a:pPr>
              <a:r>
                <a:rPr lang="ar-SA" sz="2400" b="1" dirty="0">
                  <a:solidFill>
                    <a:srgbClr val="0070C0"/>
                  </a:solidFill>
                </a:rPr>
                <a:t>المجاور</a:t>
              </a:r>
              <a:endParaRPr lang="ar-SA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99" name="مجموعة 98"/>
          <p:cNvGrpSpPr/>
          <p:nvPr/>
        </p:nvGrpSpPr>
        <p:grpSpPr>
          <a:xfrm>
            <a:off x="2751794" y="3686376"/>
            <a:ext cx="1087919" cy="317240"/>
            <a:chOff x="5868144" y="3291136"/>
            <a:chExt cx="1090820" cy="369881"/>
          </a:xfrm>
        </p:grpSpPr>
        <p:sp>
          <p:nvSpPr>
            <p:cNvPr id="100" name="عنوان 1"/>
            <p:cNvSpPr txBox="1">
              <a:spLocks/>
            </p:cNvSpPr>
            <p:nvPr/>
          </p:nvSpPr>
          <p:spPr>
            <a:xfrm>
              <a:off x="5868144" y="3291136"/>
              <a:ext cx="1090820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sz="2400" b="1" dirty="0">
                  <a:latin typeface="+mj-lt"/>
                  <a:ea typeface="+mj-ea"/>
                  <a:cs typeface="+mj-cs"/>
                </a:rPr>
                <a:t>Sin     =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5770" y="3329475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" name="مجموعة 101"/>
          <p:cNvGrpSpPr/>
          <p:nvPr/>
        </p:nvGrpSpPr>
        <p:grpSpPr>
          <a:xfrm>
            <a:off x="2708252" y="4754038"/>
            <a:ext cx="1216368" cy="317240"/>
            <a:chOff x="5868144" y="4293096"/>
            <a:chExt cx="1219612" cy="369881"/>
          </a:xfrm>
        </p:grpSpPr>
        <p:sp>
          <p:nvSpPr>
            <p:cNvPr id="103" name="عنوان 1"/>
            <p:cNvSpPr txBox="1">
              <a:spLocks/>
            </p:cNvSpPr>
            <p:nvPr/>
          </p:nvSpPr>
          <p:spPr>
            <a:xfrm>
              <a:off x="5868144" y="4293096"/>
              <a:ext cx="1219612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sz="2400" b="1" dirty="0">
                  <a:latin typeface="+mj-lt"/>
                  <a:ea typeface="+mj-ea"/>
                  <a:cs typeface="+mj-cs"/>
                </a:rPr>
                <a:t>Cos     = 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8612" y="4322124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5" name="مجموعة 104"/>
          <p:cNvGrpSpPr/>
          <p:nvPr/>
        </p:nvGrpSpPr>
        <p:grpSpPr>
          <a:xfrm>
            <a:off x="2755768" y="5829334"/>
            <a:ext cx="1144540" cy="317240"/>
            <a:chOff x="2200272" y="2750799"/>
            <a:chExt cx="1147592" cy="369881"/>
          </a:xfrm>
        </p:grpSpPr>
        <p:sp>
          <p:nvSpPr>
            <p:cNvPr id="106" name="عنوان 1"/>
            <p:cNvSpPr txBox="1">
              <a:spLocks/>
            </p:cNvSpPr>
            <p:nvPr/>
          </p:nvSpPr>
          <p:spPr>
            <a:xfrm>
              <a:off x="2200272" y="2750799"/>
              <a:ext cx="1147592" cy="369881"/>
            </a:xfrm>
            <a:prstGeom prst="rect">
              <a:avLst/>
            </a:prstGeom>
          </p:spPr>
          <p:txBody>
            <a:bodyPr vert="horz" lIns="91440" tIns="45720" rIns="91440" bIns="45720" rtlCol="1" anchor="ctr">
              <a:no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  <a:defRPr/>
              </a:pPr>
              <a:r>
                <a:rPr lang="en-US" sz="2400" b="1" dirty="0">
                  <a:latin typeface="+mj-lt"/>
                  <a:ea typeface="+mj-ea"/>
                  <a:cs typeface="+mj-cs"/>
                </a:rPr>
                <a:t>tan     =</a:t>
              </a:r>
              <a:endParaRPr lang="ar-SA" sz="2400" b="1" dirty="0"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10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857" y="2786086"/>
              <a:ext cx="21221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77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72754344"/>
</p:tagLst>
</file>

<file path=ppt/theme/theme1.xml><?xml version="1.0" encoding="utf-8"?>
<a:theme xmlns:a="http://schemas.openxmlformats.org/drawingml/2006/main" name="1_نسق Office">
  <a:themeElements>
    <a:clrScheme name="مخصص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7186</TotalTime>
  <Words>227</Words>
  <Application>Microsoft Office PowerPoint</Application>
  <PresentationFormat>شاشة عريضة</PresentationFormat>
  <Paragraphs>94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Gabriola</vt:lpstr>
      <vt:lpstr>RB</vt:lpstr>
      <vt:lpstr>Segoe UI</vt:lpstr>
      <vt:lpstr>1_نسق Office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تركي الحارثي</dc:creator>
  <cp:lastModifiedBy>حميده الحربي</cp:lastModifiedBy>
  <cp:revision>146</cp:revision>
  <dcterms:created xsi:type="dcterms:W3CDTF">2014-03-21T14:40:15Z</dcterms:created>
  <dcterms:modified xsi:type="dcterms:W3CDTF">2024-03-20T08:50:23Z</dcterms:modified>
</cp:coreProperties>
</file>